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8" r:id="rId3"/>
    <p:sldId id="259" r:id="rId4"/>
    <p:sldId id="260" r:id="rId5"/>
    <p:sldId id="266" r:id="rId6"/>
    <p:sldId id="267"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14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164896"/>
            <a:ext cx="10972800" cy="972205"/>
          </a:xfrm>
        </p:spPr>
        <p:txBody>
          <a:bodyPr/>
          <a:lstStyle>
            <a:lvl1pPr>
              <a:defRPr b="0" i="0">
                <a:latin typeface="Times New Roman"/>
                <a:cs typeface="Times New Roman"/>
              </a:defRPr>
            </a:lvl1pPr>
          </a:lstStyle>
          <a:p>
            <a:r>
              <a:rPr lang="en-US"/>
              <a:t>Click to edit Master title style</a:t>
            </a:r>
          </a:p>
        </p:txBody>
      </p:sp>
      <p:sp>
        <p:nvSpPr>
          <p:cNvPr id="3" name="Content Placeholder 2"/>
          <p:cNvSpPr>
            <a:spLocks noGrp="1"/>
          </p:cNvSpPr>
          <p:nvPr>
            <p:ph idx="1"/>
          </p:nvPr>
        </p:nvSpPr>
        <p:spPr>
          <a:xfrm>
            <a:off x="609600" y="2347309"/>
            <a:ext cx="10972800" cy="3700025"/>
          </a:xfrm>
        </p:spPr>
        <p:txBody>
          <a:bodyPr/>
          <a:lstStyle>
            <a:lvl1pPr>
              <a:defRPr b="0" i="0">
                <a:latin typeface="Arial"/>
                <a:cs typeface="Arial"/>
              </a:defRPr>
            </a:lvl1pPr>
            <a:lvl2pPr>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FBFF53-7C97-8C49-AB42-96FD965FEBF4}"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A34B5-7C80-464F-9A62-3711C8F85D9D}" type="slidenum">
              <a:rPr lang="en-US" smtClean="0"/>
              <a:t>‹#›</a:t>
            </a:fld>
            <a:endParaRPr lang="en-US"/>
          </a:p>
        </p:txBody>
      </p:sp>
    </p:spTree>
    <p:extLst>
      <p:ext uri="{BB962C8B-B14F-4D97-AF65-F5344CB8AC3E}">
        <p14:creationId xmlns:p14="http://schemas.microsoft.com/office/powerpoint/2010/main" val="10868452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168011"/>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2487441"/>
            <a:ext cx="10972800" cy="36435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2DFBFF53-7C97-8C49-AB42-96FD965FEBF4}" type="datetimeFigureOut">
              <a:rPr lang="en-US" smtClean="0"/>
              <a:t>9/25/2023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2DA34B5-7C80-464F-9A62-3711C8F85D9D}" type="slidenum">
              <a:rPr lang="en-US" smtClean="0"/>
              <a:t>‹#›</a:t>
            </a:fld>
            <a:endParaRPr lang="en-US"/>
          </a:p>
        </p:txBody>
      </p:sp>
    </p:spTree>
    <p:extLst>
      <p:ext uri="{BB962C8B-B14F-4D97-AF65-F5344CB8AC3E}">
        <p14:creationId xmlns:p14="http://schemas.microsoft.com/office/powerpoint/2010/main" val="3268671630"/>
      </p:ext>
    </p:extLst>
  </p:cSld>
  <p:clrMap bg1="lt1" tx1="dk1" bg2="lt2" tx2="dk2" accent1="accent1" accent2="accent2" accent3="accent3" accent4="accent4" accent5="accent5" accent6="accent6" hlink="hlink" folHlink="folHlink"/>
  <p:sldLayoutIdLst>
    <p:sldLayoutId id="214748367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84A2BC-F376-68AB-B47E-B52202D79B69}"/>
              </a:ext>
            </a:extLst>
          </p:cNvPr>
          <p:cNvSpPr>
            <a:spLocks noGrp="1"/>
          </p:cNvSpPr>
          <p:nvPr>
            <p:ph idx="1"/>
          </p:nvPr>
        </p:nvSpPr>
        <p:spPr>
          <a:xfrm>
            <a:off x="372020" y="4425696"/>
            <a:ext cx="10972800" cy="2048936"/>
          </a:xfrm>
        </p:spPr>
        <p:txBody>
          <a:bodyPr>
            <a:normAutofit/>
          </a:bodyPr>
          <a:lstStyle/>
          <a:p>
            <a:pPr marL="0" indent="0" algn="ctr">
              <a:buNone/>
            </a:pPr>
            <a:r>
              <a:rPr lang="en-US" sz="2400" dirty="0"/>
              <a:t>Information Sessions</a:t>
            </a:r>
          </a:p>
          <a:p>
            <a:pPr marL="0" indent="0" algn="ctr">
              <a:buNone/>
            </a:pPr>
            <a:r>
              <a:rPr lang="en-US" sz="2400" dirty="0"/>
              <a:t>September 25 &amp; 28, 2023</a:t>
            </a:r>
          </a:p>
          <a:p>
            <a:pPr marL="0" indent="0" algn="ctr">
              <a:buNone/>
            </a:pPr>
            <a:r>
              <a:rPr lang="en-US" sz="2400" dirty="0"/>
              <a:t>Janet Kistner</a:t>
            </a:r>
          </a:p>
          <a:p>
            <a:pPr marL="0" indent="0" algn="ctr">
              <a:buNone/>
            </a:pPr>
            <a:r>
              <a:rPr lang="en-US" sz="2400" dirty="0"/>
              <a:t>Office of Faculty Development &amp; Advancement</a:t>
            </a:r>
          </a:p>
        </p:txBody>
      </p:sp>
      <p:sp>
        <p:nvSpPr>
          <p:cNvPr id="5" name="Title 4">
            <a:extLst>
              <a:ext uri="{FF2B5EF4-FFF2-40B4-BE49-F238E27FC236}">
                <a16:creationId xmlns:a16="http://schemas.microsoft.com/office/drawing/2014/main" id="{99F54913-1D17-59FF-13F6-ED1A6392E617}"/>
              </a:ext>
            </a:extLst>
          </p:cNvPr>
          <p:cNvSpPr>
            <a:spLocks noGrp="1"/>
          </p:cNvSpPr>
          <p:nvPr>
            <p:ph type="title"/>
          </p:nvPr>
        </p:nvSpPr>
        <p:spPr>
          <a:xfrm>
            <a:off x="609600" y="1164896"/>
            <a:ext cx="10972800" cy="1960141"/>
          </a:xfrm>
        </p:spPr>
        <p:txBody>
          <a:bodyPr>
            <a:normAutofit/>
          </a:bodyPr>
          <a:lstStyle/>
          <a:p>
            <a:r>
              <a:rPr lang="en-US" sz="5400" dirty="0">
                <a:solidFill>
                  <a:schemeClr val="tx2"/>
                </a:solidFill>
              </a:rPr>
              <a:t>Post-Tenure Review</a:t>
            </a:r>
          </a:p>
        </p:txBody>
      </p:sp>
    </p:spTree>
    <p:extLst>
      <p:ext uri="{BB962C8B-B14F-4D97-AF65-F5344CB8AC3E}">
        <p14:creationId xmlns:p14="http://schemas.microsoft.com/office/powerpoint/2010/main" val="755685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4D6F4-C571-8659-A76A-2A6F4CE91D20}"/>
              </a:ext>
            </a:extLst>
          </p:cNvPr>
          <p:cNvSpPr>
            <a:spLocks noGrp="1"/>
          </p:cNvSpPr>
          <p:nvPr>
            <p:ph type="title"/>
          </p:nvPr>
        </p:nvSpPr>
        <p:spPr>
          <a:xfrm>
            <a:off x="679938" y="521801"/>
            <a:ext cx="10972800" cy="972205"/>
          </a:xfrm>
        </p:spPr>
        <p:txBody>
          <a:bodyPr/>
          <a:lstStyle/>
          <a:p>
            <a:r>
              <a:rPr lang="en-US" dirty="0"/>
              <a:t>Performance Ratings </a:t>
            </a:r>
          </a:p>
        </p:txBody>
      </p:sp>
      <p:sp>
        <p:nvSpPr>
          <p:cNvPr id="3" name="Content Placeholder 2">
            <a:extLst>
              <a:ext uri="{FF2B5EF4-FFF2-40B4-BE49-F238E27FC236}">
                <a16:creationId xmlns:a16="http://schemas.microsoft.com/office/drawing/2014/main" id="{220F1737-C465-5C77-E415-CE0C3FD1D4EF}"/>
              </a:ext>
            </a:extLst>
          </p:cNvPr>
          <p:cNvSpPr>
            <a:spLocks noGrp="1"/>
          </p:cNvSpPr>
          <p:nvPr>
            <p:ph idx="1"/>
          </p:nvPr>
        </p:nvSpPr>
        <p:spPr>
          <a:xfrm>
            <a:off x="251209" y="1494006"/>
            <a:ext cx="11565653" cy="5363993"/>
          </a:xfrm>
        </p:spPr>
        <p:txBody>
          <a:bodyPr>
            <a:normAutofit fontScale="92500" lnSpcReduction="10000"/>
          </a:bodyPr>
          <a:lstStyle/>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rPr>
              <a:t>Exceeds Expectations</a:t>
            </a:r>
            <a:r>
              <a:rPr lang="en-US" sz="2400" dirty="0">
                <a:effectLst/>
                <a:latin typeface="Times New Roman" panose="02020603050405020304" pitchFamily="18" charset="0"/>
                <a:ea typeface="Times New Roman" panose="02020603050405020304" pitchFamily="18" charset="0"/>
              </a:rPr>
              <a:t>: a clear and significant level of accomplishment beyond the average performance of faculty across the faculty member’s discipline and unit. </a:t>
            </a:r>
            <a:r>
              <a:rPr lang="en-US" sz="2400" u="sng" dirty="0">
                <a:effectLst/>
                <a:latin typeface="Times New Roman" panose="02020603050405020304" pitchFamily="18" charset="0"/>
                <a:ea typeface="Times New Roman" panose="02020603050405020304" pitchFamily="18" charset="0"/>
              </a:rPr>
              <a:t>Evidence of awards, honors, and other criteria </a:t>
            </a:r>
            <a:r>
              <a:rPr lang="en-US" sz="2400" u="sng" dirty="0">
                <a:latin typeface="Times New Roman" panose="02020603050405020304" pitchFamily="18" charset="0"/>
                <a:ea typeface="Times New Roman" panose="02020603050405020304" pitchFamily="18" charset="0"/>
              </a:rPr>
              <a:t>recognized by academic units as meritorious performance is expected for assigning this rating.</a:t>
            </a:r>
            <a:endParaRPr lang="en-US" sz="2400" u="sng" dirty="0">
              <a:effectLst/>
              <a:latin typeface="Times New Roman" panose="02020603050405020304" pitchFamily="18" charset="0"/>
              <a:ea typeface="Times New Roman" panose="02020603050405020304" pitchFamily="18" charset="0"/>
            </a:endParaRPr>
          </a:p>
          <a:p>
            <a:pPr lvl="1" indent="-342900">
              <a:spcBef>
                <a:spcPts val="0"/>
              </a:spcBef>
              <a:buFont typeface="Symbol" panose="05050102010706020507" pitchFamily="18" charset="2"/>
              <a:buChar char=""/>
            </a:pP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rPr>
              <a:t>Meets Expectations</a:t>
            </a:r>
            <a:r>
              <a:rPr lang="en-US" sz="2400" dirty="0">
                <a:effectLst/>
                <a:latin typeface="Times New Roman" panose="02020603050405020304" pitchFamily="18" charset="0"/>
                <a:ea typeface="Times New Roman" panose="02020603050405020304" pitchFamily="18" charset="0"/>
              </a:rPr>
              <a:t>: expected level of accomplishment compared to faculty across the faculty member’s discipline and unit.</a:t>
            </a:r>
          </a:p>
          <a:p>
            <a:pPr marL="0" marR="0" lvl="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rPr>
              <a:t>Does Not Meet Expectations</a:t>
            </a:r>
            <a:r>
              <a:rPr lang="en-US" sz="2400" dirty="0">
                <a:effectLst/>
                <a:latin typeface="Times New Roman" panose="02020603050405020304" pitchFamily="18" charset="0"/>
                <a:ea typeface="Times New Roman" panose="02020603050405020304" pitchFamily="18" charset="0"/>
              </a:rPr>
              <a:t>: performance falls below the normal range of annual variation in performance compared to faculty across the faculty member’s discipline and unit but is capable of improvement.</a:t>
            </a:r>
          </a:p>
          <a:p>
            <a:pPr marL="0" marR="0" lvl="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rPr>
              <a:t>Unsatisfactory</a:t>
            </a:r>
            <a:r>
              <a:rPr lang="en-US" sz="2400" dirty="0">
                <a:effectLst/>
                <a:latin typeface="Times New Roman" panose="02020603050405020304" pitchFamily="18" charset="0"/>
                <a:ea typeface="Times New Roman" panose="02020603050405020304" pitchFamily="18" charset="0"/>
              </a:rPr>
              <a:t>: failure to meet expectations that reflect disregard or failure to follow previous advice or other efforts to provide correction or assistance, or performance that involves incompetence or misconduct, as defined by applicable university regulation and policies. </a:t>
            </a:r>
            <a:r>
              <a:rPr lang="en-US" sz="2400" u="sng" dirty="0">
                <a:effectLst/>
                <a:latin typeface="Times New Roman" panose="02020603050405020304" pitchFamily="18" charset="0"/>
                <a:ea typeface="Times New Roman" panose="02020603050405020304" pitchFamily="18" charset="0"/>
              </a:rPr>
              <a:t>Evidence of prior feedback of performance problems with an opportunity to remediate performance problems is expected for assigning this rating.</a:t>
            </a:r>
          </a:p>
          <a:p>
            <a:endParaRPr lang="en-US" dirty="0"/>
          </a:p>
        </p:txBody>
      </p:sp>
    </p:spTree>
    <p:extLst>
      <p:ext uri="{BB962C8B-B14F-4D97-AF65-F5344CB8AC3E}">
        <p14:creationId xmlns:p14="http://schemas.microsoft.com/office/powerpoint/2010/main" val="2532640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8A88-82DC-2589-108A-D521D0729534}"/>
              </a:ext>
            </a:extLst>
          </p:cNvPr>
          <p:cNvSpPr>
            <a:spLocks noGrp="1"/>
          </p:cNvSpPr>
          <p:nvPr>
            <p:ph type="title"/>
          </p:nvPr>
        </p:nvSpPr>
        <p:spPr>
          <a:xfrm>
            <a:off x="638175" y="582092"/>
            <a:ext cx="10972800" cy="972205"/>
          </a:xfrm>
        </p:spPr>
        <p:txBody>
          <a:bodyPr/>
          <a:lstStyle/>
          <a:p>
            <a:r>
              <a:rPr lang="en-US" dirty="0"/>
              <a:t>Outcomes of Ratings</a:t>
            </a:r>
          </a:p>
        </p:txBody>
      </p:sp>
      <p:sp>
        <p:nvSpPr>
          <p:cNvPr id="3" name="Content Placeholder 2">
            <a:extLst>
              <a:ext uri="{FF2B5EF4-FFF2-40B4-BE49-F238E27FC236}">
                <a16:creationId xmlns:a16="http://schemas.microsoft.com/office/drawing/2014/main" id="{8C479AAA-B44C-DF4A-29AA-CCA3B7202EF7}"/>
              </a:ext>
            </a:extLst>
          </p:cNvPr>
          <p:cNvSpPr>
            <a:spLocks noGrp="1"/>
          </p:cNvSpPr>
          <p:nvPr>
            <p:ph idx="1"/>
          </p:nvPr>
        </p:nvSpPr>
        <p:spPr>
          <a:xfrm>
            <a:off x="666750" y="1738365"/>
            <a:ext cx="10915650" cy="4900559"/>
          </a:xfrm>
        </p:spPr>
        <p:txBody>
          <a:bodyPr>
            <a:normAutofit/>
          </a:bodyPr>
          <a:lstStyle/>
          <a:p>
            <a:pPr marL="0" marR="0" indent="0">
              <a:spcBef>
                <a:spcPts val="0"/>
              </a:spcBef>
              <a:spcAft>
                <a:spcPts val="600"/>
              </a:spcAft>
              <a:buNone/>
            </a:pPr>
            <a:r>
              <a:rPr lang="en-US" sz="2400" b="1" dirty="0">
                <a:effectLst/>
                <a:latin typeface="Times New Roman" panose="02020603050405020304" pitchFamily="18" charset="0"/>
                <a:ea typeface="Times New Roman" panose="02020603050405020304" pitchFamily="18" charset="0"/>
              </a:rPr>
              <a:t>“Exceeds Expectations”</a:t>
            </a:r>
            <a:r>
              <a:rPr lang="en-US" sz="2400" dirty="0">
                <a:effectLst/>
                <a:latin typeface="Times New Roman" panose="02020603050405020304" pitchFamily="18" charset="0"/>
                <a:ea typeface="Times New Roman" panose="02020603050405020304" pitchFamily="18" charset="0"/>
              </a:rPr>
              <a:t> or </a:t>
            </a:r>
            <a:r>
              <a:rPr lang="en-US" sz="2400" b="1" dirty="0">
                <a:effectLst/>
                <a:latin typeface="Times New Roman" panose="02020603050405020304" pitchFamily="18" charset="0"/>
                <a:ea typeface="Times New Roman" panose="02020603050405020304" pitchFamily="18" charset="0"/>
              </a:rPr>
              <a:t>“Meets Expectations”: </a:t>
            </a:r>
            <a:r>
              <a:rPr lang="en-US" sz="2400" dirty="0">
                <a:effectLst/>
                <a:latin typeface="Times New Roman" panose="02020603050405020304" pitchFamily="18" charset="0"/>
                <a:ea typeface="Times New Roman" panose="02020603050405020304" pitchFamily="18" charset="0"/>
              </a:rPr>
              <a:t>monetary reward that may consist of a salary increase, one-time bonus, or both.</a:t>
            </a:r>
          </a:p>
          <a:p>
            <a:pPr marL="0" marR="0" indent="0">
              <a:spcBef>
                <a:spcPts val="0"/>
              </a:spcBef>
              <a:spcAft>
                <a:spcPts val="600"/>
              </a:spcAft>
              <a:buNone/>
            </a:pPr>
            <a:endParaRPr lang="en-US" sz="2400" dirty="0">
              <a:effectLst/>
              <a:latin typeface="Times New Roman" panose="02020603050405020304" pitchFamily="18" charset="0"/>
              <a:ea typeface="Times New Roman" panose="02020603050405020304" pitchFamily="18" charset="0"/>
            </a:endParaRPr>
          </a:p>
          <a:p>
            <a:pPr marL="0" marR="0" indent="0">
              <a:spcBef>
                <a:spcPts val="0"/>
              </a:spcBef>
              <a:spcAft>
                <a:spcPts val="600"/>
              </a:spcAft>
              <a:buNone/>
            </a:pPr>
            <a:r>
              <a:rPr lang="en-US" sz="2400" b="1" dirty="0">
                <a:effectLst/>
                <a:latin typeface="Times New Roman" panose="02020603050405020304" pitchFamily="18" charset="0"/>
                <a:ea typeface="Times New Roman" panose="02020603050405020304" pitchFamily="18" charset="0"/>
              </a:rPr>
              <a:t>“Does Not Meet Expectations”: </a:t>
            </a:r>
            <a:r>
              <a:rPr lang="en-US" sz="2400" dirty="0">
                <a:effectLst/>
                <a:latin typeface="Times New Roman" panose="02020603050405020304" pitchFamily="18" charset="0"/>
                <a:ea typeface="Times New Roman" panose="02020603050405020304" pitchFamily="18" charset="0"/>
              </a:rPr>
              <a:t>placed on a Performance Improvement Plan (PIP), given 12 months to meet goals or proceed to proposal to terminate.  </a:t>
            </a:r>
          </a:p>
          <a:p>
            <a:pPr marL="0" marR="0" indent="0">
              <a:spcBef>
                <a:spcPts val="0"/>
              </a:spcBef>
              <a:spcAft>
                <a:spcPts val="600"/>
              </a:spcAft>
              <a:buNone/>
            </a:pPr>
            <a:endParaRPr lang="en-US" sz="2400" dirty="0">
              <a:effectLst/>
              <a:latin typeface="Times New Roman" panose="02020603050405020304" pitchFamily="18" charset="0"/>
              <a:ea typeface="Times New Roman" panose="02020603050405020304" pitchFamily="18" charset="0"/>
            </a:endParaRPr>
          </a:p>
          <a:p>
            <a:pPr marL="0" marR="0" indent="0">
              <a:spcBef>
                <a:spcPts val="0"/>
              </a:spcBef>
              <a:spcAft>
                <a:spcPts val="600"/>
              </a:spcAft>
              <a:buNone/>
            </a:pPr>
            <a:r>
              <a:rPr lang="en-US" sz="240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“Unsatisfactory</a:t>
            </a:r>
            <a:r>
              <a:rPr lang="en-US" sz="2400" dirty="0">
                <a:effectLst/>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proposal to terminate employment, </a:t>
            </a:r>
            <a:r>
              <a:rPr lang="en-US" sz="2400" dirty="0">
                <a:effectLst/>
                <a:latin typeface="Times New Roman" panose="02020603050405020304" pitchFamily="18" charset="0"/>
                <a:ea typeface="Times New Roman" panose="02020603050405020304" pitchFamily="18" charset="0"/>
              </a:rPr>
              <a:t>pursuant to applicable University 	processes. </a:t>
            </a:r>
          </a:p>
          <a:p>
            <a:pPr marL="0" marR="0" indent="0">
              <a:spcBef>
                <a:spcPts val="0"/>
              </a:spcBef>
              <a:spcAft>
                <a:spcPts val="600"/>
              </a:spcAft>
              <a:buNone/>
            </a:pPr>
            <a:endParaRPr lang="en-US" sz="2200" dirty="0">
              <a:effectLst/>
              <a:latin typeface="Times New Roman" panose="02020603050405020304" pitchFamily="18" charset="0"/>
              <a:ea typeface="Times New Roman" panose="02020603050405020304" pitchFamily="18" charset="0"/>
            </a:endParaRPr>
          </a:p>
          <a:p>
            <a:pPr marL="0" indent="0" algn="l">
              <a:buNone/>
            </a:pPr>
            <a:r>
              <a:rPr lang="en-US" sz="1800" i="1" dirty="0">
                <a:effectLst/>
                <a:latin typeface="Times New Roman" panose="02020603050405020304" pitchFamily="18" charset="0"/>
                <a:ea typeface="Times New Roman" panose="02020603050405020304" pitchFamily="18" charset="0"/>
              </a:rPr>
              <a:t>Outcomes from the Post-Tenure Review process may be appealed pursuant via the applicable collective bargaining agreement (CBA) or to the Faculty Senate Grievance Committee (NOTE: BOG amendment precluding appeals beyond the level of a university president has been posted). </a:t>
            </a:r>
            <a:r>
              <a:rPr lang="en-US" sz="1800" b="0" i="1" u="none" strike="noStrike" baseline="0" dirty="0">
                <a:solidFill>
                  <a:srgbClr val="000000"/>
                </a:solidFill>
                <a:latin typeface="Arial" panose="020B0604020202020204" pitchFamily="34" charset="0"/>
              </a:rPr>
              <a:t> </a:t>
            </a:r>
          </a:p>
          <a:p>
            <a:endParaRPr lang="en-US" sz="2200" b="0" i="0" u="none" strike="noStrike" baseline="0" dirty="0">
              <a:solidFill>
                <a:srgbClr val="000000"/>
              </a:solidFill>
              <a:latin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015063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BF8F-77BA-A84F-BA82-453B007DF712}"/>
              </a:ext>
            </a:extLst>
          </p:cNvPr>
          <p:cNvSpPr>
            <a:spLocks noGrp="1"/>
          </p:cNvSpPr>
          <p:nvPr>
            <p:ph type="title"/>
          </p:nvPr>
        </p:nvSpPr>
        <p:spPr/>
        <p:txBody>
          <a:bodyPr/>
          <a:lstStyle/>
          <a:p>
            <a:r>
              <a:rPr lang="en-US" dirty="0"/>
              <a:t>What Post-Tenure Review is </a:t>
            </a:r>
            <a:r>
              <a:rPr lang="en-US" dirty="0">
                <a:solidFill>
                  <a:srgbClr val="FF0000"/>
                </a:solidFill>
              </a:rPr>
              <a:t>NOT</a:t>
            </a:r>
          </a:p>
        </p:txBody>
      </p:sp>
      <p:sp>
        <p:nvSpPr>
          <p:cNvPr id="3" name="Content Placeholder 2">
            <a:extLst>
              <a:ext uri="{FF2B5EF4-FFF2-40B4-BE49-F238E27FC236}">
                <a16:creationId xmlns:a16="http://schemas.microsoft.com/office/drawing/2014/main" id="{FEBF304C-3E99-6439-8C3A-7911D92B2C0D}"/>
              </a:ext>
            </a:extLst>
          </p:cNvPr>
          <p:cNvSpPr>
            <a:spLocks noGrp="1"/>
          </p:cNvSpPr>
          <p:nvPr>
            <p:ph idx="1"/>
          </p:nvPr>
        </p:nvSpPr>
        <p:spPr/>
        <p:txBody>
          <a:bodyPr/>
          <a:lstStyle/>
          <a:p>
            <a:r>
              <a:rPr lang="en-US" dirty="0"/>
              <a:t>It is </a:t>
            </a:r>
            <a:r>
              <a:rPr lang="en-US" dirty="0">
                <a:solidFill>
                  <a:srgbClr val="FF0000"/>
                </a:solidFill>
              </a:rPr>
              <a:t>NOT</a:t>
            </a:r>
            <a:r>
              <a:rPr lang="en-US" dirty="0"/>
              <a:t> the end of tenure</a:t>
            </a:r>
          </a:p>
          <a:p>
            <a:r>
              <a:rPr lang="en-US" dirty="0"/>
              <a:t>It does </a:t>
            </a:r>
            <a:r>
              <a:rPr lang="en-US" dirty="0">
                <a:solidFill>
                  <a:srgbClr val="FF0000"/>
                </a:solidFill>
              </a:rPr>
              <a:t>NOT</a:t>
            </a:r>
            <a:r>
              <a:rPr lang="en-US" dirty="0"/>
              <a:t> change tenure criteria</a:t>
            </a:r>
          </a:p>
          <a:p>
            <a:r>
              <a:rPr lang="en-US" dirty="0"/>
              <a:t>It does </a:t>
            </a:r>
            <a:r>
              <a:rPr lang="en-US" dirty="0">
                <a:solidFill>
                  <a:srgbClr val="FF0000"/>
                </a:solidFill>
              </a:rPr>
              <a:t>NOT</a:t>
            </a:r>
            <a:r>
              <a:rPr lang="en-US" dirty="0"/>
              <a:t> change FSU’s tenure policies or procedures</a:t>
            </a:r>
          </a:p>
          <a:p>
            <a:endParaRPr lang="en-US" dirty="0"/>
          </a:p>
          <a:p>
            <a:r>
              <a:rPr lang="en-US" dirty="0"/>
              <a:t>It is a sustained performance evaluation</a:t>
            </a:r>
          </a:p>
          <a:p>
            <a:endParaRPr lang="en-US" dirty="0"/>
          </a:p>
        </p:txBody>
      </p:sp>
    </p:spTree>
    <p:extLst>
      <p:ext uri="{BB962C8B-B14F-4D97-AF65-F5344CB8AC3E}">
        <p14:creationId xmlns:p14="http://schemas.microsoft.com/office/powerpoint/2010/main" val="3467234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69B0F-A409-89A3-C49C-5D5D5FA16D16}"/>
              </a:ext>
            </a:extLst>
          </p:cNvPr>
          <p:cNvSpPr>
            <a:spLocks noGrp="1"/>
          </p:cNvSpPr>
          <p:nvPr>
            <p:ph type="title"/>
          </p:nvPr>
        </p:nvSpPr>
        <p:spPr/>
        <p:txBody>
          <a:bodyPr/>
          <a:lstStyle/>
          <a:p>
            <a:r>
              <a:rPr lang="en-US" dirty="0"/>
              <a:t>Current Status of Post-Tenure Review</a:t>
            </a:r>
          </a:p>
        </p:txBody>
      </p:sp>
      <p:sp>
        <p:nvSpPr>
          <p:cNvPr id="3" name="Content Placeholder 2">
            <a:extLst>
              <a:ext uri="{FF2B5EF4-FFF2-40B4-BE49-F238E27FC236}">
                <a16:creationId xmlns:a16="http://schemas.microsoft.com/office/drawing/2014/main" id="{56791A31-DD79-3BAE-9001-507AE56BD2D8}"/>
              </a:ext>
            </a:extLst>
          </p:cNvPr>
          <p:cNvSpPr>
            <a:spLocks noGrp="1"/>
          </p:cNvSpPr>
          <p:nvPr>
            <p:ph idx="1"/>
          </p:nvPr>
        </p:nvSpPr>
        <p:spPr>
          <a:xfrm>
            <a:off x="652272" y="2356453"/>
            <a:ext cx="10972800" cy="3700025"/>
          </a:xfrm>
        </p:spPr>
        <p:txBody>
          <a:bodyPr>
            <a:normAutofit lnSpcReduction="10000"/>
          </a:bodyPr>
          <a:lstStyle/>
          <a:p>
            <a:r>
              <a:rPr lang="en-US" dirty="0"/>
              <a:t>Statute passed in July 2022</a:t>
            </a:r>
          </a:p>
          <a:p>
            <a:r>
              <a:rPr lang="en-US" dirty="0"/>
              <a:t>BOG Regulation approved March 31, 2023*</a:t>
            </a:r>
          </a:p>
          <a:p>
            <a:r>
              <a:rPr lang="en-US" dirty="0"/>
              <a:t>FSU Regulation approved June 2023</a:t>
            </a:r>
          </a:p>
          <a:p>
            <a:r>
              <a:rPr lang="en-US" dirty="0"/>
              <a:t>FSU Post-Tenure Review (Draft) Policy**</a:t>
            </a:r>
          </a:p>
          <a:p>
            <a:r>
              <a:rPr lang="en-US" dirty="0"/>
              <a:t>Bargaining with UFF (current)</a:t>
            </a:r>
          </a:p>
          <a:p>
            <a:pPr marL="457200" lvl="1" indent="0">
              <a:buNone/>
            </a:pPr>
            <a:endParaRPr lang="en-US" dirty="0"/>
          </a:p>
          <a:p>
            <a:pPr marL="0" indent="0">
              <a:buNone/>
            </a:pPr>
            <a:r>
              <a:rPr lang="en-US" sz="1400" dirty="0"/>
              <a:t>*</a:t>
            </a:r>
            <a:r>
              <a:rPr lang="en-US" sz="1500" dirty="0"/>
              <a:t>Amendment to the BOG regulation to eliminate arbitration of decisions is currently under review. </a:t>
            </a:r>
          </a:p>
          <a:p>
            <a:pPr marL="0" indent="0">
              <a:buNone/>
            </a:pPr>
            <a:r>
              <a:rPr lang="en-US" sz="1500" dirty="0"/>
              <a:t>** FSU (draft) Post-Tenure Review policy is in the process of being finalized.</a:t>
            </a:r>
          </a:p>
          <a:p>
            <a:pPr marL="0" indent="0">
              <a:buNone/>
            </a:pPr>
            <a:endParaRPr lang="en-US" dirty="0"/>
          </a:p>
        </p:txBody>
      </p:sp>
    </p:spTree>
    <p:extLst>
      <p:ext uri="{BB962C8B-B14F-4D97-AF65-F5344CB8AC3E}">
        <p14:creationId xmlns:p14="http://schemas.microsoft.com/office/powerpoint/2010/main" val="239097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07D1D-01DD-460F-C4C7-57C42B54E3DF}"/>
              </a:ext>
            </a:extLst>
          </p:cNvPr>
          <p:cNvSpPr>
            <a:spLocks noGrp="1"/>
          </p:cNvSpPr>
          <p:nvPr>
            <p:ph type="title"/>
          </p:nvPr>
        </p:nvSpPr>
        <p:spPr/>
        <p:txBody>
          <a:bodyPr/>
          <a:lstStyle/>
          <a:p>
            <a:r>
              <a:rPr lang="en-US" dirty="0"/>
              <a:t>Post-Tenure Review</a:t>
            </a:r>
          </a:p>
        </p:txBody>
      </p:sp>
      <p:sp>
        <p:nvSpPr>
          <p:cNvPr id="3" name="Content Placeholder 2">
            <a:extLst>
              <a:ext uri="{FF2B5EF4-FFF2-40B4-BE49-F238E27FC236}">
                <a16:creationId xmlns:a16="http://schemas.microsoft.com/office/drawing/2014/main" id="{2AEE3203-3B85-BEC2-72D4-9DADAE211655}"/>
              </a:ext>
            </a:extLst>
          </p:cNvPr>
          <p:cNvSpPr>
            <a:spLocks noGrp="1"/>
          </p:cNvSpPr>
          <p:nvPr>
            <p:ph idx="1"/>
          </p:nvPr>
        </p:nvSpPr>
        <p:spPr>
          <a:xfrm>
            <a:off x="609600" y="2137101"/>
            <a:ext cx="10972800" cy="4323989"/>
          </a:xfrm>
        </p:spPr>
        <p:txBody>
          <a:bodyPr>
            <a:normAutofit fontScale="92500" lnSpcReduction="20000"/>
          </a:bodyPr>
          <a:lstStyle/>
          <a:p>
            <a:r>
              <a:rPr lang="en-US" dirty="0"/>
              <a:t>Who is reviewed?</a:t>
            </a:r>
          </a:p>
          <a:p>
            <a:pPr lvl="1"/>
            <a:r>
              <a:rPr lang="en-US" dirty="0"/>
              <a:t>Tenured faculty beginning 5 years after being awarded tenure (including those hired with tenure) or promoted to Full Professor </a:t>
            </a:r>
          </a:p>
          <a:p>
            <a:r>
              <a:rPr lang="en-US" dirty="0"/>
              <a:t>What is reviewed?</a:t>
            </a:r>
          </a:p>
          <a:p>
            <a:pPr lvl="1"/>
            <a:r>
              <a:rPr lang="en-US" dirty="0"/>
              <a:t>Faculty performance of assigned duties</a:t>
            </a:r>
          </a:p>
          <a:p>
            <a:pPr lvl="1"/>
            <a:r>
              <a:rPr lang="en-US" dirty="0"/>
              <a:t>Substantiated findings resulting in disciplinary action</a:t>
            </a:r>
          </a:p>
          <a:p>
            <a:r>
              <a:rPr lang="en-US" dirty="0"/>
              <a:t>Who are the reviewers?</a:t>
            </a:r>
          </a:p>
          <a:p>
            <a:pPr lvl="1"/>
            <a:r>
              <a:rPr lang="en-US" dirty="0"/>
              <a:t>Chairs/Directors</a:t>
            </a:r>
          </a:p>
          <a:p>
            <a:pPr lvl="1"/>
            <a:r>
              <a:rPr lang="en-US" dirty="0"/>
              <a:t>Deans</a:t>
            </a:r>
          </a:p>
          <a:p>
            <a:pPr lvl="1"/>
            <a:r>
              <a:rPr lang="en-US" dirty="0"/>
              <a:t>Provost</a:t>
            </a:r>
          </a:p>
          <a:p>
            <a:endParaRPr lang="en-US" dirty="0"/>
          </a:p>
        </p:txBody>
      </p:sp>
    </p:spTree>
    <p:extLst>
      <p:ext uri="{BB962C8B-B14F-4D97-AF65-F5344CB8AC3E}">
        <p14:creationId xmlns:p14="http://schemas.microsoft.com/office/powerpoint/2010/main" val="4273133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CFFA8-4D50-4717-95F5-2CD5F28F2827}"/>
              </a:ext>
            </a:extLst>
          </p:cNvPr>
          <p:cNvSpPr>
            <a:spLocks noGrp="1"/>
          </p:cNvSpPr>
          <p:nvPr>
            <p:ph type="title"/>
          </p:nvPr>
        </p:nvSpPr>
        <p:spPr/>
        <p:txBody>
          <a:bodyPr>
            <a:normAutofit fontScale="90000"/>
          </a:bodyPr>
          <a:lstStyle/>
          <a:p>
            <a:r>
              <a:rPr lang="en-US" dirty="0"/>
              <a:t>Selection of Faculty for 2024 Post-Tenure Review</a:t>
            </a:r>
          </a:p>
        </p:txBody>
      </p:sp>
      <p:sp>
        <p:nvSpPr>
          <p:cNvPr id="3" name="Content Placeholder 2">
            <a:extLst>
              <a:ext uri="{FF2B5EF4-FFF2-40B4-BE49-F238E27FC236}">
                <a16:creationId xmlns:a16="http://schemas.microsoft.com/office/drawing/2014/main" id="{1CB8880D-63F6-11FC-AA53-C612F51905D1}"/>
              </a:ext>
            </a:extLst>
          </p:cNvPr>
          <p:cNvSpPr>
            <a:spLocks noGrp="1"/>
          </p:cNvSpPr>
          <p:nvPr>
            <p:ph idx="1"/>
          </p:nvPr>
        </p:nvSpPr>
        <p:spPr>
          <a:xfrm>
            <a:off x="609600" y="2347309"/>
            <a:ext cx="10972800" cy="4083971"/>
          </a:xfrm>
        </p:spPr>
        <p:txBody>
          <a:bodyPr>
            <a:normAutofit/>
          </a:bodyPr>
          <a:lstStyle/>
          <a:p>
            <a:r>
              <a:rPr lang="en-US" dirty="0"/>
              <a:t>Faculty awarded tenure or promoted to full in fall 2019</a:t>
            </a:r>
          </a:p>
          <a:p>
            <a:pPr marL="0" indent="0">
              <a:buNone/>
            </a:pPr>
            <a:endParaRPr lang="en-US" dirty="0"/>
          </a:p>
          <a:p>
            <a:r>
              <a:rPr lang="en-US" dirty="0"/>
              <a:t>20% of pool of faculty who were tenured or promoted prior to 2019 (hoping to fill with volunteers)</a:t>
            </a:r>
          </a:p>
          <a:p>
            <a:endParaRPr lang="en-US" sz="3200" dirty="0"/>
          </a:p>
        </p:txBody>
      </p:sp>
    </p:spTree>
    <p:extLst>
      <p:ext uri="{BB962C8B-B14F-4D97-AF65-F5344CB8AC3E}">
        <p14:creationId xmlns:p14="http://schemas.microsoft.com/office/powerpoint/2010/main" val="1471097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6E232-86CD-8DAF-A2AF-6922811113D6}"/>
              </a:ext>
            </a:extLst>
          </p:cNvPr>
          <p:cNvSpPr>
            <a:spLocks noGrp="1"/>
          </p:cNvSpPr>
          <p:nvPr>
            <p:ph type="title"/>
          </p:nvPr>
        </p:nvSpPr>
        <p:spPr/>
        <p:txBody>
          <a:bodyPr/>
          <a:lstStyle/>
          <a:p>
            <a:r>
              <a:rPr lang="en-US" dirty="0"/>
              <a:t>PTR Timeline</a:t>
            </a:r>
          </a:p>
        </p:txBody>
      </p:sp>
      <p:sp>
        <p:nvSpPr>
          <p:cNvPr id="3" name="Content Placeholder 2">
            <a:extLst>
              <a:ext uri="{FF2B5EF4-FFF2-40B4-BE49-F238E27FC236}">
                <a16:creationId xmlns:a16="http://schemas.microsoft.com/office/drawing/2014/main" id="{737428AC-88A8-A2AD-BC83-1C5D4B34F68D}"/>
              </a:ext>
            </a:extLst>
          </p:cNvPr>
          <p:cNvSpPr>
            <a:spLocks noGrp="1"/>
          </p:cNvSpPr>
          <p:nvPr>
            <p:ph idx="1"/>
          </p:nvPr>
        </p:nvSpPr>
        <p:spPr/>
        <p:txBody>
          <a:bodyPr>
            <a:normAutofit fontScale="92500" lnSpcReduction="20000"/>
          </a:bodyPr>
          <a:lstStyle/>
          <a:p>
            <a:pPr marL="0" marR="0" indent="0">
              <a:spcBef>
                <a:spcPts val="0"/>
              </a:spcBef>
              <a:spcAft>
                <a:spcPts val="0"/>
              </a:spcAft>
              <a:buNone/>
              <a:tabLst>
                <a:tab pos="0" algn="l"/>
              </a:tabLst>
            </a:pPr>
            <a:r>
              <a:rPr lang="en-US" sz="2200" b="1" dirty="0">
                <a:latin typeface="+mj-lt"/>
                <a:ea typeface="Palatino Linotype" panose="02040502050505030304" pitchFamily="18" charset="0"/>
                <a:cs typeface="Times New Roman" panose="02020603050405020304" pitchFamily="18" charset="0"/>
              </a:rPr>
              <a:t>By </a:t>
            </a:r>
            <a:r>
              <a:rPr lang="en-US" sz="2200" b="1" dirty="0">
                <a:effectLst/>
                <a:latin typeface="+mj-lt"/>
                <a:ea typeface="Palatino Linotype" panose="02040502050505030304" pitchFamily="18" charset="0"/>
                <a:cs typeface="Times New Roman" panose="02020603050405020304" pitchFamily="18" charset="0"/>
              </a:rPr>
              <a:t>October 2, 2023: </a:t>
            </a:r>
            <a:r>
              <a:rPr lang="en-US" sz="2200" dirty="0">
                <a:effectLst/>
                <a:latin typeface="+mj-lt"/>
                <a:ea typeface="Palatino Linotype" panose="02040502050505030304" pitchFamily="18" charset="0"/>
                <a:cs typeface="Times New Roman" panose="02020603050405020304" pitchFamily="18" charset="0"/>
              </a:rPr>
              <a:t>Faculty members </a:t>
            </a:r>
            <a:r>
              <a:rPr lang="en-US" sz="2200" dirty="0">
                <a:latin typeface="+mj-lt"/>
                <a:ea typeface="Palatino Linotype" panose="02040502050505030304" pitchFamily="18" charset="0"/>
                <a:cs typeface="Times New Roman" panose="02020603050405020304" pitchFamily="18" charset="0"/>
              </a:rPr>
              <a:t>participating in 2024 PTR will be </a:t>
            </a:r>
            <a:r>
              <a:rPr lang="en-US" sz="2200" dirty="0">
                <a:effectLst/>
                <a:latin typeface="+mj-lt"/>
                <a:ea typeface="Palatino Linotype" panose="02040502050505030304" pitchFamily="18" charset="0"/>
                <a:cs typeface="Times New Roman" panose="02020603050405020304" pitchFamily="18" charset="0"/>
              </a:rPr>
              <a:t>confirmed by the Office of Faculty Development and Advancement. </a:t>
            </a:r>
          </a:p>
          <a:p>
            <a:pPr marL="0" marR="0" indent="0">
              <a:spcBef>
                <a:spcPts val="0"/>
              </a:spcBef>
              <a:spcAft>
                <a:spcPts val="0"/>
              </a:spcAft>
              <a:buNone/>
              <a:tabLst>
                <a:tab pos="0" algn="l"/>
              </a:tabLst>
            </a:pPr>
            <a:endParaRPr lang="en-US" sz="2200" b="1" dirty="0">
              <a:latin typeface="+mj-lt"/>
              <a:ea typeface="Palatino Linotype" panose="02040502050505030304" pitchFamily="18" charset="0"/>
              <a:cs typeface="Times New Roman" panose="02020603050405020304" pitchFamily="18" charset="0"/>
            </a:endParaRPr>
          </a:p>
          <a:p>
            <a:pPr marL="0" marR="0" indent="0">
              <a:spcBef>
                <a:spcPts val="0"/>
              </a:spcBef>
              <a:spcAft>
                <a:spcPts val="0"/>
              </a:spcAft>
              <a:buNone/>
              <a:tabLst>
                <a:tab pos="0" algn="l"/>
              </a:tabLst>
            </a:pPr>
            <a:r>
              <a:rPr lang="en-US" sz="2200" b="1" dirty="0">
                <a:effectLst/>
                <a:latin typeface="+mj-lt"/>
                <a:ea typeface="Palatino Linotype" panose="02040502050505030304" pitchFamily="18" charset="0"/>
                <a:cs typeface="Times New Roman" panose="02020603050405020304" pitchFamily="18" charset="0"/>
              </a:rPr>
              <a:t>March 1, 2024: </a:t>
            </a:r>
            <a:r>
              <a:rPr lang="en-US" sz="2200" dirty="0">
                <a:effectLst/>
                <a:latin typeface="+mj-lt"/>
                <a:ea typeface="Palatino Linotype" panose="02040502050505030304" pitchFamily="18" charset="0"/>
                <a:cs typeface="Times New Roman" panose="02020603050405020304" pitchFamily="18" charset="0"/>
              </a:rPr>
              <a:t>Group #1 Materials due to FDA for Provost Review (Criminology &amp; Criminal Justice; Entrepreneurship; Hospitality; Law; Music; Nursing; Social Work</a:t>
            </a:r>
            <a:r>
              <a:rPr lang="en-US" sz="2200" dirty="0">
                <a:effectLst/>
                <a:latin typeface="+mj-lt"/>
                <a:ea typeface="MS Mincho" panose="02020609040205080304" pitchFamily="49" charset="-128"/>
                <a:cs typeface="Times New Roman" panose="02020603050405020304" pitchFamily="18" charset="0"/>
              </a:rPr>
              <a:t> </a:t>
            </a:r>
            <a:r>
              <a:rPr lang="en-US" sz="2200" dirty="0">
                <a:effectLst/>
                <a:latin typeface="+mj-lt"/>
                <a:ea typeface="Palatino Linotype" panose="02040502050505030304" pitchFamily="18" charset="0"/>
                <a:cs typeface="Times New Roman" panose="02020603050405020304" pitchFamily="18" charset="0"/>
              </a:rPr>
              <a:t>)</a:t>
            </a:r>
          </a:p>
          <a:p>
            <a:pPr marL="0" marR="0" indent="0">
              <a:spcBef>
                <a:spcPts val="0"/>
              </a:spcBef>
              <a:spcAft>
                <a:spcPts val="0"/>
              </a:spcAft>
              <a:buNone/>
              <a:tabLst>
                <a:tab pos="0" algn="l"/>
              </a:tabLst>
            </a:pPr>
            <a:r>
              <a:rPr lang="en-US" sz="2200" dirty="0">
                <a:effectLst/>
                <a:latin typeface="+mj-lt"/>
                <a:ea typeface="Palatino Linotype" panose="02040502050505030304" pitchFamily="18" charset="0"/>
                <a:cs typeface="Times New Roman" panose="02020603050405020304" pitchFamily="18" charset="0"/>
              </a:rPr>
              <a:t> </a:t>
            </a:r>
          </a:p>
          <a:p>
            <a:pPr marL="0" marR="0" indent="0">
              <a:spcBef>
                <a:spcPts val="0"/>
              </a:spcBef>
              <a:spcAft>
                <a:spcPts val="0"/>
              </a:spcAft>
              <a:buNone/>
              <a:tabLst>
                <a:tab pos="0" algn="l"/>
              </a:tabLst>
            </a:pPr>
            <a:r>
              <a:rPr lang="en-US" sz="2200" b="1" dirty="0">
                <a:effectLst/>
                <a:latin typeface="+mj-lt"/>
                <a:ea typeface="Palatino Linotype" panose="02040502050505030304" pitchFamily="18" charset="0"/>
                <a:cs typeface="Times New Roman" panose="02020603050405020304" pitchFamily="18" charset="0"/>
              </a:rPr>
              <a:t>March 22, 2024: </a:t>
            </a:r>
            <a:r>
              <a:rPr lang="en-US" sz="2200" dirty="0">
                <a:effectLst/>
                <a:latin typeface="+mj-lt"/>
                <a:ea typeface="Palatino Linotype" panose="02040502050505030304" pitchFamily="18" charset="0"/>
                <a:cs typeface="Times New Roman" panose="02020603050405020304" pitchFamily="18" charset="0"/>
              </a:rPr>
              <a:t>Group #2 Materials due to FDA for Provost Review (Business; Communication &amp; Information; Education, Health, &amp; Human Sciences; Engineering; Fine Arts; Medicine)</a:t>
            </a:r>
          </a:p>
          <a:p>
            <a:pPr marL="0" marR="0" indent="0">
              <a:spcBef>
                <a:spcPts val="0"/>
              </a:spcBef>
              <a:spcAft>
                <a:spcPts val="0"/>
              </a:spcAft>
              <a:buNone/>
              <a:tabLst>
                <a:tab pos="0" algn="l"/>
              </a:tabLst>
            </a:pPr>
            <a:r>
              <a:rPr lang="en-US" sz="2200" dirty="0">
                <a:effectLst/>
                <a:latin typeface="+mj-lt"/>
                <a:ea typeface="Palatino Linotype" panose="02040502050505030304" pitchFamily="18" charset="0"/>
                <a:cs typeface="Times New Roman" panose="02020603050405020304" pitchFamily="18" charset="0"/>
              </a:rPr>
              <a:t> </a:t>
            </a:r>
          </a:p>
          <a:p>
            <a:pPr marL="0" marR="0" indent="0">
              <a:spcBef>
                <a:spcPts val="0"/>
              </a:spcBef>
              <a:spcAft>
                <a:spcPts val="0"/>
              </a:spcAft>
              <a:buNone/>
              <a:tabLst>
                <a:tab pos="0" algn="l"/>
              </a:tabLst>
            </a:pPr>
            <a:r>
              <a:rPr lang="en-US" sz="2200" b="1" dirty="0">
                <a:effectLst/>
                <a:latin typeface="+mj-lt"/>
                <a:ea typeface="Palatino Linotype" panose="02040502050505030304" pitchFamily="18" charset="0"/>
                <a:cs typeface="Times New Roman" panose="02020603050405020304" pitchFamily="18" charset="0"/>
              </a:rPr>
              <a:t>April 5, 2024: </a:t>
            </a:r>
            <a:r>
              <a:rPr lang="en-US" sz="2200" dirty="0">
                <a:effectLst/>
                <a:latin typeface="+mj-lt"/>
                <a:ea typeface="Palatino Linotype" panose="02040502050505030304" pitchFamily="18" charset="0"/>
                <a:cs typeface="Times New Roman" panose="02020603050405020304" pitchFamily="18" charset="0"/>
              </a:rPr>
              <a:t>Group #3 Materials due to FDA for Provost Review (Arts &amp; Sciences, Social Sciences &amp; Public Policy)</a:t>
            </a:r>
          </a:p>
          <a:p>
            <a:pPr marL="0" indent="0">
              <a:buNone/>
            </a:pPr>
            <a:endParaRPr lang="en-US" sz="2200" dirty="0"/>
          </a:p>
          <a:p>
            <a:pPr marL="0" indent="0">
              <a:buNone/>
            </a:pPr>
            <a:r>
              <a:rPr lang="en-US" sz="2200" dirty="0"/>
              <a:t>NOTE: College and departments will establish internal deadlines submission of materials</a:t>
            </a:r>
          </a:p>
        </p:txBody>
      </p:sp>
    </p:spTree>
    <p:extLst>
      <p:ext uri="{BB962C8B-B14F-4D97-AF65-F5344CB8AC3E}">
        <p14:creationId xmlns:p14="http://schemas.microsoft.com/office/powerpoint/2010/main" val="2946017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065CB-8F2A-683C-F243-FBE1131BAEDE}"/>
              </a:ext>
            </a:extLst>
          </p:cNvPr>
          <p:cNvSpPr>
            <a:spLocks noGrp="1"/>
          </p:cNvSpPr>
          <p:nvPr>
            <p:ph type="title"/>
          </p:nvPr>
        </p:nvSpPr>
        <p:spPr/>
        <p:txBody>
          <a:bodyPr/>
          <a:lstStyle/>
          <a:p>
            <a:r>
              <a:rPr lang="en-US" dirty="0"/>
              <a:t>Review Process: Faculty Role</a:t>
            </a:r>
          </a:p>
        </p:txBody>
      </p:sp>
      <p:sp>
        <p:nvSpPr>
          <p:cNvPr id="3" name="Content Placeholder 2">
            <a:extLst>
              <a:ext uri="{FF2B5EF4-FFF2-40B4-BE49-F238E27FC236}">
                <a16:creationId xmlns:a16="http://schemas.microsoft.com/office/drawing/2014/main" id="{87E9D5F7-83CB-1873-0E87-7D9DCC848179}"/>
              </a:ext>
            </a:extLst>
          </p:cNvPr>
          <p:cNvSpPr>
            <a:spLocks noGrp="1"/>
          </p:cNvSpPr>
          <p:nvPr>
            <p:ph idx="1"/>
          </p:nvPr>
        </p:nvSpPr>
        <p:spPr>
          <a:xfrm>
            <a:off x="368300" y="2358302"/>
            <a:ext cx="11772900" cy="4499698"/>
          </a:xfrm>
        </p:spPr>
        <p:txBody>
          <a:bodyPr>
            <a:normAutofit/>
          </a:bodyPr>
          <a:lstStyle/>
          <a:p>
            <a:pPr marL="0" indent="0">
              <a:buNone/>
            </a:pPr>
            <a:r>
              <a:rPr lang="en-US" sz="2800" b="1" dirty="0">
                <a:effectLst/>
                <a:latin typeface="Times New Roman" panose="02020603050405020304" pitchFamily="18" charset="0"/>
                <a:ea typeface="Times New Roman" panose="02020603050405020304" pitchFamily="18" charset="0"/>
              </a:rPr>
              <a:t>Faculty</a:t>
            </a:r>
            <a:r>
              <a:rPr lang="en-US" sz="2800" dirty="0">
                <a:effectLst/>
                <a:latin typeface="Times New Roman" panose="02020603050405020304" pitchFamily="18" charset="0"/>
                <a:ea typeface="Times New Roman" panose="02020603050405020304" pitchFamily="18" charset="0"/>
              </a:rPr>
              <a:t> members submit to </a:t>
            </a:r>
            <a:r>
              <a:rPr lang="en-US" sz="2800" dirty="0">
                <a:latin typeface="Times New Roman" panose="02020603050405020304" pitchFamily="18" charset="0"/>
                <a:ea typeface="Times New Roman" panose="02020603050405020304" pitchFamily="18" charset="0"/>
              </a:rPr>
              <a:t>their department chair/school director (or dean, for colleges without departments/schools) the following materials:</a:t>
            </a:r>
          </a:p>
          <a:p>
            <a:pPr marL="457200" indent="-457200">
              <a:buAutoNum type="arabicPeriod"/>
            </a:pPr>
            <a:r>
              <a:rPr lang="en-US" sz="2400" dirty="0">
                <a:effectLst/>
                <a:latin typeface="Times New Roman" panose="02020603050405020304" pitchFamily="18" charset="0"/>
                <a:ea typeface="Times New Roman" panose="02020603050405020304" pitchFamily="18" charset="0"/>
              </a:rPr>
              <a:t>FEAS Post-Tenure Review Report (includes CV, AOR,  </a:t>
            </a:r>
            <a:r>
              <a:rPr lang="en-US" sz="2400" dirty="0">
                <a:latin typeface="Times New Roman" panose="02020603050405020304" pitchFamily="18" charset="0"/>
                <a:ea typeface="Times New Roman" panose="02020603050405020304" pitchFamily="18" charset="0"/>
              </a:rPr>
              <a:t>SPCI for the review period).</a:t>
            </a:r>
          </a:p>
          <a:p>
            <a:pPr marL="457200" indent="-457200">
              <a:buAutoNum type="arabicPeriod"/>
            </a:pPr>
            <a:endParaRPr lang="en-US" sz="2400" dirty="0">
              <a:latin typeface="Times New Roman" panose="02020603050405020304" pitchFamily="18" charset="0"/>
              <a:ea typeface="Times New Roman" panose="02020603050405020304" pitchFamily="18" charset="0"/>
            </a:endParaRPr>
          </a:p>
          <a:p>
            <a:pPr marL="0" indent="0">
              <a:buNone/>
            </a:pPr>
            <a:r>
              <a:rPr lang="en-US" sz="2400" dirty="0">
                <a:latin typeface="Times New Roman" panose="02020603050405020304" pitchFamily="18" charset="0"/>
                <a:ea typeface="Times New Roman" panose="02020603050405020304" pitchFamily="18" charset="0"/>
              </a:rPr>
              <a:t>2. </a:t>
            </a:r>
            <a:r>
              <a:rPr lang="en-US" sz="2400" dirty="0">
                <a:effectLst/>
                <a:latin typeface="Times New Roman" panose="02020603050405020304" pitchFamily="18" charset="0"/>
                <a:ea typeface="Times New Roman" panose="02020603050405020304" pitchFamily="18" charset="0"/>
              </a:rPr>
              <a:t>Summary of Accomplishments during the review period (1-page limit; required).</a:t>
            </a:r>
          </a:p>
          <a:p>
            <a:pPr marL="0" indent="0">
              <a:buNone/>
            </a:pPr>
            <a:endParaRPr lang="en-US" sz="2400" dirty="0">
              <a:effectLst/>
              <a:latin typeface="Times New Roman" panose="02020603050405020304" pitchFamily="18" charset="0"/>
              <a:ea typeface="Times New Roman" panose="02020603050405020304" pitchFamily="18" charset="0"/>
            </a:endParaRPr>
          </a:p>
          <a:p>
            <a:pPr marL="0" indent="0">
              <a:buNone/>
            </a:pPr>
            <a:r>
              <a:rPr lang="en-US" sz="2400" dirty="0">
                <a:latin typeface="Times New Roman" panose="02020603050405020304" pitchFamily="18" charset="0"/>
                <a:ea typeface="Times New Roman" panose="02020603050405020304" pitchFamily="18" charset="0"/>
              </a:rPr>
              <a:t>3. </a:t>
            </a:r>
            <a:r>
              <a:rPr lang="en-US" sz="2400" dirty="0">
                <a:effectLst/>
                <a:latin typeface="Times New Roman" panose="02020603050405020304" pitchFamily="18" charset="0"/>
                <a:ea typeface="Times New Roman" panose="02020603050405020304" pitchFamily="18" charset="0"/>
              </a:rPr>
              <a:t>Additional Evidence of Performance during the review period (3-page limit; optional).</a:t>
            </a:r>
          </a:p>
          <a:p>
            <a:pPr marL="0" indent="0">
              <a:buNone/>
            </a:pPr>
            <a:endParaRPr lang="en-US" sz="2400" dirty="0">
              <a:effectLst/>
              <a:latin typeface="Times New Roman" panose="02020603050405020304" pitchFamily="18" charset="0"/>
              <a:ea typeface="Times New Roman" panose="02020603050405020304" pitchFamily="18" charset="0"/>
            </a:endParaRPr>
          </a:p>
          <a:p>
            <a:pPr marL="0" indent="0">
              <a:buNone/>
            </a:pPr>
            <a:r>
              <a:rPr lang="en-US" sz="2400" dirty="0">
                <a:effectLst/>
                <a:latin typeface="Times New Roman" panose="02020603050405020304" pitchFamily="18" charset="0"/>
                <a:ea typeface="Times New Roman" panose="02020603050405020304" pitchFamily="18" charset="0"/>
              </a:rPr>
              <a:t>4. Opportunity to review materials and provide a response. </a:t>
            </a:r>
          </a:p>
          <a:p>
            <a:pPr marL="0" marR="0">
              <a:spcBef>
                <a:spcPts val="0"/>
              </a:spcBef>
              <a:spcAft>
                <a:spcPts val="600"/>
              </a:spcAft>
            </a:pPr>
            <a:endParaRPr lang="en-US" dirty="0"/>
          </a:p>
        </p:txBody>
      </p:sp>
    </p:spTree>
    <p:extLst>
      <p:ext uri="{BB962C8B-B14F-4D97-AF65-F5344CB8AC3E}">
        <p14:creationId xmlns:p14="http://schemas.microsoft.com/office/powerpoint/2010/main" val="3388122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5D83A-CB57-5DF6-FD6E-AA3B9B808BC4}"/>
              </a:ext>
            </a:extLst>
          </p:cNvPr>
          <p:cNvSpPr>
            <a:spLocks noGrp="1"/>
          </p:cNvSpPr>
          <p:nvPr>
            <p:ph type="title"/>
          </p:nvPr>
        </p:nvSpPr>
        <p:spPr/>
        <p:txBody>
          <a:bodyPr/>
          <a:lstStyle/>
          <a:p>
            <a:r>
              <a:rPr lang="en-US" dirty="0"/>
              <a:t>Review Process: Chair/Director Role</a:t>
            </a:r>
          </a:p>
        </p:txBody>
      </p:sp>
      <p:sp>
        <p:nvSpPr>
          <p:cNvPr id="3" name="Content Placeholder 2">
            <a:extLst>
              <a:ext uri="{FF2B5EF4-FFF2-40B4-BE49-F238E27FC236}">
                <a16:creationId xmlns:a16="http://schemas.microsoft.com/office/drawing/2014/main" id="{2D839437-4318-161B-44E1-D48588E8A279}"/>
              </a:ext>
            </a:extLst>
          </p:cNvPr>
          <p:cNvSpPr>
            <a:spLocks noGrp="1"/>
          </p:cNvSpPr>
          <p:nvPr>
            <p:ph idx="1"/>
          </p:nvPr>
        </p:nvSpPr>
        <p:spPr>
          <a:xfrm>
            <a:off x="200891" y="2137101"/>
            <a:ext cx="11790218" cy="4552950"/>
          </a:xfrm>
        </p:spPr>
        <p:txBody>
          <a:bodyPr>
            <a:normAutofit fontScale="47500" lnSpcReduction="20000"/>
          </a:bodyPr>
          <a:lstStyle/>
          <a:p>
            <a:pPr marL="0" marR="0" indent="0">
              <a:spcBef>
                <a:spcPts val="0"/>
              </a:spcBef>
              <a:spcAft>
                <a:spcPts val="600"/>
              </a:spcAft>
              <a:buNone/>
              <a:tabLst>
                <a:tab pos="1943100" algn="l"/>
              </a:tabLst>
            </a:pPr>
            <a:r>
              <a:rPr lang="en-US" sz="7000" b="1" dirty="0">
                <a:effectLst/>
                <a:latin typeface="Times New Roman" panose="02020603050405020304" pitchFamily="18" charset="0"/>
                <a:ea typeface="Times New Roman" panose="02020603050405020304" pitchFamily="18" charset="0"/>
              </a:rPr>
              <a:t>Chair</a:t>
            </a:r>
            <a:r>
              <a:rPr lang="en-US" sz="7000" dirty="0">
                <a:effectLst/>
                <a:latin typeface="Times New Roman" panose="02020603050405020304" pitchFamily="18" charset="0"/>
                <a:ea typeface="Times New Roman" panose="02020603050405020304" pitchFamily="18" charset="0"/>
              </a:rPr>
              <a:t> adds to the review materials following information for submission to the dean: </a:t>
            </a:r>
          </a:p>
          <a:p>
            <a:pPr marL="0" marR="0" indent="0">
              <a:spcBef>
                <a:spcPts val="0"/>
              </a:spcBef>
              <a:spcAft>
                <a:spcPts val="600"/>
              </a:spcAft>
              <a:buNone/>
              <a:tabLst>
                <a:tab pos="1943100" algn="l"/>
              </a:tabLst>
            </a:pPr>
            <a:endParaRPr lang="en-US" sz="7000" dirty="0">
              <a:effectLst/>
              <a:latin typeface="Times New Roman" panose="02020603050405020304" pitchFamily="18" charset="0"/>
              <a:ea typeface="Times New Roman" panose="02020603050405020304" pitchFamily="18" charset="0"/>
            </a:endParaRPr>
          </a:p>
          <a:p>
            <a:pPr marL="0" marR="0" indent="0">
              <a:spcBef>
                <a:spcPts val="0"/>
              </a:spcBef>
              <a:spcAft>
                <a:spcPts val="600"/>
              </a:spcAft>
              <a:buNone/>
              <a:tabLst>
                <a:tab pos="1943100" algn="l"/>
              </a:tabLst>
            </a:pPr>
            <a:r>
              <a:rPr lang="en-US" sz="7000" dirty="0">
                <a:effectLst/>
                <a:latin typeface="Times New Roman" panose="02020603050405020304" pitchFamily="18" charset="0"/>
                <a:ea typeface="Times New Roman" panose="02020603050405020304" pitchFamily="18" charset="0"/>
              </a:rPr>
              <a:t>1. Evaluations for the review period. </a:t>
            </a:r>
          </a:p>
          <a:p>
            <a:pPr marL="0" marR="0" indent="0">
              <a:spcBef>
                <a:spcPts val="0"/>
              </a:spcBef>
              <a:spcAft>
                <a:spcPts val="600"/>
              </a:spcAft>
              <a:buNone/>
              <a:tabLst>
                <a:tab pos="1943100" algn="l"/>
              </a:tabLst>
            </a:pPr>
            <a:r>
              <a:rPr lang="en-US" sz="7000" dirty="0">
                <a:effectLst/>
                <a:latin typeface="Times New Roman" panose="02020603050405020304" pitchFamily="18" charset="0"/>
                <a:ea typeface="Times New Roman" panose="02020603050405020304" pitchFamily="18" charset="0"/>
              </a:rPr>
              <a:t> </a:t>
            </a:r>
          </a:p>
          <a:p>
            <a:pPr marL="0" marR="0" indent="0">
              <a:spcBef>
                <a:spcPts val="0"/>
              </a:spcBef>
              <a:spcAft>
                <a:spcPts val="600"/>
              </a:spcAft>
              <a:buNone/>
              <a:tabLst>
                <a:tab pos="1943100" algn="l"/>
              </a:tabLst>
            </a:pPr>
            <a:r>
              <a:rPr lang="en-US" sz="7000" dirty="0">
                <a:latin typeface="Times New Roman" panose="02020603050405020304" pitchFamily="18" charset="0"/>
                <a:ea typeface="Times New Roman" panose="02020603050405020304" pitchFamily="18" charset="0"/>
              </a:rPr>
              <a:t>2. Inclusion of any disciplinary reports during the review period. </a:t>
            </a:r>
            <a:endParaRPr lang="en-US" sz="7000" dirty="0">
              <a:effectLst/>
              <a:latin typeface="Times New Roman" panose="02020603050405020304" pitchFamily="18" charset="0"/>
              <a:ea typeface="Times New Roman" panose="02020603050405020304" pitchFamily="18" charset="0"/>
            </a:endParaRPr>
          </a:p>
          <a:p>
            <a:pPr marL="0" marR="0" indent="0">
              <a:spcBef>
                <a:spcPts val="0"/>
              </a:spcBef>
              <a:spcAft>
                <a:spcPts val="600"/>
              </a:spcAft>
              <a:buNone/>
              <a:tabLst>
                <a:tab pos="1943100" algn="l"/>
              </a:tabLst>
            </a:pPr>
            <a:r>
              <a:rPr lang="en-US" sz="7000" dirty="0">
                <a:effectLst/>
                <a:latin typeface="Times New Roman" panose="02020603050405020304" pitchFamily="18" charset="0"/>
                <a:ea typeface="Times New Roman" panose="02020603050405020304" pitchFamily="18" charset="0"/>
              </a:rPr>
              <a:t> </a:t>
            </a:r>
          </a:p>
          <a:p>
            <a:pPr marL="0" marR="0" indent="0">
              <a:spcBef>
                <a:spcPts val="0"/>
              </a:spcBef>
              <a:spcAft>
                <a:spcPts val="600"/>
              </a:spcAft>
              <a:buNone/>
              <a:tabLst>
                <a:tab pos="1943100" algn="l"/>
              </a:tabLst>
            </a:pPr>
            <a:r>
              <a:rPr lang="en-US" sz="7000" dirty="0">
                <a:effectLst/>
                <a:latin typeface="Times New Roman" panose="02020603050405020304" pitchFamily="18" charset="0"/>
                <a:ea typeface="Times New Roman" panose="02020603050405020304" pitchFamily="18" charset="0"/>
              </a:rPr>
              <a:t>3. Letter assessing the faculty member’s performance </a:t>
            </a:r>
            <a:r>
              <a:rPr lang="en-US" sz="6700" dirty="0">
                <a:effectLst/>
                <a:latin typeface="Times New Roman" panose="02020603050405020304" pitchFamily="18" charset="0"/>
                <a:ea typeface="Times New Roman" panose="02020603050405020304" pitchFamily="18" charset="0"/>
              </a:rPr>
              <a:t>(may include input from a faculty committee). </a:t>
            </a:r>
          </a:p>
          <a:p>
            <a:endParaRPr lang="en-US" dirty="0"/>
          </a:p>
        </p:txBody>
      </p:sp>
    </p:spTree>
    <p:extLst>
      <p:ext uri="{BB962C8B-B14F-4D97-AF65-F5344CB8AC3E}">
        <p14:creationId xmlns:p14="http://schemas.microsoft.com/office/powerpoint/2010/main" val="4068527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66B1C-3746-639B-71CB-55523BAA7805}"/>
              </a:ext>
            </a:extLst>
          </p:cNvPr>
          <p:cNvSpPr>
            <a:spLocks noGrp="1"/>
          </p:cNvSpPr>
          <p:nvPr>
            <p:ph type="title"/>
          </p:nvPr>
        </p:nvSpPr>
        <p:spPr/>
        <p:txBody>
          <a:bodyPr/>
          <a:lstStyle/>
          <a:p>
            <a:r>
              <a:rPr lang="en-US" dirty="0"/>
              <a:t>Review Process: Dean &amp; Provost Roles</a:t>
            </a:r>
          </a:p>
        </p:txBody>
      </p:sp>
      <p:sp>
        <p:nvSpPr>
          <p:cNvPr id="3" name="Content Placeholder 2">
            <a:extLst>
              <a:ext uri="{FF2B5EF4-FFF2-40B4-BE49-F238E27FC236}">
                <a16:creationId xmlns:a16="http://schemas.microsoft.com/office/drawing/2014/main" id="{4B1FB67C-03B4-5758-4E42-0A1CB75B1542}"/>
              </a:ext>
            </a:extLst>
          </p:cNvPr>
          <p:cNvSpPr>
            <a:spLocks noGrp="1"/>
          </p:cNvSpPr>
          <p:nvPr>
            <p:ph idx="1"/>
          </p:nvPr>
        </p:nvSpPr>
        <p:spPr>
          <a:xfrm>
            <a:off x="609600" y="1903615"/>
            <a:ext cx="10972800" cy="4143719"/>
          </a:xfrm>
        </p:spPr>
        <p:txBody>
          <a:bodyPr>
            <a:normAutofit lnSpcReduction="10000"/>
          </a:bodyPr>
          <a:lstStyle/>
          <a:p>
            <a:pPr marL="0" marR="0" indent="0">
              <a:spcBef>
                <a:spcPts val="0"/>
              </a:spcBef>
              <a:spcAft>
                <a:spcPts val="600"/>
              </a:spcAft>
              <a:buNone/>
            </a:pPr>
            <a:endParaRPr lang="en-US" sz="3200" b="1" dirty="0">
              <a:effectLst/>
              <a:latin typeface="Times New Roman" panose="02020603050405020304" pitchFamily="18" charset="0"/>
              <a:ea typeface="Times New Roman" panose="02020603050405020304" pitchFamily="18" charset="0"/>
            </a:endParaRPr>
          </a:p>
          <a:p>
            <a:pPr marL="0" marR="0" indent="0">
              <a:spcBef>
                <a:spcPts val="0"/>
              </a:spcBef>
              <a:spcAft>
                <a:spcPts val="600"/>
              </a:spcAft>
              <a:buNone/>
            </a:pPr>
            <a:r>
              <a:rPr lang="en-US" sz="3200" b="1" dirty="0">
                <a:effectLst/>
                <a:latin typeface="Times New Roman" panose="02020603050405020304" pitchFamily="18" charset="0"/>
                <a:ea typeface="Times New Roman" panose="02020603050405020304" pitchFamily="18" charset="0"/>
              </a:rPr>
              <a:t>Dean</a:t>
            </a:r>
            <a:r>
              <a:rPr lang="en-US" sz="3200" dirty="0">
                <a:effectLst/>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submits to the Provost a </a:t>
            </a:r>
            <a:r>
              <a:rPr lang="en-US" dirty="0">
                <a:effectLst/>
                <a:latin typeface="Times New Roman" panose="02020603050405020304" pitchFamily="18" charset="0"/>
                <a:ea typeface="Times New Roman" panose="02020603050405020304" pitchFamily="18" charset="0"/>
              </a:rPr>
              <a:t>letter assessing each faculty member’s performance for the review period</a:t>
            </a:r>
            <a:r>
              <a:rPr lang="en-US" dirty="0">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(may include input from a college committee) and a recommended rating.</a:t>
            </a:r>
          </a:p>
          <a:p>
            <a:pPr marL="0" marR="0" indent="0">
              <a:spcBef>
                <a:spcPts val="0"/>
              </a:spcBef>
              <a:spcAft>
                <a:spcPts val="600"/>
              </a:spcAft>
              <a:buNone/>
            </a:pPr>
            <a:endParaRPr lang="en-US" sz="3200" b="1" dirty="0">
              <a:effectLst/>
              <a:latin typeface="Times New Roman" panose="02020603050405020304" pitchFamily="18" charset="0"/>
              <a:ea typeface="Times New Roman" panose="02020603050405020304" pitchFamily="18" charset="0"/>
            </a:endParaRPr>
          </a:p>
          <a:p>
            <a:pPr marL="0" marR="0" indent="0">
              <a:spcBef>
                <a:spcPts val="0"/>
              </a:spcBef>
              <a:spcAft>
                <a:spcPts val="600"/>
              </a:spcAft>
              <a:buNone/>
            </a:pPr>
            <a:r>
              <a:rPr lang="en-US" sz="3200" b="1" dirty="0">
                <a:effectLst/>
                <a:latin typeface="Times New Roman" panose="02020603050405020304" pitchFamily="18" charset="0"/>
                <a:ea typeface="Times New Roman" panose="02020603050405020304" pitchFamily="18" charset="0"/>
              </a:rPr>
              <a:t>Provost</a:t>
            </a:r>
            <a:r>
              <a:rPr lang="en-US" sz="3200" dirty="0">
                <a:effectLst/>
                <a:latin typeface="Times New Roman" panose="02020603050405020304" pitchFamily="18" charset="0"/>
                <a:ea typeface="Times New Roman" panose="02020603050405020304" pitchFamily="18" charset="0"/>
              </a:rPr>
              <a:t> assigns to each faculty member a rating, in consultation with the  president (may include input from an advisory committee). </a:t>
            </a:r>
          </a:p>
          <a:p>
            <a:endParaRPr lang="en-US" dirty="0"/>
          </a:p>
        </p:txBody>
      </p:sp>
    </p:spTree>
    <p:extLst>
      <p:ext uri="{BB962C8B-B14F-4D97-AF65-F5344CB8AC3E}">
        <p14:creationId xmlns:p14="http://schemas.microsoft.com/office/powerpoint/2010/main" val="1759914994"/>
      </p:ext>
    </p:extLst>
  </p:cSld>
  <p:clrMapOvr>
    <a:masterClrMapping/>
  </p:clrMapOvr>
</p:sld>
</file>

<file path=ppt/theme/theme1.xml><?xml version="1.0" encoding="utf-8"?>
<a:theme xmlns:a="http://schemas.openxmlformats.org/drawingml/2006/main" name="Garnet_HighDef-1">
  <a:themeElements>
    <a:clrScheme name="Custom 1">
      <a:dk1>
        <a:sysClr val="windowText" lastClr="000000"/>
      </a:dk1>
      <a:lt1>
        <a:sysClr val="window" lastClr="FFFFFF"/>
      </a:lt1>
      <a:dk2>
        <a:srgbClr val="99263E"/>
      </a:dk2>
      <a:lt2>
        <a:srgbClr val="EEECE1"/>
      </a:lt2>
      <a:accent1>
        <a:srgbClr val="D0B884"/>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Gold_HighDef" id="{B3E4FCC4-5563-46BA-ABD2-AFFB435B6AD5}" vid="{F7499F48-25C6-4446-BD6D-99C27E03F7BC}"/>
    </a:ext>
  </a:extLst>
</a:theme>
</file>

<file path=docProps/app.xml><?xml version="1.0" encoding="utf-8"?>
<Properties xmlns="http://schemas.openxmlformats.org/officeDocument/2006/extended-properties" xmlns:vt="http://schemas.openxmlformats.org/officeDocument/2006/docPropsVTypes">
  <TotalTime>27</TotalTime>
  <Words>832</Words>
  <Application>Microsoft Office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Symbol</vt:lpstr>
      <vt:lpstr>Times New Roman</vt:lpstr>
      <vt:lpstr>Garnet_HighDef-1</vt:lpstr>
      <vt:lpstr>Post-Tenure Review</vt:lpstr>
      <vt:lpstr>What Post-Tenure Review is NOT</vt:lpstr>
      <vt:lpstr>Current Status of Post-Tenure Review</vt:lpstr>
      <vt:lpstr>Post-Tenure Review</vt:lpstr>
      <vt:lpstr>Selection of Faculty for 2024 Post-Tenure Review</vt:lpstr>
      <vt:lpstr>PTR Timeline</vt:lpstr>
      <vt:lpstr>Review Process: Faculty Role</vt:lpstr>
      <vt:lpstr>Review Process: Chair/Director Role</vt:lpstr>
      <vt:lpstr>Review Process: Dean &amp; Provost Roles</vt:lpstr>
      <vt:lpstr>Performance Ratings </vt:lpstr>
      <vt:lpstr>Outcomes of Ratings</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Post-Tenure Review</dc:title>
  <dc:creator>Janet Kistner</dc:creator>
  <cp:lastModifiedBy>Melissa Crawford</cp:lastModifiedBy>
  <cp:revision>3</cp:revision>
  <dcterms:created xsi:type="dcterms:W3CDTF">2023-09-19T21:41:41Z</dcterms:created>
  <dcterms:modified xsi:type="dcterms:W3CDTF">2023-09-25T18:04:41Z</dcterms:modified>
</cp:coreProperties>
</file>