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08" r:id="rId3"/>
    <p:sldId id="322" r:id="rId4"/>
    <p:sldId id="292" r:id="rId5"/>
    <p:sldId id="325" r:id="rId6"/>
    <p:sldId id="323" r:id="rId7"/>
    <p:sldId id="302" r:id="rId8"/>
    <p:sldId id="296" r:id="rId9"/>
    <p:sldId id="300" r:id="rId10"/>
    <p:sldId id="320" r:id="rId11"/>
    <p:sldId id="314" r:id="rId12"/>
    <p:sldId id="321" r:id="rId13"/>
    <p:sldId id="264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782F40"/>
    <a:srgbClr val="B28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14" autoAdjust="0"/>
    <p:restoredTop sz="94675" autoAdjust="0"/>
  </p:normalViewPr>
  <p:slideViewPr>
    <p:cSldViewPr>
      <p:cViewPr varScale="1">
        <p:scale>
          <a:sx n="78" d="100"/>
          <a:sy n="78" d="100"/>
        </p:scale>
        <p:origin x="94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63E801-6C96-4D8A-A50A-CAF5B8CC6303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D56BB6-562A-4734-93D9-FDA5E4A5D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8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7E4B7-59FA-4C12-A1F2-7461646BF99A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D406B-0C2C-4710-946C-D88B361B9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5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exit.co.uk/wp-content/uploads/2018/05/Proactive2-1000x550.jpg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Grade penalties may not be applied in cases of alleged academic dishonesty unless they are implemented via a formal process. This protects the instructor from grade appeals and litigiousness grounded in failing to adhere to University policy. 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Instructors reserve the right to listen to a student's explanation, weigh the preponderance of evidence, and determine whether an informal warning is more educational than pursuing formal allegations. 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such cases, you can implement a re–do of the assignment within a specified deadline; based on the student's re–submission, a grade can then be given (with no penalties; just a routine evaluation of the work based on assignment parameters/rubrics/learning objectives).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D406B-0C2C-4710-946C-D88B361B96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4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Mention holds, records audits, &amp; reinstating in courses (i.e., no drops/withdrawals/changing grading basis of course)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D406B-0C2C-4710-946C-D88B361B96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13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Proactive2-1000x550.jpg (1000×550) (compexit.co.uk)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9D406B-0C2C-4710-946C-D88B361B96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2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E76A-2604-49CA-8E10-DB94BF3C6E59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0154-EFBC-4DA1-AA04-78FFA3C2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FEB3-9A60-430B-8653-F4CA2D9EBC22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F05B-4135-4B6A-B4D0-22975C06A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6057-2D17-479D-AFD2-7CDD14EE1F42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C426-BBC6-455B-AD0F-0E06B9BE9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0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9617-026D-4598-89E3-4B9D2F9E18CB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449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356350"/>
            <a:ext cx="1600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47EA-9BBC-4A46-A41D-212DEADF5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AE2B9-2004-497D-82B2-C1D79706C384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D2FDF-E630-469D-B684-20C02C6FE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6EE0-E934-41EA-B263-639D8DAD8326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77B0-40EF-497F-BCA2-5717CDA11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2305D-8AC7-4A52-884D-F80BDB6C29E8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86FF3-1B1E-46F0-AE26-5EB9352F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F201-82F2-4416-A491-A900AD9A8778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F3D8-9FF5-4CC4-BDB8-E06EBF899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8AA7-BE0B-43B4-A335-F5639ECEB950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7F80-CBD4-437E-9BEB-A37F2CC63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2512-51AA-4583-9ABC-070A914012AB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4399-9B67-4904-8DA4-82A1F38C4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7B795-B5FB-4D5B-9C45-BC6AD70E8432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7675-2663-46D3-AD3E-3E74FE08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600200"/>
            <a:ext cx="769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64A868-BD9D-40D6-A120-5050619A70EE}" type="datetimeFigureOut">
              <a:rPr lang="en-US"/>
              <a:pPr>
                <a:defRPr/>
              </a:pPr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444523-4EA6-4CA4-B7ED-427DA9E2A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da.fsu.edu/academic-resources/academic-integrity-and-grievances/academic-honor-policy" TargetMode="External"/><Relationship Id="rId3" Type="http://schemas.openxmlformats.org/officeDocument/2006/relationships/hyperlink" Target="https://guides.lib.fsu.edu/citations" TargetMode="External"/><Relationship Id="rId7" Type="http://schemas.openxmlformats.org/officeDocument/2006/relationships/hyperlink" Target="https://honorlock.kb.help/completing-a-room-scan-using-honorlock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.fsu.edu/research-compliance/research-misconduct/ithenticate/" TargetMode="External"/><Relationship Id="rId5" Type="http://schemas.openxmlformats.org/officeDocument/2006/relationships/hyperlink" Target="https://wr.english.fsu.edu/College-Composition/Plagiarism-Exercises" TargetMode="External"/><Relationship Id="rId4" Type="http://schemas.openxmlformats.org/officeDocument/2006/relationships/hyperlink" Target="https://www.lib.fsu.edu/borrow-equipmen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testing.fsu.edu/kb/article/1537-honorlock-resources-for-instructors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da.fsu.edu/academic-resources/academic-integrity-and-grievances/academic-honor-polic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da.fsu.edu/academic-resources/academic-integrity-and-grievances/academic-honor-policy#form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1172066"/>
          </a:xfrm>
        </p:spPr>
        <p:txBody>
          <a:bodyPr/>
          <a:lstStyle/>
          <a:p>
            <a:pPr eaLnBrk="1" hangingPunct="1">
              <a:defRPr/>
            </a:pPr>
            <a:br>
              <a:rPr lang="en-US" sz="5400" b="1" dirty="0">
                <a:latin typeface="Garamond" panose="02020404030301010803" pitchFamily="18" charset="0"/>
              </a:rPr>
            </a:br>
            <a:br>
              <a:rPr lang="en-US" sz="5400" b="1" dirty="0">
                <a:latin typeface="Garamond" panose="02020404030301010803" pitchFamily="18" charset="0"/>
              </a:rPr>
            </a:br>
            <a:r>
              <a:rPr lang="en-US" sz="5400" b="1" dirty="0">
                <a:latin typeface="Garamond" panose="02020404030301010803" pitchFamily="18" charset="0"/>
              </a:rPr>
              <a:t>New Faculty Orientation:</a:t>
            </a:r>
            <a:br>
              <a:rPr lang="en-US" sz="5400" b="1" dirty="0">
                <a:latin typeface="Garamond" panose="02020404030301010803" pitchFamily="18" charset="0"/>
              </a:rPr>
            </a:br>
            <a:r>
              <a:rPr lang="en-US" sz="5400" b="1" dirty="0">
                <a:latin typeface="Garamond" panose="02020404030301010803" pitchFamily="18" charset="0"/>
              </a:rPr>
              <a:t>Fall 2022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09650" y="3581399"/>
            <a:ext cx="7962900" cy="1172066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800" dirty="0">
                <a:latin typeface="Garamond" panose="02020404030301010803" pitchFamily="18" charset="0"/>
              </a:rPr>
              <a:t> Joshua Morgan &amp; Katie-Dean Moore</a:t>
            </a:r>
          </a:p>
          <a:p>
            <a:pPr algn="ctr" eaLnBrk="1" hangingPunct="1">
              <a:buNone/>
            </a:pPr>
            <a:r>
              <a:rPr lang="en-US" sz="2400" i="1" dirty="0">
                <a:latin typeface="Garamond" panose="02020404030301010803" pitchFamily="18" charset="0"/>
              </a:rPr>
              <a:t>Office of the Vice President for Faculty Development and Advancement</a:t>
            </a:r>
            <a:endParaRPr lang="en-US" sz="2400" b="1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085330"/>
            <a:ext cx="4495800" cy="53985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i="1" dirty="0">
                <a:solidFill>
                  <a:srgbClr val="898989"/>
                </a:solidFill>
                <a:latin typeface="Garamond" panose="02020404030301010803" pitchFamily="18" charset="0"/>
              </a:rPr>
              <a:t>Florida State University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CFC48C-8254-49C7-97EC-86E632D54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059879"/>
            <a:ext cx="6172200" cy="6616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5F55C16-BC21-49EF-A4FF-C3155BB93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3C71EF-1E89-418B-ADBF-672619E6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300" y="152400"/>
            <a:ext cx="3314700" cy="19527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kern="1200" dirty="0">
                <a:solidFill>
                  <a:schemeClr val="tx1"/>
                </a:solidFill>
                <a:latin typeface="Garamond" panose="02020404030301010803" pitchFamily="18" charset="0"/>
              </a:rPr>
              <a:t>Resources</a:t>
            </a:r>
            <a:endParaRPr lang="en-US" sz="2400" b="1" kern="1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C5F069E-AFE6-4825-8945-46F2918A5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4587427" cy="6858000"/>
          </a:xfrm>
          <a:custGeom>
            <a:avLst/>
            <a:gdLst>
              <a:gd name="connsiteX0" fmla="*/ 0 w 6116569"/>
              <a:gd name="connsiteY0" fmla="*/ 0 h 6879321"/>
              <a:gd name="connsiteX1" fmla="*/ 2935851 w 6116569"/>
              <a:gd name="connsiteY1" fmla="*/ 0 h 6879321"/>
              <a:gd name="connsiteX2" fmla="*/ 3238280 w 6116569"/>
              <a:gd name="connsiteY2" fmla="*/ 31980 h 6879321"/>
              <a:gd name="connsiteX3" fmla="*/ 3660541 w 6116569"/>
              <a:gd name="connsiteY3" fmla="*/ 550772 h 6879321"/>
              <a:gd name="connsiteX4" fmla="*/ 3808902 w 6116569"/>
              <a:gd name="connsiteY4" fmla="*/ 589860 h 6879321"/>
              <a:gd name="connsiteX5" fmla="*/ 4413762 w 6116569"/>
              <a:gd name="connsiteY5" fmla="*/ 625393 h 6879321"/>
              <a:gd name="connsiteX6" fmla="*/ 4567830 w 6116569"/>
              <a:gd name="connsiteY6" fmla="*/ 721333 h 6879321"/>
              <a:gd name="connsiteX7" fmla="*/ 4171247 w 6116569"/>
              <a:gd name="connsiteY7" fmla="*/ 792401 h 6879321"/>
              <a:gd name="connsiteX8" fmla="*/ 4376671 w 6116569"/>
              <a:gd name="connsiteY8" fmla="*/ 842148 h 6879321"/>
              <a:gd name="connsiteX9" fmla="*/ 4527887 w 6116569"/>
              <a:gd name="connsiteY9" fmla="*/ 813722 h 6879321"/>
              <a:gd name="connsiteX10" fmla="*/ 4633452 w 6116569"/>
              <a:gd name="connsiteY10" fmla="*/ 799508 h 6879321"/>
              <a:gd name="connsiteX11" fmla="*/ 4947293 w 6116569"/>
              <a:gd name="connsiteY11" fmla="*/ 870576 h 6879321"/>
              <a:gd name="connsiteX12" fmla="*/ 5263988 w 6116569"/>
              <a:gd name="connsiteY12" fmla="*/ 820828 h 6879321"/>
              <a:gd name="connsiteX13" fmla="*/ 5249723 w 6116569"/>
              <a:gd name="connsiteY13" fmla="*/ 895449 h 6879321"/>
              <a:gd name="connsiteX14" fmla="*/ 4744723 w 6116569"/>
              <a:gd name="connsiteY14" fmla="*/ 1197485 h 6879321"/>
              <a:gd name="connsiteX15" fmla="*/ 4767548 w 6116569"/>
              <a:gd name="connsiteY15" fmla="*/ 1346727 h 6879321"/>
              <a:gd name="connsiteX16" fmla="*/ 4539299 w 6116569"/>
              <a:gd name="connsiteY16" fmla="*/ 1421348 h 6879321"/>
              <a:gd name="connsiteX17" fmla="*/ 4607773 w 6116569"/>
              <a:gd name="connsiteY17" fmla="*/ 1485309 h 6879321"/>
              <a:gd name="connsiteX18" fmla="*/ 4579242 w 6116569"/>
              <a:gd name="connsiteY18" fmla="*/ 1535055 h 6879321"/>
              <a:gd name="connsiteX19" fmla="*/ 5278255 w 6116569"/>
              <a:gd name="connsiteY19" fmla="*/ 1609676 h 6879321"/>
              <a:gd name="connsiteX20" fmla="*/ 5771843 w 6116569"/>
              <a:gd name="connsiteY20" fmla="*/ 1630997 h 6879321"/>
              <a:gd name="connsiteX21" fmla="*/ 6105656 w 6116569"/>
              <a:gd name="connsiteY21" fmla="*/ 1748257 h 6879321"/>
              <a:gd name="connsiteX22" fmla="*/ 5691955 w 6116569"/>
              <a:gd name="connsiteY22" fmla="*/ 2167555 h 6879321"/>
              <a:gd name="connsiteX23" fmla="*/ 5475118 w 6116569"/>
              <a:gd name="connsiteY23" fmla="*/ 2348776 h 6879321"/>
              <a:gd name="connsiteX24" fmla="*/ 5826051 w 6116569"/>
              <a:gd name="connsiteY24" fmla="*/ 2291922 h 6879321"/>
              <a:gd name="connsiteX25" fmla="*/ 5552153 w 6116569"/>
              <a:gd name="connsiteY25" fmla="*/ 2597513 h 6879321"/>
              <a:gd name="connsiteX26" fmla="*/ 5603508 w 6116569"/>
              <a:gd name="connsiteY26" fmla="*/ 2647260 h 6879321"/>
              <a:gd name="connsiteX27" fmla="*/ 5700515 w 6116569"/>
              <a:gd name="connsiteY27" fmla="*/ 2679240 h 6879321"/>
              <a:gd name="connsiteX28" fmla="*/ 5246870 w 6116569"/>
              <a:gd name="connsiteY28" fmla="*/ 2888889 h 6879321"/>
              <a:gd name="connsiteX29" fmla="*/ 4836022 w 6116569"/>
              <a:gd name="connsiteY29" fmla="*/ 3169605 h 6879321"/>
              <a:gd name="connsiteX30" fmla="*/ 4736163 w 6116569"/>
              <a:gd name="connsiteY30" fmla="*/ 3233565 h 6879321"/>
              <a:gd name="connsiteX31" fmla="*/ 4853141 w 6116569"/>
              <a:gd name="connsiteY31" fmla="*/ 3233565 h 6879321"/>
              <a:gd name="connsiteX32" fmla="*/ 4944440 w 6116569"/>
              <a:gd name="connsiteY32" fmla="*/ 3226459 h 6879321"/>
              <a:gd name="connsiteX33" fmla="*/ 5109921 w 6116569"/>
              <a:gd name="connsiteY33" fmla="*/ 3283313 h 6879321"/>
              <a:gd name="connsiteX34" fmla="*/ 5694809 w 6116569"/>
              <a:gd name="connsiteY34" fmla="*/ 3141178 h 6879321"/>
              <a:gd name="connsiteX35" fmla="*/ 5566419 w 6116569"/>
              <a:gd name="connsiteY35" fmla="*/ 3301079 h 6879321"/>
              <a:gd name="connsiteX36" fmla="*/ 5415203 w 6116569"/>
              <a:gd name="connsiteY36" fmla="*/ 3397020 h 6879321"/>
              <a:gd name="connsiteX37" fmla="*/ 5612068 w 6116569"/>
              <a:gd name="connsiteY37" fmla="*/ 3432554 h 6879321"/>
              <a:gd name="connsiteX38" fmla="*/ 5206927 w 6116569"/>
              <a:gd name="connsiteY38" fmla="*/ 3599562 h 6879321"/>
              <a:gd name="connsiteX39" fmla="*/ 5301079 w 6116569"/>
              <a:gd name="connsiteY39" fmla="*/ 3723930 h 6879321"/>
              <a:gd name="connsiteX40" fmla="*/ 4507915 w 6116569"/>
              <a:gd name="connsiteY40" fmla="*/ 4306683 h 6879321"/>
              <a:gd name="connsiteX41" fmla="*/ 3982942 w 6116569"/>
              <a:gd name="connsiteY41" fmla="*/ 4587399 h 6879321"/>
              <a:gd name="connsiteX42" fmla="*/ 4185513 w 6116569"/>
              <a:gd name="connsiteY42" fmla="*/ 4541205 h 6879321"/>
              <a:gd name="connsiteX43" fmla="*/ 5212633 w 6116569"/>
              <a:gd name="connsiteY43" fmla="*/ 4455924 h 6879321"/>
              <a:gd name="connsiteX44" fmla="*/ 5312492 w 6116569"/>
              <a:gd name="connsiteY44" fmla="*/ 4473691 h 6879321"/>
              <a:gd name="connsiteX45" fmla="*/ 4596361 w 6116569"/>
              <a:gd name="connsiteY45" fmla="*/ 4818368 h 6879321"/>
              <a:gd name="connsiteX46" fmla="*/ 4873113 w 6116569"/>
              <a:gd name="connsiteY46" fmla="*/ 4885882 h 6879321"/>
              <a:gd name="connsiteX47" fmla="*/ 4935881 w 6116569"/>
              <a:gd name="connsiteY47" fmla="*/ 4914309 h 6879321"/>
              <a:gd name="connsiteX48" fmla="*/ 4873113 w 6116569"/>
              <a:gd name="connsiteY48" fmla="*/ 5003143 h 6879321"/>
              <a:gd name="connsiteX49" fmla="*/ 4721898 w 6116569"/>
              <a:gd name="connsiteY49" fmla="*/ 5095530 h 6879321"/>
              <a:gd name="connsiteX50" fmla="*/ 5132745 w 6116569"/>
              <a:gd name="connsiteY50" fmla="*/ 4949842 h 6879321"/>
              <a:gd name="connsiteX51" fmla="*/ 5101362 w 6116569"/>
              <a:gd name="connsiteY51" fmla="*/ 5081317 h 6879321"/>
              <a:gd name="connsiteX52" fmla="*/ 5138452 w 6116569"/>
              <a:gd name="connsiteY52" fmla="*/ 5198578 h 6879321"/>
              <a:gd name="connsiteX53" fmla="*/ 4904497 w 6116569"/>
              <a:gd name="connsiteY53" fmla="*/ 5362033 h 6879321"/>
              <a:gd name="connsiteX54" fmla="*/ 4579242 w 6116569"/>
              <a:gd name="connsiteY54" fmla="*/ 5674729 h 6879321"/>
              <a:gd name="connsiteX55" fmla="*/ 4253988 w 6116569"/>
              <a:gd name="connsiteY55" fmla="*/ 5884379 h 6879321"/>
              <a:gd name="connsiteX56" fmla="*/ 3985795 w 6116569"/>
              <a:gd name="connsiteY56" fmla="*/ 6069153 h 6879321"/>
              <a:gd name="connsiteX57" fmla="*/ 4231163 w 6116569"/>
              <a:gd name="connsiteY57" fmla="*/ 6030066 h 6879321"/>
              <a:gd name="connsiteX58" fmla="*/ 3814609 w 6116569"/>
              <a:gd name="connsiteY58" fmla="*/ 6317889 h 6879321"/>
              <a:gd name="connsiteX59" fmla="*/ 3751840 w 6116569"/>
              <a:gd name="connsiteY59" fmla="*/ 6339209 h 6879321"/>
              <a:gd name="connsiteX60" fmla="*/ 3089919 w 6116569"/>
              <a:gd name="connsiteY60" fmla="*/ 6563071 h 6879321"/>
              <a:gd name="connsiteX61" fmla="*/ 2961529 w 6116569"/>
              <a:gd name="connsiteY61" fmla="*/ 6662566 h 6879321"/>
              <a:gd name="connsiteX62" fmla="*/ 3107038 w 6116569"/>
              <a:gd name="connsiteY62" fmla="*/ 6673226 h 6879321"/>
              <a:gd name="connsiteX63" fmla="*/ 3594919 w 6116569"/>
              <a:gd name="connsiteY63" fmla="*/ 6591499 h 6879321"/>
              <a:gd name="connsiteX64" fmla="*/ 3261106 w 6116569"/>
              <a:gd name="connsiteY64" fmla="*/ 6726527 h 6879321"/>
              <a:gd name="connsiteX65" fmla="*/ 3620597 w 6116569"/>
              <a:gd name="connsiteY65" fmla="*/ 6740740 h 6879321"/>
              <a:gd name="connsiteX66" fmla="*/ 3703337 w 6116569"/>
              <a:gd name="connsiteY66" fmla="*/ 6826020 h 6879321"/>
              <a:gd name="connsiteX67" fmla="*/ 3689072 w 6116569"/>
              <a:gd name="connsiteY67" fmla="*/ 6879321 h 6879321"/>
              <a:gd name="connsiteX68" fmla="*/ 0 w 6116569"/>
              <a:gd name="connsiteY68" fmla="*/ 6879321 h 68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8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8424FB8-E89D-4684-B8A5-A53084F47A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6576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A9A40B4-B70A-405C-A2AD-FA20A0A8BDC3}"/>
              </a:ext>
            </a:extLst>
          </p:cNvPr>
          <p:cNvSpPr txBox="1"/>
          <p:nvPr/>
        </p:nvSpPr>
        <p:spPr>
          <a:xfrm>
            <a:off x="4057650" y="2105144"/>
            <a:ext cx="4572000" cy="3892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DCBB44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82F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FSU Libraries Citation Guides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82F4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buClr>
                <a:srgbClr val="DCBB44"/>
              </a:buClr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solidFill>
                  <a:srgbClr val="782F4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FSU Libraries Technology Rentals</a:t>
            </a:r>
            <a:endParaRPr lang="en-US" sz="1800" dirty="0">
              <a:solidFill>
                <a:srgbClr val="782F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buClr>
                <a:srgbClr val="DCBB44"/>
              </a:buCl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FSU English Dept.’ Plagiarism Activities</a:t>
            </a:r>
            <a:endParaRPr lang="en-US" sz="18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buClr>
                <a:srgbClr val="DCBB44"/>
              </a:buClr>
              <a:buFont typeface="Wingdings" panose="05000000000000000000" pitchFamily="2" charset="2"/>
              <a:buChar char="q"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82F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iThenticate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82F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DCBB44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82F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Honorlock Room Scan Example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82F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DCBB44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Honorlock Checklist for Students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DCBB44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82F4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Academic Honor Policy Webpage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82F4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22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BC3EA-27B8-4A66-BFFD-A1D7C2BF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  <a:hlinkClick r:id="rId2"/>
              </a:rPr>
              <a:t>Honorlock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59CC6-25FC-4BE5-8841-2B6962D2C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7648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What Is It?</a:t>
            </a:r>
          </a:p>
          <a:p>
            <a:pPr marL="0" indent="0" algn="ctr">
              <a:buNone/>
            </a:pPr>
            <a:endParaRPr lang="en-US" u="sng" dirty="0"/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 artificial intelligence-based (A.I.) exam proctoring platform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Mandated? Depends…</a:t>
            </a:r>
          </a:p>
          <a:p>
            <a:pPr lvl="1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Your academic unit may or may not require it…</a:t>
            </a:r>
          </a:p>
          <a:p>
            <a:pPr lvl="1"/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Syllabi are required to mention if Honorlock will be used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1578F-E3D6-4CFF-9771-CF522571F6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Should I Use It?</a:t>
            </a:r>
          </a:p>
          <a:p>
            <a:pPr marL="0" indent="0" algn="ctr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Records student’s exam screen, webcam view, &amp; audio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Integrated into all Canvas courses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Has a live–proctor chat function if students experience technical issues 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Cons: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Low–quality A.I.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Requires high–volume/frequency reviews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Exacerbates anxiety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Circumstantial evidence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Requires Google Chrome browser</a:t>
            </a:r>
          </a:p>
        </p:txBody>
      </p:sp>
    </p:spTree>
    <p:extLst>
      <p:ext uri="{BB962C8B-B14F-4D97-AF65-F5344CB8AC3E}">
        <p14:creationId xmlns:p14="http://schemas.microsoft.com/office/powerpoint/2010/main" val="121658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52C1-2135-48C7-978C-C996918D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Policy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11A83-97D7-45C2-92E7-E1178EA2B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“Attempting” is now part of all violations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“Egregious” violations are better operational defined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Hearing panelists’ tie–votes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automatic “not responsible”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Instructors may designate students as eligible/ineligible for early records expungement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Appeal reviews are handled unilaterally by a Faculty Appellate Officer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9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62000"/>
            <a:ext cx="7239000" cy="4525963"/>
          </a:xfrm>
        </p:spPr>
        <p:txBody>
          <a:bodyPr/>
          <a:lstStyle/>
          <a:p>
            <a:pPr marL="57150" indent="0">
              <a:buNone/>
            </a:pP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  <a:p>
            <a:pPr marL="57150" indent="0">
              <a:buNone/>
            </a:pPr>
            <a:r>
              <a:rPr lang="en-US" sz="2000" dirty="0"/>
              <a:t>  Email jlmorgan@fsu.edu &amp; kd.moore@fsu.edu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ctr">
              <a:buNone/>
            </a:pP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r"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325" y="5334000"/>
            <a:ext cx="6305550" cy="111274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7160CC8-03E3-4666-A5A2-614C03DB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9574" y="2164874"/>
            <a:ext cx="4624851" cy="252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5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E074-AEF5-47E7-91DA-EDB067E7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Academic Integrity at FSU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80BE-ADFA-43A6-8D68-9E5145E1E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Process is educational &amp; non–adversarial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FDA helps to resolve allegations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Resolving academic misconduct requires due process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Option A: Informal, educational resolution</a:t>
            </a:r>
          </a:p>
          <a:p>
            <a:pPr lvl="2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Option A cannot involve a misconduct grade penalty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Option B: Formal escalation to FDA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Option B </a:t>
            </a: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involve a grade penalty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8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E074-AEF5-47E7-91DA-EDB067E7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How FDA Helps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80BE-ADFA-43A6-8D68-9E5145E1E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Consulting with instructors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Checking for prior violations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Prompting students to respond to allegations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Removing unauthorized course content online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Enforcing policy &amp; sanction accountability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8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Academic Honor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You’re responsible for reading &amp; upholding the Academic Honor Policy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7 possible violations</a:t>
            </a:r>
          </a:p>
          <a:p>
            <a:pPr marL="0" indent="0">
              <a:buNone/>
            </a:pPr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Location of all documents, guides, &amp; forms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https://fda.fsu.edu/academic-resources/academic-integrity-and-grievances/academic-honor-policy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Have a graduate/teaching assistant?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assistant must speak with the instructor of record, &amp; then that instructor must contact FDA</a:t>
            </a:r>
          </a:p>
        </p:txBody>
      </p:sp>
    </p:spTree>
    <p:extLst>
      <p:ext uri="{BB962C8B-B14F-4D97-AF65-F5344CB8AC3E}">
        <p14:creationId xmlns:p14="http://schemas.microsoft.com/office/powerpoint/2010/main" val="413272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672A4D-0B9D-4393-A68F-069795E33F3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b="1334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7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Use recorded Zooms or email correspondence with students.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Share all relevant evidence of the allegations with students.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Give students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 class days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decide upon a resolution.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 final grade as "Incomplete" </a:t>
            </a: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a</a:t>
            </a:r>
            <a:r>
              <a:rPr lang="en-US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student's case is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resolved.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 an AHP Canvas quiz during Week 1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6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DA64-54AD-4B20-9E97-458A706A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Resolving Allegations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413D2-FD4C-4C61-BC58-515565CFF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905000"/>
            <a:ext cx="3581400" cy="1613897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Student–Instructor Resolution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Student admits to the violation; signs a form to accept the instructor’s sanctions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D73B5-49FB-4E3F-8438-5EC3142A6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6004" y="1905000"/>
            <a:ext cx="4114799" cy="161389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AHP Hearing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Student denies the violation; instructor brings the case before an AHP panel of students &amp; faculty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5C5362-3CEC-4DF6-A6D5-9941E2A095DD}"/>
              </a:ext>
            </a:extLst>
          </p:cNvPr>
          <p:cNvSpPr txBox="1">
            <a:spLocks/>
          </p:cNvSpPr>
          <p:nvPr/>
        </p:nvSpPr>
        <p:spPr bwMode="auto">
          <a:xfrm>
            <a:off x="1067534" y="3518897"/>
            <a:ext cx="7727274" cy="112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Disputing the Sanction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Student admits to the violation but does not accept the proposed sanctions; OFDA reviews the case &amp; issues a final decision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7E7EF7-2C33-40CA-95DE-3967965D1FBE}"/>
              </a:ext>
            </a:extLst>
          </p:cNvPr>
          <p:cNvSpPr/>
          <p:nvPr/>
        </p:nvSpPr>
        <p:spPr>
          <a:xfrm>
            <a:off x="1349771" y="6121697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>
                <a:latin typeface="Segoe UI" panose="020B0502040204020203" pitchFamily="34" charset="0"/>
              </a:rPr>
              <a:t>Note: </a:t>
            </a:r>
            <a:r>
              <a:rPr lang="en-US" sz="1200" dirty="0">
                <a:latin typeface="Segoe UI" panose="020B0502040204020203" pitchFamily="34" charset="0"/>
              </a:rPr>
              <a:t>AHP</a:t>
            </a:r>
            <a:r>
              <a:rPr lang="en-US" sz="1200" b="1" i="1" dirty="0">
                <a:latin typeface="Segoe UI" panose="020B0502040204020203" pitchFamily="34" charset="0"/>
              </a:rPr>
              <a:t> </a:t>
            </a:r>
            <a:r>
              <a:rPr lang="en-US" sz="1200" dirty="0">
                <a:latin typeface="Segoe UI" panose="020B0502040204020203" pitchFamily="34" charset="0"/>
              </a:rPr>
              <a:t>Hearing Referrals are also used when students have prior violations or violations that are considered egregious</a:t>
            </a:r>
            <a:endParaRPr lang="en-US" sz="1200" b="0" i="0" dirty="0"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AFDEB2-1F66-42A4-A9D9-843C8B143F9C}"/>
              </a:ext>
            </a:extLst>
          </p:cNvPr>
          <p:cNvSpPr/>
          <p:nvPr/>
        </p:nvSpPr>
        <p:spPr>
          <a:xfrm>
            <a:off x="1349771" y="1248362"/>
            <a:ext cx="7162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AHP processes are conducted in an educational and non–adversarial manner!</a:t>
            </a:r>
            <a:endParaRPr lang="en-US" sz="1600" b="1" i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FD1CDD3-5D69-4FB9-AF11-ED20234B1FDE}"/>
              </a:ext>
            </a:extLst>
          </p:cNvPr>
          <p:cNvSpPr txBox="1">
            <a:spLocks/>
          </p:cNvSpPr>
          <p:nvPr/>
        </p:nvSpPr>
        <p:spPr bwMode="auto">
          <a:xfrm>
            <a:off x="1098609" y="4648838"/>
            <a:ext cx="7696199" cy="131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Administrative Case Resolution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Student’s case is straightforward (based on the evidence) and/or the student admits to the violation—yet they are ineligible for a Student–Instructor Resolution; ACR expedites the process in lieu of a hearing. </a:t>
            </a:r>
          </a:p>
        </p:txBody>
      </p:sp>
    </p:spTree>
    <p:extLst>
      <p:ext uri="{BB962C8B-B14F-4D97-AF65-F5344CB8AC3E}">
        <p14:creationId xmlns:p14="http://schemas.microsoft.com/office/powerpoint/2010/main" val="65361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26" y="4409614"/>
            <a:ext cx="2468166" cy="623887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118" y="3770039"/>
            <a:ext cx="4876800" cy="2021889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Implement a syllabus quiz &amp; AHP quiz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Be approachable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Design courses proactively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Projects, A/B/C test versions, randomized questions, restrictive time limits, open–book/note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6DB084-4117-4B0B-944A-38B917B3A61C}"/>
              </a:ext>
            </a:extLst>
          </p:cNvPr>
          <p:cNvSpPr txBox="1"/>
          <p:nvPr/>
        </p:nvSpPr>
        <p:spPr>
          <a:xfrm>
            <a:off x="45659" y="5791928"/>
            <a:ext cx="487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Implement low–stakes assignments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Consider due–date &amp; holiday conflicts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Scaffold: Rough–draft opportunities, etc.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BB2960D-E15C-4D62-B16C-1BB766FB8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70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3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E0A1-42EE-4D5D-9A60-C45C05B5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Prevention </a:t>
            </a:r>
            <a:r>
              <a:rPr lang="en-US" sz="2400" b="1" dirty="0">
                <a:latin typeface="Garamond" panose="02020404030301010803" pitchFamily="18" charset="0"/>
              </a:rPr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CC2C8-B621-4572-889E-9742233FE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Encourage Students to…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Treat online environments with respect (same as in–person)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Timely notification of any testing issues 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e.g., illness, noise, lack of privacy, accommodations</a:t>
            </a:r>
          </a:p>
          <a:p>
            <a:pPr marL="457200" lvl="1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Consider…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Emailing FDA to see if we can do a brief AHP presentation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Especially if you need a substitute lecture / were going to cancel class</a:t>
            </a:r>
          </a:p>
          <a:p>
            <a:pPr marL="457200" lvl="1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Preparing students to verify claims when asking for exceptions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Set the expectation in your syllabi &amp; Canvas sites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Be kind during the unexpected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Promote proactivity/good time management for predictable events</a:t>
            </a:r>
          </a:p>
        </p:txBody>
      </p:sp>
    </p:spTree>
    <p:extLst>
      <p:ext uri="{BB962C8B-B14F-4D97-AF65-F5344CB8AC3E}">
        <p14:creationId xmlns:p14="http://schemas.microsoft.com/office/powerpoint/2010/main" val="359308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7409</TotalTime>
  <Words>885</Words>
  <Application>Microsoft Office PowerPoint</Application>
  <PresentationFormat>On-screen Show (4:3)</PresentationFormat>
  <Paragraphs>137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Garamond</vt:lpstr>
      <vt:lpstr>Segoe UI</vt:lpstr>
      <vt:lpstr>Times New Roman</vt:lpstr>
      <vt:lpstr>Wingdings</vt:lpstr>
      <vt:lpstr>Office Theme</vt:lpstr>
      <vt:lpstr>  New Faculty Orientation: Fall 2022</vt:lpstr>
      <vt:lpstr>Academic Integrity at FSU</vt:lpstr>
      <vt:lpstr>How FDA Helps</vt:lpstr>
      <vt:lpstr>Academic Honor Policy</vt:lpstr>
      <vt:lpstr>PowerPoint Presentation</vt:lpstr>
      <vt:lpstr>Best Practices</vt:lpstr>
      <vt:lpstr>Resolving Allegations</vt:lpstr>
      <vt:lpstr>Prevention</vt:lpstr>
      <vt:lpstr>Prevention (cont.)</vt:lpstr>
      <vt:lpstr>Resources</vt:lpstr>
      <vt:lpstr>Honorlock</vt:lpstr>
      <vt:lpstr>Policy Revisions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Integrity: Promoting the Academic Honor Policy</dc:title>
  <dc:creator>Joshua Morgan</dc:creator>
  <cp:lastModifiedBy>Melissa Crawford</cp:lastModifiedBy>
  <cp:revision>192</cp:revision>
  <dcterms:created xsi:type="dcterms:W3CDTF">2020-07-30T13:57:53Z</dcterms:created>
  <dcterms:modified xsi:type="dcterms:W3CDTF">2022-08-10T19:44:28Z</dcterms:modified>
</cp:coreProperties>
</file>