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4" r:id="rId3"/>
    <p:sldId id="272" r:id="rId4"/>
    <p:sldId id="279" r:id="rId5"/>
    <p:sldId id="283" r:id="rId6"/>
    <p:sldId id="278" r:id="rId7"/>
    <p:sldId id="280" r:id="rId8"/>
    <p:sldId id="265" r:id="rId9"/>
    <p:sldId id="273" r:id="rId10"/>
    <p:sldId id="275" r:id="rId11"/>
    <p:sldId id="282" r:id="rId12"/>
    <p:sldId id="281" r:id="rId13"/>
    <p:sldId id="284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392" autoAdjust="0"/>
    <p:restoredTop sz="94651" autoAdjust="0"/>
  </p:normalViewPr>
  <p:slideViewPr>
    <p:cSldViewPr>
      <p:cViewPr varScale="1">
        <p:scale>
          <a:sx n="78" d="100"/>
          <a:sy n="78" d="100"/>
        </p:scale>
        <p:origin x="94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308C72-32EA-4F57-9B31-6204A307E6EF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9027EE-35EA-42D3-9FC4-BEC63D3AC6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72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DC51985-CFEA-9547-A7B3-88143EA5265B}" type="datetimeFigureOut">
              <a:rPr lang="en-US" smtClean="0"/>
              <a:t>7/29/2022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054A84-CBE9-434A-9340-F9EF82E94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97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ff-fsu.org/wp-content/uploads/2019/12/BOT-UFF-CBA-2019-22-V2019-11-18-Final-Covers.pdf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http://uff-fsu.org/wp-content/uploads/2019/12/BOT-UFF-CBA-2019-22-V2019-11-18-Final-Covers.pdf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054A84-CBE9-434A-9340-F9EF82E942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22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DE76A-2604-49CA-8E10-DB94BF3C6E59}" type="datetimeFigureOut">
              <a:rPr lang="en-US"/>
              <a:pPr>
                <a:defRPr/>
              </a:pPr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C0154-EFBC-4DA1-AA04-78FFA3C219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3FEB3-9A60-430B-8653-F4CA2D9EBC22}" type="datetimeFigureOut">
              <a:rPr lang="en-US"/>
              <a:pPr>
                <a:defRPr/>
              </a:pPr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4F05B-4135-4B6A-B4D0-22975C06AE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6057-2D17-479D-AFD2-7CDD14EE1F42}" type="datetimeFigureOut">
              <a:rPr lang="en-US"/>
              <a:pPr>
                <a:defRPr/>
              </a:pPr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7C426-BBC6-455B-AD0F-0E06B9BE9A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72390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447800" y="6356350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49617-026D-4598-89E3-4B9D2F9E18CB}" type="datetimeFigureOut">
              <a:rPr lang="en-US"/>
              <a:pPr>
                <a:defRPr/>
              </a:pPr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4495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356350"/>
            <a:ext cx="1600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947EA-9BBC-4A46-A41D-212DEADF50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AE2B9-2004-497D-82B2-C1D79706C384}" type="datetimeFigureOut">
              <a:rPr lang="en-US"/>
              <a:pPr>
                <a:defRPr/>
              </a:pPr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D2FDF-E630-469D-B684-20C02C6FE7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6EE0-E934-41EA-B263-639D8DAD8326}" type="datetimeFigureOut">
              <a:rPr lang="en-US"/>
              <a:pPr>
                <a:defRPr/>
              </a:pPr>
              <a:t>7/29/2022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277B0-40EF-497F-BCA2-5717CDA11E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2305D-8AC7-4A52-884D-F80BDB6C29E8}" type="datetimeFigureOut">
              <a:rPr lang="en-US"/>
              <a:pPr>
                <a:defRPr/>
              </a:pPr>
              <a:t>7/29/2022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86FF3-1B1E-46F0-AE26-5EB9352FB2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2F201-82F2-4416-A491-A900AD9A8778}" type="datetimeFigureOut">
              <a:rPr lang="en-US"/>
              <a:pPr>
                <a:defRPr/>
              </a:pPr>
              <a:t>7/29/2022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6F3D8-9FF5-4CC4-BDB8-E06EBF899E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08AA7-BE0B-43B4-A335-F5639ECEB950}" type="datetimeFigureOut">
              <a:rPr lang="en-US"/>
              <a:pPr>
                <a:defRPr/>
              </a:pPr>
              <a:t>7/29/2022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D7F80-CBD4-437E-9BEB-A37F2CC635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E2512-51AA-4583-9ABC-070A914012AB}" type="datetimeFigureOut">
              <a:rPr lang="en-US"/>
              <a:pPr>
                <a:defRPr/>
              </a:pPr>
              <a:t>7/29/2022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4399-9B67-4904-8DA4-82A1F38C4A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7B795-B5FB-4D5B-9C45-BC6AD70E8432}" type="datetimeFigureOut">
              <a:rPr lang="en-US"/>
              <a:pPr>
                <a:defRPr/>
              </a:pPr>
              <a:t>7/29/2022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67675-2663-46D3-AD3E-3E74FE0848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0" y="274638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600200"/>
            <a:ext cx="7696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600" y="635635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64A868-BD9D-40D6-A120-5050619A70EE}" type="datetimeFigureOut">
              <a:rPr lang="en-US"/>
              <a:pPr>
                <a:defRPr/>
              </a:pPr>
              <a:t>7/29/2022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444523-4EA6-4CA4-B7ED-427DA9E2A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uff-fsu.org/get-involved/join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bluestock@gmail.com" TargetMode="External"/><Relationship Id="rId2" Type="http://schemas.openxmlformats.org/officeDocument/2006/relationships/hyperlink" Target="mailto:lschelbe@yahoo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ff-fsu.org/wp-content/uploads/2019/12/BOT-UFF-CBA-2019-22-V2019-11-18-Final-Covers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239000" cy="1295400"/>
          </a:xfrm>
        </p:spPr>
        <p:txBody>
          <a:bodyPr/>
          <a:lstStyle/>
          <a:p>
            <a:r>
              <a:rPr lang="en-US" sz="8000" dirty="0">
                <a:solidFill>
                  <a:schemeClr val="tx2"/>
                </a:solidFill>
                <a:latin typeface="Impact" pitchFamily="34" charset="0"/>
              </a:rPr>
              <a:t>UFF-FSU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828800"/>
            <a:ext cx="7239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  <a:latin typeface="+mj-lt"/>
              </a:rPr>
              <a:t>United Faculty of Florida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  <a:latin typeface="+mj-lt"/>
              </a:rPr>
              <a:t>Florida State University Chapter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  <a:latin typeface="+mj-lt"/>
              </a:rPr>
              <a:t>The Collective Voice of FSU Faculty</a:t>
            </a:r>
          </a:p>
          <a:p>
            <a:pPr marL="0" indent="0" algn="ctr">
              <a:buNone/>
            </a:pPr>
            <a:endParaRPr lang="en-US" sz="2000" dirty="0">
              <a:latin typeface="Garamond" pitchFamily="18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Matthew Lata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Professor of Music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  <a:latin typeface="+mj-lt"/>
              </a:rPr>
              <a:t>UFF-FSU Chapter President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800000"/>
                </a:solidFill>
              </a:rPr>
              <a:t>More reasons to join: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/>
          <a:lstStyle/>
          <a:p>
            <a:r>
              <a:rPr lang="en-US" dirty="0">
                <a:latin typeface="+mj-lt"/>
              </a:rPr>
              <a:t>Free $1 million professional liability policy</a:t>
            </a:r>
          </a:p>
          <a:p>
            <a:r>
              <a:rPr lang="en-US" dirty="0">
                <a:latin typeface="+mj-lt"/>
              </a:rPr>
              <a:t>Dues are tax deductible</a:t>
            </a:r>
          </a:p>
          <a:p>
            <a:r>
              <a:rPr lang="en-US" dirty="0">
                <a:latin typeface="+mj-lt"/>
              </a:rPr>
              <a:t>Access to our workshops, events, and services, including free life insurance policies and legal representation</a:t>
            </a:r>
          </a:p>
          <a:p>
            <a:r>
              <a:rPr lang="en-US" dirty="0">
                <a:latin typeface="+mj-lt"/>
              </a:rPr>
              <a:t>Diverse friends </a:t>
            </a:r>
            <a:r>
              <a:rPr lang="en-US" dirty="0">
                <a:latin typeface="+mj-lt"/>
                <a:sym typeface="Wingdings"/>
              </a:rPr>
              <a:t> diverse scholarship!</a:t>
            </a:r>
            <a:endParaRPr lang="en-US" dirty="0">
              <a:latin typeface="+mj-lt"/>
            </a:endParaRPr>
          </a:p>
          <a:p>
            <a:r>
              <a:rPr lang="en-US" sz="3600" dirty="0">
                <a:latin typeface="+mj-lt"/>
              </a:rPr>
              <a:t>It’s the right thing to do!</a:t>
            </a:r>
          </a:p>
        </p:txBody>
      </p:sp>
    </p:spTree>
    <p:extLst>
      <p:ext uri="{BB962C8B-B14F-4D97-AF65-F5344CB8AC3E}">
        <p14:creationId xmlns:p14="http://schemas.microsoft.com/office/powerpoint/2010/main" val="3106702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8B101-B6E9-491B-8BA4-1FDFA4CC5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We’re fun, too!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6D94F-A65E-4136-B471-9997A1646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meet and greets, a luncheon series with guest speakers, nights at the opera and at the ballpark, and other events.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STAY TUNED!!</a:t>
            </a:r>
          </a:p>
        </p:txBody>
      </p:sp>
    </p:spTree>
    <p:extLst>
      <p:ext uri="{BB962C8B-B14F-4D97-AF65-F5344CB8AC3E}">
        <p14:creationId xmlns:p14="http://schemas.microsoft.com/office/powerpoint/2010/main" val="1092638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800000"/>
                </a:solidFill>
              </a:rPr>
              <a:t>Support the UFF-FSU Chapter</a:t>
            </a:r>
            <a:endParaRPr lang="en-US" sz="4000" b="1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74837"/>
            <a:ext cx="7467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Help make FSU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a better place to work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Protect your rights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as an employee.</a:t>
            </a:r>
          </a:p>
          <a:p>
            <a:pPr>
              <a:lnSpc>
                <a:spcPct val="90000"/>
              </a:lnSpc>
            </a:pPr>
            <a:endParaRPr lang="en-US" sz="9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A strong UFF-FSU Chapter means a strong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faculty voice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  <a:endParaRPr lang="en-US" sz="2800" i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endParaRPr lang="en-US" sz="9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JOIN UFF-FSU TODAY!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dirty="0">
                <a:solidFill>
                  <a:schemeClr val="accent2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http://uff-fsu.org/get-involved/join/</a:t>
            </a:r>
            <a:endParaRPr lang="en-US" b="1" u="sng" dirty="0">
              <a:solidFill>
                <a:schemeClr val="accent2"/>
              </a:solidFill>
              <a:latin typeface="+mj-lt"/>
              <a:cs typeface="Arial" pitchFamily="34" charset="0"/>
            </a:endParaRP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sz="900" dirty="0"/>
              <a:t>                                                                  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Thank you for your time!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343400" y="6301669"/>
            <a:ext cx="464820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  <a:buNone/>
            </a:pPr>
            <a:r>
              <a:rPr lang="en-US" sz="2800" i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11017336"/>
      </p:ext>
    </p:extLst>
  </p:cSld>
  <p:clrMapOvr>
    <a:masterClrMapping/>
  </p:clrMapOvr>
  <p:transition spd="slow">
    <p:push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7681E1-FCAB-484A-B8EE-DB05F8899B9A}"/>
              </a:ext>
            </a:extLst>
          </p:cNvPr>
          <p:cNvSpPr txBox="1"/>
          <p:nvPr/>
        </p:nvSpPr>
        <p:spPr>
          <a:xfrm>
            <a:off x="1143000" y="1219200"/>
            <a:ext cx="7848600" cy="43581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      If you have questions, please contact:</a:t>
            </a:r>
          </a:p>
          <a:p>
            <a:pPr>
              <a:lnSpc>
                <a:spcPct val="90000"/>
              </a:lnSpc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        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         Matthew Lata (Chapter President) –        	</a:t>
            </a:r>
            <a:r>
              <a:rPr lang="en-US" sz="28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matthewlata@gmail.com  </a:t>
            </a:r>
          </a:p>
          <a:p>
            <a:pPr>
              <a:lnSpc>
                <a:spcPct val="90000"/>
              </a:lnSpc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90000"/>
              </a:lnSpc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Lisa </a:t>
            </a:r>
            <a:r>
              <a:rPr lang="en-US" sz="2800" b="1" dirty="0" err="1">
                <a:latin typeface="Arial" pitchFamily="34" charset="0"/>
                <a:cs typeface="Arial" pitchFamily="34" charset="0"/>
              </a:rPr>
              <a:t>Schelbe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(Co-Membership Chair) – </a:t>
            </a:r>
            <a:r>
              <a:rPr lang="en-US" sz="2800" b="1" dirty="0">
                <a:latin typeface="Arial" pitchFamily="34" charset="0"/>
                <a:cs typeface="Arial" pitchFamily="34" charset="0"/>
                <a:hlinkClick r:id="rId2"/>
              </a:rPr>
              <a:t>lschelbe@yahoo.com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90000"/>
              </a:lnSpc>
            </a:pP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lvl="2">
              <a:lnSpc>
                <a:spcPct val="90000"/>
              </a:lnSpc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Anne Barrett (Co-Membership Chair) – </a:t>
            </a:r>
            <a:r>
              <a:rPr lang="en-US" sz="2800" b="1" dirty="0">
                <a:latin typeface="Arial" pitchFamily="34" charset="0"/>
                <a:cs typeface="Arial" pitchFamily="34" charset="0"/>
                <a:hlinkClick r:id="rId3"/>
              </a:rPr>
              <a:t>abluestock@gmail.com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82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What is the United Faculty of Florida?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76400"/>
            <a:ext cx="3962400" cy="4525963"/>
          </a:xfrm>
        </p:spPr>
        <p:txBody>
          <a:bodyPr/>
          <a:lstStyle/>
          <a:p>
            <a:r>
              <a:rPr lang="en-US" sz="3000" b="1" dirty="0">
                <a:latin typeface="Arial" pitchFamily="34" charset="0"/>
                <a:cs typeface="Arial" pitchFamily="34" charset="0"/>
              </a:rPr>
              <a:t>A union that is run by and for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faculty </a:t>
            </a:r>
          </a:p>
          <a:p>
            <a:r>
              <a:rPr lang="en-US" sz="3000" dirty="0">
                <a:latin typeface="Arial" pitchFamily="34" charset="0"/>
                <a:cs typeface="Arial" pitchFamily="34" charset="0"/>
              </a:rPr>
              <a:t>A democratic, member-supported voice for higher education faculty at FSU and Statewide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962400" cy="4525963"/>
          </a:xfrm>
        </p:spPr>
        <p:txBody>
          <a:bodyPr/>
          <a:lstStyle/>
          <a:p>
            <a:r>
              <a:rPr lang="en-US" sz="3000" b="1" dirty="0">
                <a:latin typeface="+mj-lt"/>
              </a:rPr>
              <a:t>Recognized by a full faculty vote in 2003 as your sole bargaining agent</a:t>
            </a:r>
          </a:p>
          <a:p>
            <a:r>
              <a:rPr lang="en-US" sz="3000" dirty="0">
                <a:latin typeface="+mj-lt"/>
              </a:rPr>
              <a:t>Affiliated with Florida Education Assoc., National Education Assoc., American Fed. of Teachers, AFL-CIO</a:t>
            </a:r>
          </a:p>
          <a:p>
            <a:pPr marL="0" indent="0">
              <a:buNone/>
            </a:pPr>
            <a:r>
              <a:rPr lang="en-US" sz="3000" dirty="0">
                <a:latin typeface="+mj-lt"/>
              </a:rPr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5105400"/>
            <a:ext cx="2709333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622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Who Does UFF Represent?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All faculty with the exception of those in the Colleges of Law and Medicine</a:t>
            </a:r>
          </a:p>
          <a:p>
            <a:pPr lvl="1"/>
            <a:r>
              <a:rPr lang="en-US" dirty="0">
                <a:latin typeface="+mj-lt"/>
              </a:rPr>
              <a:t>Tenured</a:t>
            </a:r>
          </a:p>
          <a:p>
            <a:pPr lvl="1"/>
            <a:r>
              <a:rPr lang="en-US" dirty="0">
                <a:latin typeface="+mj-lt"/>
              </a:rPr>
              <a:t>Tenure Track</a:t>
            </a:r>
          </a:p>
          <a:p>
            <a:pPr lvl="1"/>
            <a:r>
              <a:rPr lang="en-US" dirty="0">
                <a:latin typeface="+mj-lt"/>
              </a:rPr>
              <a:t>Specialized Faculty (Non-tenured)</a:t>
            </a:r>
          </a:p>
          <a:p>
            <a:r>
              <a:rPr lang="en-US" dirty="0">
                <a:latin typeface="+mj-lt"/>
              </a:rPr>
              <a:t>Includes regular, visiting, provisional, research, teaching, affiliate or joint appointments</a:t>
            </a:r>
          </a:p>
        </p:txBody>
      </p:sp>
    </p:spTree>
    <p:extLst>
      <p:ext uri="{BB962C8B-B14F-4D97-AF65-F5344CB8AC3E}">
        <p14:creationId xmlns:p14="http://schemas.microsoft.com/office/powerpoint/2010/main" val="468061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74638"/>
            <a:ext cx="7848600" cy="1143000"/>
          </a:xfrm>
        </p:spPr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UFF-FSU Bargains for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239000" cy="4525963"/>
          </a:xfrm>
        </p:spPr>
        <p:txBody>
          <a:bodyPr/>
          <a:lstStyle/>
          <a:p>
            <a:r>
              <a:rPr lang="en-US" dirty="0">
                <a:latin typeface="+mj-lt"/>
              </a:rPr>
              <a:t>Our collectively bargained contract specifies:</a:t>
            </a:r>
          </a:p>
          <a:p>
            <a:pPr lvl="1"/>
            <a:r>
              <a:rPr lang="en-US" dirty="0">
                <a:latin typeface="+mj-lt"/>
              </a:rPr>
              <a:t>Terms and Conditions of Employment</a:t>
            </a:r>
          </a:p>
          <a:p>
            <a:pPr lvl="1"/>
            <a:r>
              <a:rPr lang="en-US" dirty="0">
                <a:latin typeface="+mj-lt"/>
              </a:rPr>
              <a:t>Salary</a:t>
            </a:r>
          </a:p>
          <a:p>
            <a:pPr lvl="1"/>
            <a:r>
              <a:rPr lang="en-US" dirty="0">
                <a:latin typeface="+mj-lt"/>
              </a:rPr>
              <a:t>Benefits</a:t>
            </a:r>
          </a:p>
          <a:p>
            <a:pPr lvl="1"/>
            <a:r>
              <a:rPr lang="en-US" dirty="0">
                <a:latin typeface="+mj-lt"/>
              </a:rPr>
              <a:t>Promotions</a:t>
            </a:r>
          </a:p>
          <a:p>
            <a:pPr lvl="1"/>
            <a:r>
              <a:rPr lang="en-US" dirty="0">
                <a:latin typeface="+mj-lt"/>
              </a:rPr>
              <a:t>Tenure</a:t>
            </a:r>
          </a:p>
          <a:p>
            <a:pPr lvl="1"/>
            <a:r>
              <a:rPr lang="en-US" dirty="0">
                <a:latin typeface="+mj-lt"/>
              </a:rPr>
              <a:t>Sabbaticals and leaves</a:t>
            </a:r>
          </a:p>
          <a:p>
            <a:pPr lvl="1"/>
            <a:r>
              <a:rPr lang="en-US" dirty="0">
                <a:latin typeface="+mj-lt"/>
              </a:rPr>
              <a:t>Academic freedom</a:t>
            </a:r>
          </a:p>
        </p:txBody>
      </p:sp>
    </p:spTree>
    <p:extLst>
      <p:ext uri="{BB962C8B-B14F-4D97-AF65-F5344CB8AC3E}">
        <p14:creationId xmlns:p14="http://schemas.microsoft.com/office/powerpoint/2010/main" val="960637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12856-C65B-43A9-85C4-D37030829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2"/>
                </a:solidFill>
              </a:rPr>
              <a:t>This is YOUR contract, whether you are a Union member or not</a:t>
            </a:r>
            <a:r>
              <a:rPr lang="en-US" sz="32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A7105-CB01-4DB6-BE40-6DF057BD2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600200"/>
            <a:ext cx="7467600" cy="498316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+mj-lt"/>
              </a:rPr>
              <a:t>You can access the full agreement at: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2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http://uff-fsu.org/wp-content/uploads/2019/12/BOT-UFF-CBA-2019-22-V2019-11-18-Final-Covers.pdf</a:t>
            </a:r>
            <a:endParaRPr lang="en-US" sz="2000" dirty="0">
              <a:solidFill>
                <a:schemeClr val="accent2"/>
              </a:solidFill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2A3FDE-BCD4-4992-A249-D5828D1AD3DA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3619500" y="2994342"/>
            <a:ext cx="3009900" cy="3589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333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800000"/>
                </a:solidFill>
              </a:rPr>
              <a:t>Just a few of our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Over the years, some of the highest promotion raises in Florida</a:t>
            </a:r>
          </a:p>
          <a:p>
            <a:r>
              <a:rPr lang="en-US" dirty="0">
                <a:latin typeface="+mj-lt"/>
              </a:rPr>
              <a:t>Negotiated salary increases for all faculty and increased sabbaticals</a:t>
            </a:r>
          </a:p>
          <a:p>
            <a:r>
              <a:rPr lang="en-US" dirty="0">
                <a:latin typeface="+mj-lt"/>
              </a:rPr>
              <a:t>Clear path for promotion and multi-year contracts for specialized faculty</a:t>
            </a:r>
          </a:p>
          <a:p>
            <a:r>
              <a:rPr lang="en-US" dirty="0">
                <a:latin typeface="+mj-lt"/>
              </a:rPr>
              <a:t>Fairness in assignments, evaluations, and the tenure process</a:t>
            </a:r>
          </a:p>
        </p:txBody>
      </p:sp>
    </p:spTree>
    <p:extLst>
      <p:ext uri="{BB962C8B-B14F-4D97-AF65-F5344CB8AC3E}">
        <p14:creationId xmlns:p14="http://schemas.microsoft.com/office/powerpoint/2010/main" val="1376195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What else do we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24000"/>
            <a:ext cx="4343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700" dirty="0">
                <a:latin typeface="+mj-lt"/>
              </a:rPr>
              <a:t>Protect faculty interests and rights through collective bargaining, consultations, and contract enforcement</a:t>
            </a:r>
          </a:p>
          <a:p>
            <a:pPr>
              <a:lnSpc>
                <a:spcPct val="90000"/>
              </a:lnSpc>
            </a:pPr>
            <a:r>
              <a:rPr lang="en-US" sz="2700" dirty="0">
                <a:latin typeface="+mj-lt"/>
              </a:rPr>
              <a:t>Grievance and legal representation</a:t>
            </a:r>
          </a:p>
          <a:p>
            <a:pPr>
              <a:lnSpc>
                <a:spcPct val="90000"/>
              </a:lnSpc>
            </a:pPr>
            <a:r>
              <a:rPr lang="en-US" sz="2700" dirty="0">
                <a:latin typeface="+mj-lt"/>
              </a:rPr>
              <a:t>Surveys to identify faculty views and concerns</a:t>
            </a:r>
          </a:p>
          <a:p>
            <a:pPr>
              <a:lnSpc>
                <a:spcPct val="90000"/>
              </a:lnSpc>
            </a:pPr>
            <a:r>
              <a:rPr lang="en-US" sz="2700" dirty="0">
                <a:latin typeface="+mj-lt"/>
              </a:rPr>
              <a:t>Workshops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38100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700" dirty="0">
                <a:latin typeface="+mj-lt"/>
              </a:rPr>
              <a:t>Informational meetings and luncheons</a:t>
            </a:r>
          </a:p>
          <a:p>
            <a:pPr>
              <a:lnSpc>
                <a:spcPct val="90000"/>
              </a:lnSpc>
            </a:pPr>
            <a:r>
              <a:rPr lang="en-US" sz="2700" dirty="0">
                <a:latin typeface="+mj-lt"/>
              </a:rPr>
              <a:t>Advocacy for faculty in state government</a:t>
            </a:r>
          </a:p>
          <a:p>
            <a:pPr>
              <a:lnSpc>
                <a:spcPct val="90000"/>
              </a:lnSpc>
            </a:pPr>
            <a:r>
              <a:rPr lang="en-US" sz="2700" dirty="0">
                <a:latin typeface="+mj-lt"/>
              </a:rPr>
              <a:t>Social events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400" y="4114800"/>
            <a:ext cx="322580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44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7239000" cy="1249362"/>
          </a:xfrm>
        </p:spPr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Why is Membership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76400"/>
            <a:ext cx="7239000" cy="4525963"/>
          </a:xfrm>
        </p:spPr>
        <p:txBody>
          <a:bodyPr/>
          <a:lstStyle/>
          <a:p>
            <a:r>
              <a:rPr lang="en-US" sz="2800" dirty="0">
                <a:latin typeface="+mj-lt"/>
              </a:rPr>
              <a:t>A strong faculty voice is a hallmark of a great university.</a:t>
            </a:r>
          </a:p>
          <a:p>
            <a:r>
              <a:rPr lang="en-US" sz="2800" dirty="0">
                <a:latin typeface="+mj-lt"/>
              </a:rPr>
              <a:t>Every member added gives us a stronger voice at the bargaining table.</a:t>
            </a:r>
          </a:p>
          <a:p>
            <a:r>
              <a:rPr lang="en-US" sz="2800" dirty="0">
                <a:latin typeface="+mj-lt"/>
              </a:rPr>
              <a:t>On campus: UFF is an equal partner in negotiating with the FSU administration.</a:t>
            </a:r>
          </a:p>
          <a:p>
            <a:r>
              <a:rPr lang="en-US" sz="2800" dirty="0">
                <a:latin typeface="+mj-lt"/>
              </a:rPr>
              <a:t>Off campus: UFF provides a strong voice in a challenging political environment (e.g., financial support, security, anti-tenure, anti-union).</a:t>
            </a:r>
          </a:p>
        </p:txBody>
      </p:sp>
    </p:spTree>
    <p:extLst>
      <p:ext uri="{BB962C8B-B14F-4D97-AF65-F5344CB8AC3E}">
        <p14:creationId xmlns:p14="http://schemas.microsoft.com/office/powerpoint/2010/main" val="3137276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778" y="228600"/>
            <a:ext cx="7696200" cy="1143000"/>
          </a:xfrm>
        </p:spPr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Speaking of Representation…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UFF policy</a:t>
            </a:r>
          </a:p>
          <a:p>
            <a:pPr lvl="1"/>
            <a:r>
              <a:rPr lang="en-US" sz="2400" dirty="0">
                <a:latin typeface="+mj-lt"/>
              </a:rPr>
              <a:t>Faculty member must be a dues-paying member of UFF to be eligible for representation in case of grievance</a:t>
            </a:r>
          </a:p>
          <a:p>
            <a:pPr lvl="1"/>
            <a:r>
              <a:rPr lang="en-US" sz="2400" dirty="0">
                <a:latin typeface="+mj-lt"/>
              </a:rPr>
              <a:t>Must be a member when the incident occurred</a:t>
            </a:r>
          </a:p>
          <a:p>
            <a:pPr lvl="1"/>
            <a:r>
              <a:rPr lang="en-US" sz="2400" dirty="0">
                <a:latin typeface="+mj-lt"/>
              </a:rPr>
              <a:t>Non-members must represent themselves or retain their own counsel</a:t>
            </a:r>
          </a:p>
          <a:p>
            <a:r>
              <a:rPr lang="en-US" sz="2800" dirty="0">
                <a:latin typeface="+mj-lt"/>
              </a:rPr>
              <a:t>NOTE: membership is not automatic! You </a:t>
            </a:r>
            <a:r>
              <a:rPr lang="en-US" sz="2800" u="sng" dirty="0">
                <a:latin typeface="+mj-lt"/>
              </a:rPr>
              <a:t>must</a:t>
            </a:r>
            <a:r>
              <a:rPr lang="en-US" sz="2800" dirty="0">
                <a:latin typeface="+mj-lt"/>
              </a:rPr>
              <a:t> complete a membership form to become a UFF member</a:t>
            </a:r>
            <a:r>
              <a:rPr lang="en-US" sz="28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4455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On-screen Show (4:3)</PresentationFormat>
  <Paragraphs>88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Garamond</vt:lpstr>
      <vt:lpstr>Impact</vt:lpstr>
      <vt:lpstr>Times New Roman</vt:lpstr>
      <vt:lpstr>Office Theme</vt:lpstr>
      <vt:lpstr>UFF-FSU</vt:lpstr>
      <vt:lpstr>What is the United Faculty of Florida?</vt:lpstr>
      <vt:lpstr>Who Does UFF Represent?</vt:lpstr>
      <vt:lpstr>UFF-FSU Bargains for Faculty</vt:lpstr>
      <vt:lpstr>This is YOUR contract, whether you are a Union member or not.</vt:lpstr>
      <vt:lpstr>Just a few of our results</vt:lpstr>
      <vt:lpstr>What else do we do?</vt:lpstr>
      <vt:lpstr>Why is Membership Important?</vt:lpstr>
      <vt:lpstr>Speaking of Representation…</vt:lpstr>
      <vt:lpstr>More reasons to join:</vt:lpstr>
      <vt:lpstr>We’re fun, too!</vt:lpstr>
      <vt:lpstr>Support the UFF-FSU Chapter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Center for Assessment and Testing</dc:title>
  <dc:creator>Crawford, Melissa</dc:creator>
  <cp:lastModifiedBy>Melissa Crawford</cp:lastModifiedBy>
  <cp:revision>98</cp:revision>
  <cp:lastPrinted>2018-08-12T19:20:21Z</cp:lastPrinted>
  <dcterms:created xsi:type="dcterms:W3CDTF">2006-08-16T00:00:00Z</dcterms:created>
  <dcterms:modified xsi:type="dcterms:W3CDTF">2022-07-29T17:48:31Z</dcterms:modified>
</cp:coreProperties>
</file>