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95" r:id="rId3"/>
    <p:sldId id="320" r:id="rId4"/>
    <p:sldId id="321" r:id="rId5"/>
    <p:sldId id="319" r:id="rId6"/>
    <p:sldId id="298" r:id="rId7"/>
    <p:sldId id="296" r:id="rId8"/>
    <p:sldId id="304" r:id="rId9"/>
    <p:sldId id="305" r:id="rId10"/>
    <p:sldId id="299" r:id="rId11"/>
    <p:sldId id="306" r:id="rId12"/>
    <p:sldId id="307" r:id="rId13"/>
    <p:sldId id="308" r:id="rId14"/>
    <p:sldId id="269" r:id="rId15"/>
    <p:sldId id="283" r:id="rId16"/>
    <p:sldId id="309" r:id="rId17"/>
    <p:sldId id="297" r:id="rId18"/>
    <p:sldId id="311" r:id="rId19"/>
    <p:sldId id="310" r:id="rId20"/>
    <p:sldId id="317" r:id="rId21"/>
    <p:sldId id="318" r:id="rId22"/>
    <p:sldId id="313" r:id="rId23"/>
    <p:sldId id="312" r:id="rId24"/>
    <p:sldId id="322" r:id="rId25"/>
    <p:sldId id="314" r:id="rId26"/>
    <p:sldId id="275" r:id="rId27"/>
    <p:sldId id="285" r:id="rId28"/>
    <p:sldId id="286" r:id="rId29"/>
    <p:sldId id="27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68" autoAdjust="0"/>
    <p:restoredTop sz="95354" autoAdjust="0"/>
  </p:normalViewPr>
  <p:slideViewPr>
    <p:cSldViewPr snapToGrid="0" snapToObjects="1">
      <p:cViewPr varScale="1">
        <p:scale>
          <a:sx n="78" d="100"/>
          <a:sy n="78" d="100"/>
        </p:scale>
        <p:origin x="94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A9DFB-41BC-6F42-B8F2-13C6F3BCC605}" type="datetimeFigureOut">
              <a:rPr lang="en-US" smtClean="0"/>
              <a:pPr/>
              <a:t>8/14/2022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FD665-091C-C74D-867E-FB2C5F960B64}" type="slidenum">
              <a:rPr lang="en-US" smtClean="0"/>
              <a:pPr/>
              <a:t>‹#›</a:t>
            </a:fld>
            <a:endParaRPr lang="en-US" dirty="0"/>
          </a:p>
        </p:txBody>
      </p:sp>
    </p:spTree>
    <p:extLst>
      <p:ext uri="{BB962C8B-B14F-4D97-AF65-F5344CB8AC3E}">
        <p14:creationId xmlns:p14="http://schemas.microsoft.com/office/powerpoint/2010/main" val="208882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FD665-091C-C74D-867E-FB2C5F960B64}" type="slidenum">
              <a:rPr lang="en-US" smtClean="0"/>
              <a:pPr/>
              <a:t>1</a:t>
            </a:fld>
            <a:endParaRPr lang="en-US" dirty="0"/>
          </a:p>
        </p:txBody>
      </p:sp>
    </p:spTree>
    <p:extLst>
      <p:ext uri="{BB962C8B-B14F-4D97-AF65-F5344CB8AC3E}">
        <p14:creationId xmlns:p14="http://schemas.microsoft.com/office/powerpoint/2010/main" val="427463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7D1B6-A1F1-A043-83E8-E5C405F6B6B4}" type="slidenum">
              <a:rPr lang="en-US" smtClean="0"/>
              <a:pPr/>
              <a:t>26</a:t>
            </a:fld>
            <a:endParaRPr lang="en-US" dirty="0"/>
          </a:p>
        </p:txBody>
      </p:sp>
    </p:spTree>
    <p:extLst>
      <p:ext uri="{BB962C8B-B14F-4D97-AF65-F5344CB8AC3E}">
        <p14:creationId xmlns:p14="http://schemas.microsoft.com/office/powerpoint/2010/main" val="156438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7D1B6-A1F1-A043-83E8-E5C405F6B6B4}" type="slidenum">
              <a:rPr lang="en-US" smtClean="0"/>
              <a:pPr/>
              <a:t>27</a:t>
            </a:fld>
            <a:endParaRPr lang="en-US" dirty="0"/>
          </a:p>
        </p:txBody>
      </p:sp>
    </p:spTree>
    <p:extLst>
      <p:ext uri="{BB962C8B-B14F-4D97-AF65-F5344CB8AC3E}">
        <p14:creationId xmlns:p14="http://schemas.microsoft.com/office/powerpoint/2010/main" val="252592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7D1B6-A1F1-A043-83E8-E5C405F6B6B4}" type="slidenum">
              <a:rPr lang="en-US" smtClean="0"/>
              <a:pPr/>
              <a:t>28</a:t>
            </a:fld>
            <a:endParaRPr lang="en-US" dirty="0"/>
          </a:p>
        </p:txBody>
      </p:sp>
    </p:spTree>
    <p:extLst>
      <p:ext uri="{BB962C8B-B14F-4D97-AF65-F5344CB8AC3E}">
        <p14:creationId xmlns:p14="http://schemas.microsoft.com/office/powerpoint/2010/main" val="264143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3FD665-091C-C74D-867E-FB2C5F960B64}" type="slidenum">
              <a:rPr lang="en-US" smtClean="0"/>
              <a:pPr/>
              <a:t>2</a:t>
            </a:fld>
            <a:endParaRPr lang="en-US" dirty="0"/>
          </a:p>
        </p:txBody>
      </p:sp>
    </p:spTree>
    <p:extLst>
      <p:ext uri="{BB962C8B-B14F-4D97-AF65-F5344CB8AC3E}">
        <p14:creationId xmlns:p14="http://schemas.microsoft.com/office/powerpoint/2010/main" val="153012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FSU Career Center provides comprehensive career services to students, alumni, employers, faculty/staff and other members of the FSU community.</a:t>
            </a:r>
          </a:p>
        </p:txBody>
      </p:sp>
      <p:sp>
        <p:nvSpPr>
          <p:cNvPr id="4" name="Slide Number Placeholder 3"/>
          <p:cNvSpPr>
            <a:spLocks noGrp="1"/>
          </p:cNvSpPr>
          <p:nvPr>
            <p:ph type="sldNum" sz="quarter" idx="10"/>
          </p:nvPr>
        </p:nvSpPr>
        <p:spPr/>
        <p:txBody>
          <a:bodyPr/>
          <a:lstStyle/>
          <a:p>
            <a:fld id="{3CC7D1B6-A1F1-A043-83E8-E5C405F6B6B4}" type="slidenum">
              <a:rPr lang="en-US" smtClean="0"/>
              <a:pPr/>
              <a:t>14</a:t>
            </a:fld>
            <a:endParaRPr lang="en-US" dirty="0"/>
          </a:p>
        </p:txBody>
      </p:sp>
    </p:spTree>
    <p:extLst>
      <p:ext uri="{BB962C8B-B14F-4D97-AF65-F5344CB8AC3E}">
        <p14:creationId xmlns:p14="http://schemas.microsoft.com/office/powerpoint/2010/main" val="156438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Garnet and Gold Scholar Society facilitates involvement and recognizes the engaged, well-rounded undergraduate student who excels within and beyond the classroom in the areas of </a:t>
            </a:r>
            <a:r>
              <a:rPr lang="en-US" b="1" dirty="0"/>
              <a:t>International,</a:t>
            </a:r>
            <a:r>
              <a:rPr lang="en-US" dirty="0"/>
              <a:t> </a:t>
            </a:r>
            <a:r>
              <a:rPr lang="en-US" b="1" dirty="0"/>
              <a:t>Internship, Leadership, Research and Service.</a:t>
            </a:r>
            <a:r>
              <a:rPr lang="en-US" dirty="0"/>
              <a:t> </a:t>
            </a:r>
          </a:p>
          <a:p>
            <a:pPr marL="171450" indent="-171450">
              <a:buFontTx/>
              <a:buChar char="-"/>
            </a:pPr>
            <a:r>
              <a:rPr lang="en-US" dirty="0"/>
              <a:t>An undergraduate student who meets the criteria in </a:t>
            </a:r>
            <a:r>
              <a:rPr lang="en-US" i="1" dirty="0"/>
              <a:t>three of the five </a:t>
            </a:r>
            <a:r>
              <a:rPr lang="en-US" dirty="0"/>
              <a:t>areas and completes a Synthesis Reflection will qualify to graduate as a member of the Garnet and Gold Scholar Society.</a:t>
            </a:r>
          </a:p>
          <a:p>
            <a:pPr marL="171450" indent="-171450">
              <a:buFontTx/>
              <a:buChar char="-"/>
            </a:pPr>
            <a:r>
              <a:rPr lang="en-US" sz="1200" kern="1200" dirty="0">
                <a:solidFill>
                  <a:schemeClr val="tx1"/>
                </a:solidFill>
                <a:effectLst/>
                <a:latin typeface="+mn-lt"/>
                <a:ea typeface="+mn-ea"/>
                <a:cs typeface="+mn-cs"/>
              </a:rPr>
              <a:t>1,831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inductees to date.</a:t>
            </a:r>
            <a:endParaRPr lang="en-US" dirty="0"/>
          </a:p>
        </p:txBody>
      </p:sp>
      <p:sp>
        <p:nvSpPr>
          <p:cNvPr id="4" name="Slide Number Placeholder 3"/>
          <p:cNvSpPr>
            <a:spLocks noGrp="1"/>
          </p:cNvSpPr>
          <p:nvPr>
            <p:ph type="sldNum" sz="quarter" idx="10"/>
          </p:nvPr>
        </p:nvSpPr>
        <p:spPr/>
        <p:txBody>
          <a:bodyPr/>
          <a:lstStyle/>
          <a:p>
            <a:fld id="{113FD665-091C-C74D-867E-FB2C5F960B64}" type="slidenum">
              <a:rPr lang="en-US" smtClean="0"/>
              <a:pPr/>
              <a:t>15</a:t>
            </a:fld>
            <a:endParaRPr lang="en-US" dirty="0"/>
          </a:p>
        </p:txBody>
      </p:sp>
    </p:spTree>
    <p:extLst>
      <p:ext uri="{BB962C8B-B14F-4D97-AF65-F5344CB8AC3E}">
        <p14:creationId xmlns:p14="http://schemas.microsoft.com/office/powerpoint/2010/main" val="212823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Your World Lecture Series, International Bazaar, Global Café (offer delicious lunches from around the world sponsored by various groups)…visit the CGE website to sign up for their listserv and receive information on special events and programs.  Beyond Boarders (a short term exchange program) and international exchanges for students</a:t>
            </a:r>
            <a:r>
              <a:rPr lang="en-US" baseline="0" dirty="0"/>
              <a:t> with over 45 institutions.   CGE also offers a global competency citizenship certificate and offers free training and workshops on Intercultural Communication to any student group or FSU department/college.  </a:t>
            </a:r>
            <a:endParaRPr lang="en-US" dirty="0"/>
          </a:p>
        </p:txBody>
      </p:sp>
      <p:sp>
        <p:nvSpPr>
          <p:cNvPr id="4" name="Slide Number Placeholder 3"/>
          <p:cNvSpPr>
            <a:spLocks noGrp="1"/>
          </p:cNvSpPr>
          <p:nvPr>
            <p:ph type="sldNum" sz="quarter" idx="5"/>
          </p:nvPr>
        </p:nvSpPr>
        <p:spPr/>
        <p:txBody>
          <a:bodyPr/>
          <a:lstStyle/>
          <a:p>
            <a:fld id="{113FD665-091C-C74D-867E-FB2C5F960B64}" type="slidenum">
              <a:rPr lang="en-US" smtClean="0"/>
              <a:pPr/>
              <a:t>17</a:t>
            </a:fld>
            <a:endParaRPr lang="en-US" dirty="0"/>
          </a:p>
        </p:txBody>
      </p:sp>
    </p:spTree>
    <p:extLst>
      <p:ext uri="{BB962C8B-B14F-4D97-AF65-F5344CB8AC3E}">
        <p14:creationId xmlns:p14="http://schemas.microsoft.com/office/powerpoint/2010/main" val="305998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civic responsibility as an integral part of a liberal arts education at Florida State University and to recognize students with an outstanding record of service and leadership. Admission to the program is reserved for first-year students who have demonstrated excellence in service and leadership in planning and promoting community involvement among their peers.</a:t>
            </a:r>
          </a:p>
          <a:p>
            <a:r>
              <a:rPr lang="en-US" sz="1200" b="0" i="0" u="none" strike="noStrike" kern="1200" dirty="0">
                <a:solidFill>
                  <a:schemeClr val="tx1"/>
                </a:solidFill>
                <a:effectLst/>
                <a:latin typeface="+mn-lt"/>
                <a:ea typeface="+mn-ea"/>
                <a:cs typeface="+mn-cs"/>
              </a:rPr>
              <a:t>The Service Scholar program is a four-year, comprehensive, co-curricular program. Service Scholars will complete a minimum of 75 service hours per semester (45 hours for first-semester first-year students) while maintaining a 2.75 GPA, participate in individual and group service projects, attend monthly program meetings, receive and provide peer mentorship, engage in coursework tailored to each year in the program, and promote community participation among their peers. The program includes an annual $3,000 scholarship, which is automatically renewed each year, provided requirements are met. For many Scholars, the program becomes a second family – a supportive community of service-minded student leaders.</a:t>
            </a:r>
          </a:p>
          <a:p>
            <a:endParaRPr lang="en-US" dirty="0"/>
          </a:p>
        </p:txBody>
      </p:sp>
      <p:sp>
        <p:nvSpPr>
          <p:cNvPr id="4" name="Slide Number Placeholder 3"/>
          <p:cNvSpPr>
            <a:spLocks noGrp="1"/>
          </p:cNvSpPr>
          <p:nvPr>
            <p:ph type="sldNum" sz="quarter" idx="5"/>
          </p:nvPr>
        </p:nvSpPr>
        <p:spPr/>
        <p:txBody>
          <a:bodyPr/>
          <a:lstStyle/>
          <a:p>
            <a:fld id="{113FD665-091C-C74D-867E-FB2C5F960B64}" type="slidenum">
              <a:rPr lang="en-US" smtClean="0"/>
              <a:pPr/>
              <a:t>19</a:t>
            </a:fld>
            <a:endParaRPr lang="en-US" dirty="0"/>
          </a:p>
        </p:txBody>
      </p:sp>
    </p:spTree>
    <p:extLst>
      <p:ext uri="{BB962C8B-B14F-4D97-AF65-F5344CB8AC3E}">
        <p14:creationId xmlns:p14="http://schemas.microsoft.com/office/powerpoint/2010/main" val="99016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3FD665-091C-C74D-867E-FB2C5F960B64}" type="slidenum">
              <a:rPr lang="en-US" smtClean="0"/>
              <a:pPr/>
              <a:t>21</a:t>
            </a:fld>
            <a:endParaRPr lang="en-US" dirty="0"/>
          </a:p>
        </p:txBody>
      </p:sp>
    </p:spTree>
    <p:extLst>
      <p:ext uri="{BB962C8B-B14F-4D97-AF65-F5344CB8AC3E}">
        <p14:creationId xmlns:p14="http://schemas.microsoft.com/office/powerpoint/2010/main" val="47720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3FD665-091C-C74D-867E-FB2C5F960B64}" type="slidenum">
              <a:rPr lang="en-US" smtClean="0"/>
              <a:pPr/>
              <a:t>23</a:t>
            </a:fld>
            <a:endParaRPr lang="en-US" dirty="0"/>
          </a:p>
        </p:txBody>
      </p:sp>
    </p:spTree>
    <p:extLst>
      <p:ext uri="{BB962C8B-B14F-4D97-AF65-F5344CB8AC3E}">
        <p14:creationId xmlns:p14="http://schemas.microsoft.com/office/powerpoint/2010/main" val="345911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3FD665-091C-C74D-867E-FB2C5F960B64}" type="slidenum">
              <a:rPr lang="en-US" smtClean="0"/>
              <a:pPr/>
              <a:t>25</a:t>
            </a:fld>
            <a:endParaRPr lang="en-US" dirty="0"/>
          </a:p>
        </p:txBody>
      </p:sp>
    </p:spTree>
    <p:extLst>
      <p:ext uri="{BB962C8B-B14F-4D97-AF65-F5344CB8AC3E}">
        <p14:creationId xmlns:p14="http://schemas.microsoft.com/office/powerpoint/2010/main" val="324777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13553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CEB88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6617BE-3472-D34D-B3D3-EE0EFE540774}"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598-D766-624C-A08F-A20EF736C9A3}" type="slidenum">
              <a:rPr lang="en-US" smtClean="0"/>
              <a:t>‹#›</a:t>
            </a:fld>
            <a:endParaRPr lang="en-US"/>
          </a:p>
        </p:txBody>
      </p:sp>
      <p:pic>
        <p:nvPicPr>
          <p:cNvPr id="8" name="Picture 7">
            <a:extLst>
              <a:ext uri="{FF2B5EF4-FFF2-40B4-BE49-F238E27FC236}">
                <a16:creationId xmlns:a16="http://schemas.microsoft.com/office/drawing/2014/main" id="{5E411EA7-2787-394B-BB0E-122AFF4C55AF}"/>
              </a:ext>
            </a:extLst>
          </p:cNvPr>
          <p:cNvPicPr>
            <a:picLocks noChangeAspect="1"/>
          </p:cNvPicPr>
          <p:nvPr userDrawn="1"/>
        </p:nvPicPr>
        <p:blipFill>
          <a:blip r:embed="rId2">
            <a:alphaModFix amt="6000"/>
          </a:blip>
          <a:stretch>
            <a:fillRect/>
          </a:stretch>
        </p:blipFill>
        <p:spPr>
          <a:xfrm>
            <a:off x="1678674" y="-1978926"/>
            <a:ext cx="10208526" cy="10208526"/>
          </a:xfrm>
          <a:prstGeom prst="rect">
            <a:avLst/>
          </a:prstGeom>
        </p:spPr>
      </p:pic>
      <p:sp>
        <p:nvSpPr>
          <p:cNvPr id="2" name="Title 1"/>
          <p:cNvSpPr>
            <a:spLocks noGrp="1"/>
          </p:cNvSpPr>
          <p:nvPr>
            <p:ph type="title"/>
          </p:nvPr>
        </p:nvSpPr>
        <p:spPr>
          <a:xfrm>
            <a:off x="623888" y="1115052"/>
            <a:ext cx="7886700" cy="2852737"/>
          </a:xfrm>
        </p:spPr>
        <p:txBody>
          <a:bodyPr anchor="b"/>
          <a:lstStyle>
            <a:lvl1pPr>
              <a:defRPr sz="6000">
                <a:solidFill>
                  <a:srgbClr val="560F28"/>
                </a:solidFill>
              </a:defRPr>
            </a:lvl1pPr>
          </a:lstStyle>
          <a:p>
            <a:r>
              <a:rPr lang="en-US" dirty="0"/>
              <a:t>Click to edit Master title style</a:t>
            </a:r>
          </a:p>
        </p:txBody>
      </p:sp>
      <p:pic>
        <p:nvPicPr>
          <p:cNvPr id="10" name="Picture 9">
            <a:extLst>
              <a:ext uri="{FF2B5EF4-FFF2-40B4-BE49-F238E27FC236}">
                <a16:creationId xmlns:a16="http://schemas.microsoft.com/office/drawing/2014/main" id="{78B7F66C-5686-1C45-8ADF-BC21EC8E69C3}"/>
              </a:ext>
            </a:extLst>
          </p:cNvPr>
          <p:cNvPicPr>
            <a:picLocks noChangeAspect="1"/>
          </p:cNvPicPr>
          <p:nvPr userDrawn="1"/>
        </p:nvPicPr>
        <p:blipFill>
          <a:blip r:embed="rId3"/>
          <a:stretch>
            <a:fillRect/>
          </a:stretch>
        </p:blipFill>
        <p:spPr>
          <a:xfrm>
            <a:off x="152400" y="-232012"/>
            <a:ext cx="2686333" cy="1811240"/>
          </a:xfrm>
          <a:prstGeom prst="rect">
            <a:avLst/>
          </a:prstGeom>
        </p:spPr>
      </p:pic>
      <p:sp>
        <p:nvSpPr>
          <p:cNvPr id="11" name="Text Placeholder 3">
            <a:extLst>
              <a:ext uri="{FF2B5EF4-FFF2-40B4-BE49-F238E27FC236}">
                <a16:creationId xmlns:a16="http://schemas.microsoft.com/office/drawing/2014/main" id="{96EF3497-6B0D-C143-AADE-DB38C9254BE7}"/>
              </a:ext>
            </a:extLst>
          </p:cNvPr>
          <p:cNvSpPr>
            <a:spLocks noGrp="1"/>
          </p:cNvSpPr>
          <p:nvPr>
            <p:ph type="body" sz="half" idx="2"/>
          </p:nvPr>
        </p:nvSpPr>
        <p:spPr>
          <a:xfrm>
            <a:off x="623888" y="4094328"/>
            <a:ext cx="7886700" cy="753899"/>
          </a:xfrm>
        </p:spPr>
        <p:txBody>
          <a:bodyPr>
            <a:normAutofit/>
          </a:bodyPr>
          <a:lstStyle>
            <a:lvl1pPr marL="0" indent="0" algn="ctr">
              <a:buNone/>
              <a:defRPr sz="2800">
                <a:solidFill>
                  <a:srgbClr val="8C415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84872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464207"/>
            <a:ext cx="7260896" cy="46420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pPr/>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80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87441"/>
            <a:ext cx="8229600" cy="3643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pPr/>
              <a:t>8/14/2022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pPr/>
              <a:t>‹#›</a:t>
            </a:fld>
            <a:endParaRPr lang="en-US" dirty="0"/>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su.kognito.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issuu.com/embed.html?d=promoting_wellbeing-guidebook-2021-04&amp;u=fsustudentaffai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ahecht@f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mazon.com/registry/wishlist/2W41H8GGNH310/ref=cm_sw_r_cp_ep_ws_xgjuCbAZCJW7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8946"/>
            <a:ext cx="7772400" cy="1470025"/>
          </a:xfrm>
        </p:spPr>
        <p:txBody>
          <a:bodyPr>
            <a:normAutofit/>
          </a:bodyPr>
          <a:lstStyle/>
          <a:p>
            <a:r>
              <a:rPr lang="en-US" sz="6600" dirty="0">
                <a:latin typeface="Garamond" panose="02020404030301010803" pitchFamily="18" charset="0"/>
              </a:rPr>
              <a:t>Student Affairs </a:t>
            </a:r>
          </a:p>
        </p:txBody>
      </p:sp>
      <p:sp>
        <p:nvSpPr>
          <p:cNvPr id="3" name="Subtitle 2"/>
          <p:cNvSpPr>
            <a:spLocks noGrp="1"/>
          </p:cNvSpPr>
          <p:nvPr>
            <p:ph type="subTitle" idx="1"/>
          </p:nvPr>
        </p:nvSpPr>
        <p:spPr>
          <a:xfrm>
            <a:off x="1106905" y="3886200"/>
            <a:ext cx="7012163" cy="2223198"/>
          </a:xfrm>
        </p:spPr>
        <p:txBody>
          <a:bodyPr>
            <a:normAutofit fontScale="85000" lnSpcReduction="20000"/>
          </a:bodyPr>
          <a:lstStyle/>
          <a:p>
            <a:r>
              <a:rPr lang="en-US" sz="3700" dirty="0"/>
              <a:t>New Faculty Orientation</a:t>
            </a:r>
          </a:p>
          <a:p>
            <a:r>
              <a:rPr lang="en-US" sz="3700" dirty="0"/>
              <a:t>August 2022</a:t>
            </a:r>
          </a:p>
          <a:p>
            <a:endParaRPr lang="en-US" dirty="0"/>
          </a:p>
          <a:p>
            <a:r>
              <a:rPr lang="en-US" sz="2900" dirty="0"/>
              <a:t>Amy Hecht, Ed.D.</a:t>
            </a:r>
          </a:p>
          <a:p>
            <a:r>
              <a:rPr lang="en-US" sz="2900" dirty="0"/>
              <a:t>Vice President for Student Affairs </a:t>
            </a:r>
          </a:p>
        </p:txBody>
      </p:sp>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7C47-DA8F-3446-A0E8-DF02A633A415}"/>
              </a:ext>
            </a:extLst>
          </p:cNvPr>
          <p:cNvSpPr>
            <a:spLocks noGrp="1"/>
          </p:cNvSpPr>
          <p:nvPr>
            <p:ph type="title"/>
          </p:nvPr>
        </p:nvSpPr>
        <p:spPr>
          <a:xfrm>
            <a:off x="457200" y="707696"/>
            <a:ext cx="8229600" cy="1111376"/>
          </a:xfrm>
        </p:spPr>
        <p:txBody>
          <a:bodyPr>
            <a:normAutofit/>
          </a:bodyPr>
          <a:lstStyle/>
          <a:p>
            <a:r>
              <a:rPr lang="en-US" dirty="0"/>
              <a:t>Training for Faculty </a:t>
            </a:r>
          </a:p>
        </p:txBody>
      </p:sp>
      <p:sp>
        <p:nvSpPr>
          <p:cNvPr id="3" name="Content Placeholder 2">
            <a:extLst>
              <a:ext uri="{FF2B5EF4-FFF2-40B4-BE49-F238E27FC236}">
                <a16:creationId xmlns:a16="http://schemas.microsoft.com/office/drawing/2014/main" id="{EC568AD3-109F-E24F-AB8C-3F2786A3426A}"/>
              </a:ext>
            </a:extLst>
          </p:cNvPr>
          <p:cNvSpPr>
            <a:spLocks noGrp="1"/>
          </p:cNvSpPr>
          <p:nvPr>
            <p:ph idx="1"/>
          </p:nvPr>
        </p:nvSpPr>
        <p:spPr>
          <a:xfrm>
            <a:off x="2956560" y="1514445"/>
            <a:ext cx="7264400" cy="609253"/>
          </a:xfrm>
        </p:spPr>
        <p:txBody>
          <a:bodyPr>
            <a:normAutofit/>
          </a:bodyPr>
          <a:lstStyle/>
          <a:p>
            <a:pPr marL="0" indent="0">
              <a:buNone/>
            </a:pPr>
            <a:r>
              <a:rPr lang="en-US" dirty="0">
                <a:hlinkClick r:id="rId2"/>
              </a:rPr>
              <a:t>Kognito Training </a:t>
            </a:r>
            <a:endParaRPr lang="en-US" dirty="0"/>
          </a:p>
        </p:txBody>
      </p:sp>
      <p:pic>
        <p:nvPicPr>
          <p:cNvPr id="5" name="Picture 4" descr="Graphical user interface, website&#10;&#10;Description automatically generated">
            <a:extLst>
              <a:ext uri="{FF2B5EF4-FFF2-40B4-BE49-F238E27FC236}">
                <a16:creationId xmlns:a16="http://schemas.microsoft.com/office/drawing/2014/main" id="{E0AE0149-6852-8AD6-7B22-4491C57C733B}"/>
              </a:ext>
            </a:extLst>
          </p:cNvPr>
          <p:cNvPicPr>
            <a:picLocks noChangeAspect="1"/>
          </p:cNvPicPr>
          <p:nvPr/>
        </p:nvPicPr>
        <p:blipFill>
          <a:blip r:embed="rId3"/>
          <a:stretch>
            <a:fillRect/>
          </a:stretch>
        </p:blipFill>
        <p:spPr>
          <a:xfrm>
            <a:off x="1432702" y="2269963"/>
            <a:ext cx="6715617" cy="4344751"/>
          </a:xfrm>
          <a:prstGeom prst="rect">
            <a:avLst/>
          </a:prstGeom>
        </p:spPr>
      </p:pic>
    </p:spTree>
    <p:extLst>
      <p:ext uri="{BB962C8B-B14F-4D97-AF65-F5344CB8AC3E}">
        <p14:creationId xmlns:p14="http://schemas.microsoft.com/office/powerpoint/2010/main" val="347243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7C47-DA8F-3446-A0E8-DF02A633A415}"/>
              </a:ext>
            </a:extLst>
          </p:cNvPr>
          <p:cNvSpPr>
            <a:spLocks noGrp="1"/>
          </p:cNvSpPr>
          <p:nvPr>
            <p:ph type="title"/>
          </p:nvPr>
        </p:nvSpPr>
        <p:spPr>
          <a:xfrm>
            <a:off x="457200" y="1164896"/>
            <a:ext cx="8229600" cy="1111376"/>
          </a:xfrm>
        </p:spPr>
        <p:txBody>
          <a:bodyPr>
            <a:normAutofit fontScale="90000"/>
          </a:bodyPr>
          <a:lstStyle/>
          <a:p>
            <a:r>
              <a:rPr lang="en-US" dirty="0">
                <a:hlinkClick r:id="rId2"/>
              </a:rPr>
              <a:t>Promoting Well-being in </a:t>
            </a:r>
            <a:br>
              <a:rPr lang="en-US" dirty="0">
                <a:hlinkClick r:id="rId2"/>
              </a:rPr>
            </a:br>
            <a:r>
              <a:rPr lang="en-US" dirty="0">
                <a:hlinkClick r:id="rId2"/>
              </a:rPr>
              <a:t>Learning Environments </a:t>
            </a: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C74F4F5B-CA5D-9CEC-0AAA-FFA8AA8F3259}"/>
              </a:ext>
            </a:extLst>
          </p:cNvPr>
          <p:cNvPicPr>
            <a:picLocks noGrp="1" noChangeAspect="1"/>
          </p:cNvPicPr>
          <p:nvPr>
            <p:ph idx="1"/>
          </p:nvPr>
        </p:nvPicPr>
        <p:blipFill>
          <a:blip r:embed="rId3"/>
          <a:stretch>
            <a:fillRect/>
          </a:stretch>
        </p:blipFill>
        <p:spPr>
          <a:xfrm>
            <a:off x="2476040" y="2492188"/>
            <a:ext cx="4191919" cy="4179081"/>
          </a:xfrm>
        </p:spPr>
      </p:pic>
    </p:spTree>
    <p:extLst>
      <p:ext uri="{BB962C8B-B14F-4D97-AF65-F5344CB8AC3E}">
        <p14:creationId xmlns:p14="http://schemas.microsoft.com/office/powerpoint/2010/main" val="138176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low confidence">
            <a:extLst>
              <a:ext uri="{FF2B5EF4-FFF2-40B4-BE49-F238E27FC236}">
                <a16:creationId xmlns:a16="http://schemas.microsoft.com/office/drawing/2014/main" id="{6BA69904-9F82-73CC-B67D-7623241F57FB}"/>
              </a:ext>
            </a:extLst>
          </p:cNvPr>
          <p:cNvPicPr>
            <a:picLocks noGrp="1" noChangeAspect="1"/>
          </p:cNvPicPr>
          <p:nvPr>
            <p:ph idx="1"/>
          </p:nvPr>
        </p:nvPicPr>
        <p:blipFill>
          <a:blip r:embed="rId2"/>
          <a:stretch>
            <a:fillRect/>
          </a:stretch>
        </p:blipFill>
        <p:spPr>
          <a:xfrm>
            <a:off x="2160395" y="945640"/>
            <a:ext cx="4535937" cy="5912360"/>
          </a:xfrm>
        </p:spPr>
      </p:pic>
    </p:spTree>
    <p:extLst>
      <p:ext uri="{BB962C8B-B14F-4D97-AF65-F5344CB8AC3E}">
        <p14:creationId xmlns:p14="http://schemas.microsoft.com/office/powerpoint/2010/main" val="286351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5" name="Up Arrow 4">
            <a:extLst>
              <a:ext uri="{FF2B5EF4-FFF2-40B4-BE49-F238E27FC236}">
                <a16:creationId xmlns:a16="http://schemas.microsoft.com/office/drawing/2014/main" id="{FB7585FE-8047-1938-2B0C-542C67F2D632}"/>
              </a:ext>
            </a:extLst>
          </p:cNvPr>
          <p:cNvSpPr/>
          <p:nvPr/>
        </p:nvSpPr>
        <p:spPr>
          <a:xfrm>
            <a:off x="6842927" y="2140300"/>
            <a:ext cx="693337" cy="1436914"/>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81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latin typeface="+mn-lt"/>
                <a:ea typeface="Garamond Premier Pro Semibold" charset="0"/>
                <a:cs typeface="Garamond Premier Pro Semibold" charset="0"/>
              </a:rPr>
              <a:t>Career Center</a:t>
            </a:r>
          </a:p>
        </p:txBody>
      </p:sp>
      <p:sp>
        <p:nvSpPr>
          <p:cNvPr id="6" name="Content Placeholder 5"/>
          <p:cNvSpPr>
            <a:spLocks noGrp="1"/>
          </p:cNvSpPr>
          <p:nvPr>
            <p:ph sz="half" idx="1"/>
          </p:nvPr>
        </p:nvSpPr>
        <p:spPr/>
        <p:txBody>
          <a:bodyPr/>
          <a:lstStyle/>
          <a:p>
            <a:pPr marL="285750" indent="-285750">
              <a:buFont typeface="Arial" charset="0"/>
              <a:buChar char="•"/>
            </a:pPr>
            <a:r>
              <a:rPr lang="en-US" dirty="0">
                <a:latin typeface="+mn-lt"/>
              </a:rPr>
              <a:t>Job &amp; Internship Fairs</a:t>
            </a:r>
          </a:p>
          <a:p>
            <a:pPr marL="285750" indent="-285750">
              <a:buFont typeface="Arial" charset="0"/>
              <a:buChar char="•"/>
            </a:pPr>
            <a:r>
              <a:rPr lang="en-US" dirty="0">
                <a:latin typeface="+mn-lt"/>
              </a:rPr>
              <a:t>Networking Events</a:t>
            </a:r>
          </a:p>
          <a:p>
            <a:pPr marL="285750" indent="-285750">
              <a:buFont typeface="Arial" charset="0"/>
              <a:buChar char="•"/>
            </a:pPr>
            <a:r>
              <a:rPr lang="en-US" dirty="0">
                <a:latin typeface="+mn-lt"/>
              </a:rPr>
              <a:t>Mock Interviews</a:t>
            </a:r>
          </a:p>
          <a:p>
            <a:pPr marL="285750" indent="-285750">
              <a:buFont typeface="Arial" charset="0"/>
              <a:buChar char="•"/>
            </a:pPr>
            <a:r>
              <a:rPr lang="en-US" dirty="0">
                <a:latin typeface="+mn-lt"/>
              </a:rPr>
              <a:t>Resume &amp; Cover Letter Resources</a:t>
            </a:r>
          </a:p>
          <a:p>
            <a:pPr marL="285750" indent="-285750">
              <a:buFont typeface="Arial" charset="0"/>
              <a:buChar char="•"/>
            </a:pPr>
            <a:r>
              <a:rPr lang="en-US" dirty="0">
                <a:latin typeface="+mn-lt"/>
              </a:rPr>
              <a:t>Career Liaisons</a:t>
            </a:r>
          </a:p>
          <a:p>
            <a:pPr marL="285750" indent="-285750">
              <a:buFont typeface="Arial" charset="0"/>
              <a:buChar char="•"/>
            </a:pPr>
            <a:r>
              <a:rPr lang="en-US" dirty="0">
                <a:latin typeface="+mn-lt"/>
              </a:rPr>
              <a:t>Garnet &amp; Gold Scholar Society</a:t>
            </a:r>
          </a:p>
          <a:p>
            <a:pPr marL="285750" indent="-285750">
              <a:buFont typeface="Arial" charset="0"/>
              <a:buChar char="•"/>
            </a:pPr>
            <a:endParaRPr lang="en-US" dirty="0">
              <a:latin typeface="+mn-lt"/>
            </a:endParaRPr>
          </a:p>
          <a:p>
            <a:pPr marL="285750" indent="-285750">
              <a:buFont typeface="Arial" charset="0"/>
              <a:buChar char="•"/>
            </a:pPr>
            <a:endParaRPr lang="en-US" dirty="0"/>
          </a:p>
          <a:p>
            <a:endParaRPr lang="en-US" dirty="0"/>
          </a:p>
        </p:txBody>
      </p:sp>
      <p:pic>
        <p:nvPicPr>
          <p:cNvPr id="8" name="Content Placeholder 7" descr="CCI-Career-Fair-1.jpg"/>
          <p:cNvPicPr>
            <a:picLocks noGrp="1" noChangeAspect="1"/>
          </p:cNvPicPr>
          <p:nvPr>
            <p:ph sz="half" idx="2"/>
          </p:nvPr>
        </p:nvPicPr>
        <p:blipFill>
          <a:blip r:embed="rId3"/>
          <a:srcRect t="-23202" b="-23202"/>
          <a:stretch>
            <a:fillRect/>
          </a:stretch>
        </p:blipFill>
        <p:spPr>
          <a:xfrm>
            <a:off x="4495800" y="1881916"/>
            <a:ext cx="4429102" cy="4647383"/>
          </a:xfrm>
        </p:spPr>
      </p:pic>
    </p:spTree>
    <p:extLst>
      <p:ext uri="{BB962C8B-B14F-4D97-AF65-F5344CB8AC3E}">
        <p14:creationId xmlns:p14="http://schemas.microsoft.com/office/powerpoint/2010/main" val="60177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0" dirty="0">
                <a:latin typeface="+mn-lt"/>
              </a:rPr>
              <a:t>Garnet &amp; Gold Scholar Society</a:t>
            </a:r>
          </a:p>
        </p:txBody>
      </p:sp>
      <p:sp>
        <p:nvSpPr>
          <p:cNvPr id="6" name="Content Placeholder 5"/>
          <p:cNvSpPr>
            <a:spLocks noGrp="1"/>
          </p:cNvSpPr>
          <p:nvPr>
            <p:ph sz="half" idx="1"/>
          </p:nvPr>
        </p:nvSpPr>
        <p:spPr/>
        <p:txBody>
          <a:bodyPr>
            <a:normAutofit fontScale="70000" lnSpcReduction="20000"/>
          </a:bodyPr>
          <a:lstStyle/>
          <a:p>
            <a:r>
              <a:rPr lang="en-US" dirty="0">
                <a:latin typeface="+mn-lt"/>
              </a:rPr>
              <a:t>Facilitates involvement &amp; recognizes the engaged, well-rounded undergraduate student who excels within &amp; beyond the classroom</a:t>
            </a:r>
          </a:p>
          <a:p>
            <a:r>
              <a:rPr lang="en-US" dirty="0">
                <a:latin typeface="+mn-lt"/>
              </a:rPr>
              <a:t>In the areas of </a:t>
            </a:r>
            <a:r>
              <a:rPr lang="en-US" b="1" dirty="0">
                <a:latin typeface="+mn-lt"/>
              </a:rPr>
              <a:t>International,</a:t>
            </a:r>
            <a:r>
              <a:rPr lang="en-US" dirty="0">
                <a:latin typeface="+mn-lt"/>
              </a:rPr>
              <a:t> </a:t>
            </a:r>
            <a:r>
              <a:rPr lang="en-US" b="1" dirty="0">
                <a:latin typeface="+mn-lt"/>
              </a:rPr>
              <a:t>Internship, Leadership, Research and Service</a:t>
            </a:r>
          </a:p>
          <a:p>
            <a:r>
              <a:rPr lang="en-US" dirty="0">
                <a:latin typeface="+mn-lt"/>
              </a:rPr>
              <a:t>Must meet the criteria in </a:t>
            </a:r>
            <a:r>
              <a:rPr lang="en-US" i="1" dirty="0">
                <a:latin typeface="+mn-lt"/>
              </a:rPr>
              <a:t>3 of the 5 </a:t>
            </a:r>
            <a:r>
              <a:rPr lang="en-US" dirty="0">
                <a:latin typeface="+mn-lt"/>
              </a:rPr>
              <a:t>areas &amp; complete a Synthesis Reflection to graduate as a member of the Garnet and Gold Scholar Society.</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9354" y="2534195"/>
            <a:ext cx="4327446" cy="2884964"/>
          </a:xfrm>
        </p:spPr>
      </p:pic>
    </p:spTree>
    <p:extLst>
      <p:ext uri="{BB962C8B-B14F-4D97-AF65-F5344CB8AC3E}">
        <p14:creationId xmlns:p14="http://schemas.microsoft.com/office/powerpoint/2010/main" val="272374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5" name="Up Arrow 4">
            <a:extLst>
              <a:ext uri="{FF2B5EF4-FFF2-40B4-BE49-F238E27FC236}">
                <a16:creationId xmlns:a16="http://schemas.microsoft.com/office/drawing/2014/main" id="{FB7585FE-8047-1938-2B0C-542C67F2D632}"/>
              </a:ext>
            </a:extLst>
          </p:cNvPr>
          <p:cNvSpPr/>
          <p:nvPr/>
        </p:nvSpPr>
        <p:spPr>
          <a:xfrm rot="16200000">
            <a:off x="4225332" y="1818753"/>
            <a:ext cx="693337" cy="1436914"/>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32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392A-2AB0-B544-B19B-78C0BA6BC015}"/>
              </a:ext>
            </a:extLst>
          </p:cNvPr>
          <p:cNvSpPr>
            <a:spLocks noGrp="1"/>
          </p:cNvSpPr>
          <p:nvPr>
            <p:ph type="title"/>
          </p:nvPr>
        </p:nvSpPr>
        <p:spPr>
          <a:xfrm>
            <a:off x="0" y="991978"/>
            <a:ext cx="8921577" cy="972205"/>
          </a:xfrm>
        </p:spPr>
        <p:txBody>
          <a:bodyPr>
            <a:normAutofit/>
          </a:bodyPr>
          <a:lstStyle/>
          <a:p>
            <a:r>
              <a:rPr lang="en-US" dirty="0">
                <a:latin typeface="+mn-lt"/>
              </a:rPr>
              <a:t>Center for Global Engagement (CGE) </a:t>
            </a:r>
          </a:p>
        </p:txBody>
      </p:sp>
      <p:sp>
        <p:nvSpPr>
          <p:cNvPr id="3" name="Content Placeholder 2">
            <a:extLst>
              <a:ext uri="{FF2B5EF4-FFF2-40B4-BE49-F238E27FC236}">
                <a16:creationId xmlns:a16="http://schemas.microsoft.com/office/drawing/2014/main" id="{95662C44-5639-2243-97B8-960ADE0D33FD}"/>
              </a:ext>
            </a:extLst>
          </p:cNvPr>
          <p:cNvSpPr>
            <a:spLocks noGrp="1"/>
          </p:cNvSpPr>
          <p:nvPr>
            <p:ph idx="1"/>
          </p:nvPr>
        </p:nvSpPr>
        <p:spPr>
          <a:xfrm>
            <a:off x="278027" y="1848896"/>
            <a:ext cx="8587945" cy="4412585"/>
          </a:xfrm>
        </p:spPr>
        <p:txBody>
          <a:bodyPr>
            <a:normAutofit fontScale="92500" lnSpcReduction="10000"/>
          </a:bodyPr>
          <a:lstStyle/>
          <a:p>
            <a:r>
              <a:rPr lang="en-US" dirty="0">
                <a:latin typeface="+mn-lt"/>
              </a:rPr>
              <a:t>Provides orientation, immigration advising, and support to over 2,400 international students on F &amp; J Visas (including those completing Optional Practical Training following graduation) and family members, to over 250 international scholars and faculty.</a:t>
            </a:r>
          </a:p>
          <a:p>
            <a:r>
              <a:rPr lang="en-US" dirty="0">
                <a:latin typeface="+mn-lt"/>
              </a:rPr>
              <a:t>Offer a variety of educational, social, and cultural programs for all students throughout the year.</a:t>
            </a:r>
          </a:p>
          <a:p>
            <a:r>
              <a:rPr lang="en-US" dirty="0">
                <a:latin typeface="+mn-lt"/>
              </a:rPr>
              <a:t>International Coffee Hour held every Friday 5:00 – 6:30 p.m. while classes are in session. </a:t>
            </a:r>
            <a:endParaRPr lang="en-US" sz="3600" dirty="0">
              <a:latin typeface="+mn-lt"/>
            </a:endParaRPr>
          </a:p>
          <a:p>
            <a:endParaRPr lang="en-US" dirty="0"/>
          </a:p>
        </p:txBody>
      </p:sp>
    </p:spTree>
    <p:extLst>
      <p:ext uri="{BB962C8B-B14F-4D97-AF65-F5344CB8AC3E}">
        <p14:creationId xmlns:p14="http://schemas.microsoft.com/office/powerpoint/2010/main" val="190473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5" name="Up Arrow 4">
            <a:extLst>
              <a:ext uri="{FF2B5EF4-FFF2-40B4-BE49-F238E27FC236}">
                <a16:creationId xmlns:a16="http://schemas.microsoft.com/office/drawing/2014/main" id="{FB7585FE-8047-1938-2B0C-542C67F2D632}"/>
              </a:ext>
            </a:extLst>
          </p:cNvPr>
          <p:cNvSpPr/>
          <p:nvPr/>
        </p:nvSpPr>
        <p:spPr>
          <a:xfrm rot="16200000">
            <a:off x="4225332" y="2403515"/>
            <a:ext cx="693337" cy="1436914"/>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56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392A-2AB0-B544-B19B-78C0BA6BC015}"/>
              </a:ext>
            </a:extLst>
          </p:cNvPr>
          <p:cNvSpPr>
            <a:spLocks noGrp="1"/>
          </p:cNvSpPr>
          <p:nvPr>
            <p:ph type="title"/>
          </p:nvPr>
        </p:nvSpPr>
        <p:spPr>
          <a:xfrm>
            <a:off x="457200" y="941735"/>
            <a:ext cx="8229600" cy="972205"/>
          </a:xfrm>
        </p:spPr>
        <p:txBody>
          <a:bodyPr>
            <a:normAutofit fontScale="90000"/>
          </a:bodyPr>
          <a:lstStyle/>
          <a:p>
            <a:r>
              <a:rPr lang="en-US" dirty="0">
                <a:latin typeface="+mn-lt"/>
              </a:rPr>
              <a:t>Center for Leadership and </a:t>
            </a:r>
            <a:br>
              <a:rPr lang="en-US" dirty="0">
                <a:latin typeface="+mn-lt"/>
              </a:rPr>
            </a:br>
            <a:r>
              <a:rPr lang="en-US" dirty="0">
                <a:latin typeface="+mn-lt"/>
              </a:rPr>
              <a:t>Social Change</a:t>
            </a:r>
          </a:p>
        </p:txBody>
      </p:sp>
      <p:sp>
        <p:nvSpPr>
          <p:cNvPr id="3" name="Content Placeholder 2">
            <a:extLst>
              <a:ext uri="{FF2B5EF4-FFF2-40B4-BE49-F238E27FC236}">
                <a16:creationId xmlns:a16="http://schemas.microsoft.com/office/drawing/2014/main" id="{95662C44-5639-2243-97B8-960ADE0D33FD}"/>
              </a:ext>
            </a:extLst>
          </p:cNvPr>
          <p:cNvSpPr>
            <a:spLocks noGrp="1"/>
          </p:cNvSpPr>
          <p:nvPr>
            <p:ph idx="1"/>
          </p:nvPr>
        </p:nvSpPr>
        <p:spPr>
          <a:xfrm>
            <a:off x="333632" y="2120202"/>
            <a:ext cx="8587945" cy="4653740"/>
          </a:xfrm>
        </p:spPr>
        <p:txBody>
          <a:bodyPr>
            <a:normAutofit/>
          </a:bodyPr>
          <a:lstStyle/>
          <a:p>
            <a:r>
              <a:rPr lang="en-US" sz="3600" dirty="0">
                <a:latin typeface="+mn-lt"/>
              </a:rPr>
              <a:t>Provides service learning opportunities </a:t>
            </a:r>
          </a:p>
          <a:p>
            <a:r>
              <a:rPr lang="en-US" sz="3600" dirty="0">
                <a:latin typeface="+mn-lt"/>
              </a:rPr>
              <a:t>Leads FSU efforts on civic engagement and voting efforts</a:t>
            </a:r>
          </a:p>
          <a:p>
            <a:r>
              <a:rPr lang="en-US" sz="3600" dirty="0">
                <a:latin typeface="+mn-lt"/>
              </a:rPr>
              <a:t>Offers trainings and programs such as Safe Zone, multi-cultural leadership conference </a:t>
            </a:r>
          </a:p>
          <a:p>
            <a:r>
              <a:rPr lang="en-US" sz="3600" dirty="0">
                <a:latin typeface="+mn-lt"/>
              </a:rPr>
              <a:t>Coordinates Service Scholars </a:t>
            </a:r>
          </a:p>
          <a:p>
            <a:endParaRPr lang="en-US" dirty="0"/>
          </a:p>
        </p:txBody>
      </p:sp>
    </p:spTree>
    <p:extLst>
      <p:ext uri="{BB962C8B-B14F-4D97-AF65-F5344CB8AC3E}">
        <p14:creationId xmlns:p14="http://schemas.microsoft.com/office/powerpoint/2010/main" val="30586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3"/>
          <a:stretch>
            <a:fillRect/>
          </a:stretch>
        </p:blipFill>
        <p:spPr>
          <a:xfrm>
            <a:off x="121920" y="0"/>
            <a:ext cx="8890000" cy="6937283"/>
          </a:xfrm>
          <a:prstGeom prst="rect">
            <a:avLst/>
          </a:prstGeom>
        </p:spPr>
      </p:pic>
    </p:spTree>
    <p:extLst>
      <p:ext uri="{BB962C8B-B14F-4D97-AF65-F5344CB8AC3E}">
        <p14:creationId xmlns:p14="http://schemas.microsoft.com/office/powerpoint/2010/main" val="171254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5" name="Up Arrow 4">
            <a:extLst>
              <a:ext uri="{FF2B5EF4-FFF2-40B4-BE49-F238E27FC236}">
                <a16:creationId xmlns:a16="http://schemas.microsoft.com/office/drawing/2014/main" id="{FB7585FE-8047-1938-2B0C-542C67F2D632}"/>
              </a:ext>
            </a:extLst>
          </p:cNvPr>
          <p:cNvSpPr/>
          <p:nvPr/>
        </p:nvSpPr>
        <p:spPr>
          <a:xfrm rot="16200000">
            <a:off x="5451233" y="1282181"/>
            <a:ext cx="693337" cy="1436914"/>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02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026F3A8C-5DEA-590B-A3D4-651E92B36292}"/>
              </a:ext>
            </a:extLst>
          </p:cNvPr>
          <p:cNvPicPr>
            <a:picLocks noGrp="1" noChangeAspect="1"/>
          </p:cNvPicPr>
          <p:nvPr>
            <p:ph idx="1"/>
          </p:nvPr>
        </p:nvPicPr>
        <p:blipFill>
          <a:blip r:embed="rId3"/>
          <a:stretch>
            <a:fillRect/>
          </a:stretch>
        </p:blipFill>
        <p:spPr>
          <a:xfrm>
            <a:off x="2103293" y="941735"/>
            <a:ext cx="4548716" cy="5894007"/>
          </a:xfrm>
        </p:spPr>
      </p:pic>
    </p:spTree>
    <p:extLst>
      <p:ext uri="{BB962C8B-B14F-4D97-AF65-F5344CB8AC3E}">
        <p14:creationId xmlns:p14="http://schemas.microsoft.com/office/powerpoint/2010/main" val="347194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5" name="Up Arrow 4">
            <a:extLst>
              <a:ext uri="{FF2B5EF4-FFF2-40B4-BE49-F238E27FC236}">
                <a16:creationId xmlns:a16="http://schemas.microsoft.com/office/drawing/2014/main" id="{FB7585FE-8047-1938-2B0C-542C67F2D632}"/>
              </a:ext>
            </a:extLst>
          </p:cNvPr>
          <p:cNvSpPr/>
          <p:nvPr/>
        </p:nvSpPr>
        <p:spPr>
          <a:xfrm rot="16200000">
            <a:off x="4225331" y="4071541"/>
            <a:ext cx="693337" cy="1436914"/>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75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392A-2AB0-B544-B19B-78C0BA6BC015}"/>
              </a:ext>
            </a:extLst>
          </p:cNvPr>
          <p:cNvSpPr>
            <a:spLocks noGrp="1"/>
          </p:cNvSpPr>
          <p:nvPr>
            <p:ph type="title"/>
          </p:nvPr>
        </p:nvSpPr>
        <p:spPr>
          <a:xfrm>
            <a:off x="451022" y="720672"/>
            <a:ext cx="8229600" cy="972205"/>
          </a:xfrm>
        </p:spPr>
        <p:txBody>
          <a:bodyPr>
            <a:normAutofit/>
          </a:bodyPr>
          <a:lstStyle/>
          <a:p>
            <a:r>
              <a:rPr lang="en-US" dirty="0">
                <a:latin typeface="+mn-lt"/>
              </a:rPr>
              <a:t>Student Union </a:t>
            </a:r>
          </a:p>
        </p:txBody>
      </p:sp>
      <p:sp>
        <p:nvSpPr>
          <p:cNvPr id="3" name="Content Placeholder 2">
            <a:extLst>
              <a:ext uri="{FF2B5EF4-FFF2-40B4-BE49-F238E27FC236}">
                <a16:creationId xmlns:a16="http://schemas.microsoft.com/office/drawing/2014/main" id="{95662C44-5639-2243-97B8-960ADE0D33FD}"/>
              </a:ext>
            </a:extLst>
          </p:cNvPr>
          <p:cNvSpPr>
            <a:spLocks noGrp="1"/>
          </p:cNvSpPr>
          <p:nvPr>
            <p:ph idx="1"/>
          </p:nvPr>
        </p:nvSpPr>
        <p:spPr>
          <a:xfrm>
            <a:off x="333632" y="1692876"/>
            <a:ext cx="8587945" cy="4930346"/>
          </a:xfrm>
        </p:spPr>
        <p:txBody>
          <a:bodyPr>
            <a:normAutofit fontScale="92500" lnSpcReduction="10000"/>
          </a:bodyPr>
          <a:lstStyle/>
          <a:p>
            <a:r>
              <a:rPr lang="en-US" dirty="0">
                <a:latin typeface="+mn-lt"/>
              </a:rPr>
              <a:t>New Student Union</a:t>
            </a:r>
          </a:p>
          <a:p>
            <a:pPr lvl="1"/>
            <a:r>
              <a:rPr lang="en-US" dirty="0">
                <a:latin typeface="+mn-lt"/>
              </a:rPr>
              <a:t>Bowling </a:t>
            </a:r>
          </a:p>
          <a:p>
            <a:pPr lvl="1"/>
            <a:r>
              <a:rPr lang="en-US" dirty="0">
                <a:latin typeface="+mn-lt"/>
              </a:rPr>
              <a:t>Art Center </a:t>
            </a:r>
          </a:p>
          <a:p>
            <a:pPr lvl="1"/>
            <a:r>
              <a:rPr lang="en-US" dirty="0">
                <a:latin typeface="+mn-lt"/>
              </a:rPr>
              <a:t>Ballroom and meeting spaces</a:t>
            </a:r>
          </a:p>
          <a:p>
            <a:pPr lvl="1"/>
            <a:r>
              <a:rPr lang="en-US" dirty="0">
                <a:latin typeface="+mn-lt"/>
              </a:rPr>
              <a:t>Student Organization offices</a:t>
            </a:r>
          </a:p>
          <a:p>
            <a:pPr lvl="1"/>
            <a:r>
              <a:rPr lang="en-US" dirty="0">
                <a:latin typeface="+mn-lt"/>
              </a:rPr>
              <a:t>Food: Panera, Pizza, Starbucks, Panda Express</a:t>
            </a:r>
          </a:p>
          <a:p>
            <a:pPr lvl="1"/>
            <a:r>
              <a:rPr lang="en-US" dirty="0">
                <a:latin typeface="+mn-lt"/>
              </a:rPr>
              <a:t>Restaurant and Bar in lower level to open soon </a:t>
            </a:r>
          </a:p>
          <a:p>
            <a:pPr lvl="1"/>
            <a:r>
              <a:rPr lang="en-US" dirty="0">
                <a:latin typeface="+mn-lt"/>
              </a:rPr>
              <a:t>Bookstore  </a:t>
            </a:r>
          </a:p>
          <a:p>
            <a:r>
              <a:rPr lang="en-US" dirty="0">
                <a:latin typeface="+mn-lt"/>
              </a:rPr>
              <a:t>Askew Student Life Center </a:t>
            </a:r>
          </a:p>
          <a:p>
            <a:pPr lvl="1"/>
            <a:r>
              <a:rPr lang="en-US" dirty="0">
                <a:latin typeface="+mn-lt"/>
              </a:rPr>
              <a:t>Movie Theatre </a:t>
            </a:r>
          </a:p>
          <a:p>
            <a:pPr lvl="1"/>
            <a:r>
              <a:rPr lang="en-US" dirty="0">
                <a:latin typeface="+mn-lt"/>
              </a:rPr>
              <a:t>Gaming Program </a:t>
            </a:r>
          </a:p>
          <a:p>
            <a:pPr lvl="1"/>
            <a:endParaRPr lang="en-US" dirty="0"/>
          </a:p>
        </p:txBody>
      </p:sp>
    </p:spTree>
    <p:extLst>
      <p:ext uri="{BB962C8B-B14F-4D97-AF65-F5344CB8AC3E}">
        <p14:creationId xmlns:p14="http://schemas.microsoft.com/office/powerpoint/2010/main" val="2519380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D7EA-157F-F91A-646E-6ECD6CE7B0CB}"/>
              </a:ext>
            </a:extLst>
          </p:cNvPr>
          <p:cNvSpPr>
            <a:spLocks noGrp="1"/>
          </p:cNvSpPr>
          <p:nvPr>
            <p:ph type="title"/>
          </p:nvPr>
        </p:nvSpPr>
        <p:spPr>
          <a:xfrm>
            <a:off x="457200" y="2456795"/>
            <a:ext cx="8229600" cy="972205"/>
          </a:xfrm>
        </p:spPr>
        <p:txBody>
          <a:bodyPr/>
          <a:lstStyle/>
          <a:p>
            <a:r>
              <a:rPr lang="en-US" dirty="0"/>
              <a:t>New Initiatives </a:t>
            </a:r>
          </a:p>
        </p:txBody>
      </p:sp>
    </p:spTree>
    <p:extLst>
      <p:ext uri="{BB962C8B-B14F-4D97-AF65-F5344CB8AC3E}">
        <p14:creationId xmlns:p14="http://schemas.microsoft.com/office/powerpoint/2010/main" val="422074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392A-2AB0-B544-B19B-78C0BA6BC015}"/>
              </a:ext>
            </a:extLst>
          </p:cNvPr>
          <p:cNvSpPr>
            <a:spLocks noGrp="1"/>
          </p:cNvSpPr>
          <p:nvPr>
            <p:ph type="title"/>
          </p:nvPr>
        </p:nvSpPr>
        <p:spPr>
          <a:xfrm>
            <a:off x="451022" y="720672"/>
            <a:ext cx="8229600" cy="972205"/>
          </a:xfrm>
        </p:spPr>
        <p:txBody>
          <a:bodyPr>
            <a:normAutofit/>
          </a:bodyPr>
          <a:lstStyle/>
          <a:p>
            <a:r>
              <a:rPr lang="en-US" dirty="0">
                <a:latin typeface="+mn-lt"/>
              </a:rPr>
              <a:t>Recovery Community </a:t>
            </a:r>
          </a:p>
        </p:txBody>
      </p:sp>
      <p:sp>
        <p:nvSpPr>
          <p:cNvPr id="3" name="Content Placeholder 2">
            <a:extLst>
              <a:ext uri="{FF2B5EF4-FFF2-40B4-BE49-F238E27FC236}">
                <a16:creationId xmlns:a16="http://schemas.microsoft.com/office/drawing/2014/main" id="{95662C44-5639-2243-97B8-960ADE0D33FD}"/>
              </a:ext>
            </a:extLst>
          </p:cNvPr>
          <p:cNvSpPr>
            <a:spLocks noGrp="1"/>
          </p:cNvSpPr>
          <p:nvPr>
            <p:ph idx="1"/>
          </p:nvPr>
        </p:nvSpPr>
        <p:spPr>
          <a:xfrm>
            <a:off x="333632" y="1692876"/>
            <a:ext cx="8587945" cy="4930346"/>
          </a:xfrm>
        </p:spPr>
        <p:txBody>
          <a:bodyPr>
            <a:normAutofit fontScale="70000" lnSpcReduction="20000"/>
          </a:bodyPr>
          <a:lstStyle/>
          <a:p>
            <a:r>
              <a:rPr lang="en-US" sz="3600" dirty="0">
                <a:latin typeface="+mn-lt"/>
              </a:rPr>
              <a:t>LIFT (Living Intentionally, Finding Togetherness) is FSU’s collegiate recovery community</a:t>
            </a:r>
          </a:p>
          <a:p>
            <a:pPr marL="0" indent="0">
              <a:buNone/>
            </a:pPr>
            <a:endParaRPr lang="en-US" sz="3600" dirty="0">
              <a:latin typeface="+mn-lt"/>
            </a:endParaRPr>
          </a:p>
          <a:p>
            <a:r>
              <a:rPr lang="en-US" sz="3600" dirty="0">
                <a:latin typeface="+mn-lt"/>
              </a:rPr>
              <a:t>Provide three levels of support to students identifying as being in recovery from substance abuse and allies.</a:t>
            </a:r>
          </a:p>
          <a:p>
            <a:pPr lvl="1"/>
            <a:r>
              <a:rPr lang="en-US" sz="3600" dirty="0">
                <a:latin typeface="+mn-lt"/>
              </a:rPr>
              <a:t>Building community (substance free programs, activities and spaces) </a:t>
            </a:r>
          </a:p>
          <a:p>
            <a:pPr marL="457200" lvl="1" indent="0">
              <a:buNone/>
            </a:pPr>
            <a:endParaRPr lang="en-US" sz="3600" dirty="0">
              <a:latin typeface="+mn-lt"/>
            </a:endParaRPr>
          </a:p>
          <a:p>
            <a:pPr lvl="1"/>
            <a:r>
              <a:rPr lang="en-US" sz="3600" dirty="0">
                <a:latin typeface="+mn-lt"/>
              </a:rPr>
              <a:t>Offer clinical support (individual and group therapy and utilizing support networks within the greater community)</a:t>
            </a:r>
          </a:p>
          <a:p>
            <a:pPr marL="457200" lvl="1" indent="0">
              <a:buNone/>
            </a:pPr>
            <a:endParaRPr lang="en-US" sz="3600" dirty="0">
              <a:latin typeface="+mn-lt"/>
            </a:endParaRPr>
          </a:p>
          <a:p>
            <a:pPr lvl="1"/>
            <a:r>
              <a:rPr lang="en-US" sz="3600" dirty="0">
                <a:latin typeface="+mn-lt"/>
              </a:rPr>
              <a:t>Provide developmental support through existing services and a dedicated graduate assistantship that links the community to wellness, career, and leadership opportunities</a:t>
            </a:r>
          </a:p>
          <a:p>
            <a:endParaRPr lang="en-US" dirty="0"/>
          </a:p>
        </p:txBody>
      </p:sp>
    </p:spTree>
    <p:extLst>
      <p:ext uri="{BB962C8B-B14F-4D97-AF65-F5344CB8AC3E}">
        <p14:creationId xmlns:p14="http://schemas.microsoft.com/office/powerpoint/2010/main" val="190141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934"/>
            <a:ext cx="8229600" cy="863982"/>
          </a:xfrm>
        </p:spPr>
        <p:txBody>
          <a:bodyPr>
            <a:normAutofit/>
          </a:bodyPr>
          <a:lstStyle/>
          <a:p>
            <a:r>
              <a:rPr lang="en-US" sz="3600" b="0" dirty="0">
                <a:latin typeface="+mn-lt"/>
              </a:rPr>
              <a:t>Academic Partnerships &amp; Opportunities</a:t>
            </a:r>
          </a:p>
        </p:txBody>
      </p:sp>
      <p:sp>
        <p:nvSpPr>
          <p:cNvPr id="6" name="Content Placeholder 5"/>
          <p:cNvSpPr>
            <a:spLocks noGrp="1"/>
          </p:cNvSpPr>
          <p:nvPr>
            <p:ph sz="half" idx="1"/>
          </p:nvPr>
        </p:nvSpPr>
        <p:spPr>
          <a:xfrm>
            <a:off x="457199" y="1881916"/>
            <a:ext cx="8315011" cy="4719851"/>
          </a:xfrm>
        </p:spPr>
        <p:txBody>
          <a:bodyPr>
            <a:noAutofit/>
          </a:bodyPr>
          <a:lstStyle/>
          <a:p>
            <a:r>
              <a:rPr lang="en-US" sz="2200" dirty="0">
                <a:latin typeface="+mn-lt"/>
              </a:rPr>
              <a:t>Center for Global Engagement</a:t>
            </a:r>
          </a:p>
          <a:p>
            <a:pPr lvl="1"/>
            <a:r>
              <a:rPr lang="en-US" sz="2200" dirty="0">
                <a:latin typeface="+mn-lt"/>
              </a:rPr>
              <a:t>Global Citizenship Certificate</a:t>
            </a:r>
          </a:p>
          <a:p>
            <a:pPr lvl="1"/>
            <a:r>
              <a:rPr lang="en-US" sz="2200" dirty="0">
                <a:latin typeface="+mn-lt"/>
              </a:rPr>
              <a:t>Beyond Borders Program</a:t>
            </a:r>
          </a:p>
          <a:p>
            <a:r>
              <a:rPr lang="en-US" sz="2200" dirty="0">
                <a:latin typeface="+mn-lt"/>
              </a:rPr>
              <a:t>Center for Leadership and Social Change</a:t>
            </a:r>
          </a:p>
          <a:p>
            <a:pPr lvl="1"/>
            <a:r>
              <a:rPr lang="en-US" sz="2200" dirty="0">
                <a:latin typeface="+mn-lt"/>
              </a:rPr>
              <a:t>Leadership Studies Certificate</a:t>
            </a:r>
          </a:p>
          <a:p>
            <a:r>
              <a:rPr lang="en-US" sz="2200" dirty="0">
                <a:latin typeface="+mn-lt"/>
              </a:rPr>
              <a:t>Center for Academic Retention &amp; Enhancement (CARE)</a:t>
            </a:r>
          </a:p>
          <a:p>
            <a:r>
              <a:rPr lang="en-US" sz="2200" dirty="0">
                <a:latin typeface="+mn-lt"/>
              </a:rPr>
              <a:t>Career Center</a:t>
            </a:r>
          </a:p>
          <a:p>
            <a:pPr lvl="1"/>
            <a:r>
              <a:rPr lang="en-US" sz="2200" dirty="0">
                <a:latin typeface="+mn-lt"/>
              </a:rPr>
              <a:t>Incorporate professional skills into your course with the Canvas </a:t>
            </a:r>
            <a:r>
              <a:rPr lang="en-US" sz="2200" dirty="0" err="1">
                <a:latin typeface="+mn-lt"/>
              </a:rPr>
              <a:t>ProfessioNole</a:t>
            </a:r>
            <a:r>
              <a:rPr lang="en-US" sz="2200" dirty="0">
                <a:latin typeface="+mn-lt"/>
              </a:rPr>
              <a:t> Ready Badge</a:t>
            </a:r>
          </a:p>
          <a:p>
            <a:r>
              <a:rPr lang="en-US" sz="2200" dirty="0">
                <a:latin typeface="+mn-lt"/>
              </a:rPr>
              <a:t>University Housing</a:t>
            </a:r>
          </a:p>
          <a:p>
            <a:pPr lvl="1"/>
            <a:r>
              <a:rPr lang="en-US" sz="2200" dirty="0">
                <a:latin typeface="+mn-lt"/>
              </a:rPr>
              <a:t>Living Learning Communities</a:t>
            </a:r>
          </a:p>
        </p:txBody>
      </p:sp>
    </p:spTree>
    <p:extLst>
      <p:ext uri="{BB962C8B-B14F-4D97-AF65-F5344CB8AC3E}">
        <p14:creationId xmlns:p14="http://schemas.microsoft.com/office/powerpoint/2010/main" val="601776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934"/>
            <a:ext cx="8229600" cy="863982"/>
          </a:xfrm>
        </p:spPr>
        <p:txBody>
          <a:bodyPr>
            <a:normAutofit/>
          </a:bodyPr>
          <a:lstStyle/>
          <a:p>
            <a:r>
              <a:rPr lang="en-US" sz="3600" b="0" dirty="0">
                <a:latin typeface="+mn-lt"/>
              </a:rPr>
              <a:t>Academic Partnerships &amp; Opportunities</a:t>
            </a:r>
          </a:p>
        </p:txBody>
      </p:sp>
      <p:sp>
        <p:nvSpPr>
          <p:cNvPr id="10" name="Content Placeholder 9"/>
          <p:cNvSpPr>
            <a:spLocks noGrp="1"/>
          </p:cNvSpPr>
          <p:nvPr>
            <p:ph sz="half" idx="2"/>
          </p:nvPr>
        </p:nvSpPr>
        <p:spPr>
          <a:xfrm>
            <a:off x="542924" y="1881916"/>
            <a:ext cx="8143875" cy="4478691"/>
          </a:xfrm>
        </p:spPr>
        <p:txBody>
          <a:bodyPr>
            <a:noAutofit/>
          </a:bodyPr>
          <a:lstStyle/>
          <a:p>
            <a:r>
              <a:rPr lang="en-US" sz="2500" dirty="0">
                <a:latin typeface="+mn-lt"/>
              </a:rPr>
              <a:t>Campus Recreation</a:t>
            </a:r>
          </a:p>
          <a:p>
            <a:pPr lvl="1"/>
            <a:r>
              <a:rPr lang="en-US" sz="2500" dirty="0">
                <a:latin typeface="+mn-lt"/>
              </a:rPr>
              <a:t>Athletic Training Program</a:t>
            </a:r>
          </a:p>
          <a:p>
            <a:pPr lvl="1"/>
            <a:r>
              <a:rPr lang="en-US" sz="2500" dirty="0">
                <a:latin typeface="+mn-lt"/>
              </a:rPr>
              <a:t>Join and work out conveniently on campus!</a:t>
            </a:r>
          </a:p>
          <a:p>
            <a:r>
              <a:rPr lang="en-US" sz="2500" dirty="0">
                <a:latin typeface="+mn-lt"/>
              </a:rPr>
              <a:t>University Health Services</a:t>
            </a:r>
          </a:p>
          <a:p>
            <a:pPr lvl="1"/>
            <a:r>
              <a:rPr lang="en-US" sz="2500" dirty="0">
                <a:latin typeface="+mn-lt"/>
              </a:rPr>
              <a:t>Nursing program</a:t>
            </a:r>
          </a:p>
          <a:p>
            <a:r>
              <a:rPr lang="en-US" sz="2500" dirty="0">
                <a:latin typeface="+mn-lt"/>
              </a:rPr>
              <a:t>University Counseling Center</a:t>
            </a:r>
          </a:p>
          <a:p>
            <a:pPr lvl="1"/>
            <a:r>
              <a:rPr lang="en-US" sz="2500" dirty="0">
                <a:latin typeface="+mn-lt"/>
              </a:rPr>
              <a:t>Suicide Prevention Research Team</a:t>
            </a:r>
          </a:p>
          <a:p>
            <a:r>
              <a:rPr lang="en-US" sz="2500" dirty="0">
                <a:latin typeface="+mn-lt"/>
              </a:rPr>
              <a:t>The Resilience Project</a:t>
            </a:r>
          </a:p>
          <a:p>
            <a:r>
              <a:rPr lang="en-US" sz="2500" dirty="0">
                <a:latin typeface="+mn-lt"/>
              </a:rPr>
              <a:t>Graduate Assistantships</a:t>
            </a:r>
          </a:p>
        </p:txBody>
      </p:sp>
    </p:spTree>
    <p:extLst>
      <p:ext uri="{BB962C8B-B14F-4D97-AF65-F5344CB8AC3E}">
        <p14:creationId xmlns:p14="http://schemas.microsoft.com/office/powerpoint/2010/main" val="113463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934"/>
            <a:ext cx="8229600" cy="863982"/>
          </a:xfrm>
        </p:spPr>
        <p:txBody>
          <a:bodyPr>
            <a:normAutofit/>
          </a:bodyPr>
          <a:lstStyle/>
          <a:p>
            <a:r>
              <a:rPr lang="en-US" sz="3600" b="0" dirty="0">
                <a:latin typeface="+mn-lt"/>
              </a:rPr>
              <a:t>Academic Partnerships &amp; Opportunities</a:t>
            </a:r>
          </a:p>
        </p:txBody>
      </p:sp>
      <p:sp>
        <p:nvSpPr>
          <p:cNvPr id="10" name="Content Placeholder 9"/>
          <p:cNvSpPr>
            <a:spLocks noGrp="1"/>
          </p:cNvSpPr>
          <p:nvPr>
            <p:ph sz="half" idx="2"/>
          </p:nvPr>
        </p:nvSpPr>
        <p:spPr>
          <a:xfrm>
            <a:off x="542925" y="1881916"/>
            <a:ext cx="8058150" cy="4250207"/>
          </a:xfrm>
        </p:spPr>
        <p:txBody>
          <a:bodyPr>
            <a:noAutofit/>
          </a:bodyPr>
          <a:lstStyle/>
          <a:p>
            <a:r>
              <a:rPr lang="en-US" dirty="0">
                <a:latin typeface="+mn-lt"/>
              </a:rPr>
              <a:t>Visiting Scholars </a:t>
            </a:r>
          </a:p>
          <a:p>
            <a:r>
              <a:rPr lang="en-US" dirty="0">
                <a:latin typeface="+mn-lt"/>
              </a:rPr>
              <a:t>Research, Grant, Training, &amp; Presentation Opportunities</a:t>
            </a:r>
          </a:p>
          <a:p>
            <a:r>
              <a:rPr lang="en-US" dirty="0">
                <a:latin typeface="+mn-lt"/>
              </a:rPr>
              <a:t>Participate in Trainings</a:t>
            </a:r>
          </a:p>
          <a:p>
            <a:pPr lvl="1"/>
            <a:r>
              <a:rPr lang="en-US" sz="2600" dirty="0">
                <a:latin typeface="+mn-lt"/>
              </a:rPr>
              <a:t>Allies/Safe Zone</a:t>
            </a:r>
          </a:p>
          <a:p>
            <a:pPr lvl="1"/>
            <a:r>
              <a:rPr lang="en-US" sz="2600" dirty="0">
                <a:latin typeface="+mn-lt"/>
              </a:rPr>
              <a:t>NCBI (Diversity and Inclusion) </a:t>
            </a:r>
          </a:p>
          <a:p>
            <a:pPr lvl="1"/>
            <a:r>
              <a:rPr lang="en-US" sz="2600" dirty="0">
                <a:latin typeface="+mn-lt"/>
              </a:rPr>
              <a:t>Mental Health First Aid </a:t>
            </a:r>
          </a:p>
          <a:p>
            <a:r>
              <a:rPr lang="en-US" dirty="0">
                <a:latin typeface="+mn-lt"/>
              </a:rPr>
              <a:t>Don’t cancel that class!	</a:t>
            </a:r>
          </a:p>
          <a:p>
            <a:pPr lvl="1"/>
            <a:r>
              <a:rPr lang="en-US" sz="2600" dirty="0">
                <a:latin typeface="+mn-lt"/>
              </a:rPr>
              <a:t>Request an employability skills workshop </a:t>
            </a:r>
          </a:p>
          <a:p>
            <a:pPr lvl="1"/>
            <a:r>
              <a:rPr lang="en-US" sz="2600" dirty="0">
                <a:latin typeface="+mn-lt"/>
              </a:rPr>
              <a:t>Health and Wellness Presentation </a:t>
            </a:r>
          </a:p>
        </p:txBody>
      </p:sp>
    </p:spTree>
    <p:extLst>
      <p:ext uri="{BB962C8B-B14F-4D97-AF65-F5344CB8AC3E}">
        <p14:creationId xmlns:p14="http://schemas.microsoft.com/office/powerpoint/2010/main" val="199345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9512"/>
            <a:ext cx="8229600" cy="972205"/>
          </a:xfrm>
        </p:spPr>
        <p:txBody>
          <a:bodyPr>
            <a:noAutofit/>
          </a:bodyPr>
          <a:lstStyle/>
          <a:p>
            <a:r>
              <a:rPr lang="en-US" sz="7200" dirty="0">
                <a:latin typeface="+mn-lt"/>
              </a:rPr>
              <a:t>Thank You </a:t>
            </a:r>
            <a:br>
              <a:rPr lang="en-US" sz="7200" dirty="0">
                <a:latin typeface="+mn-lt"/>
              </a:rPr>
            </a:br>
            <a:r>
              <a:rPr lang="en-US" sz="2100" dirty="0">
                <a:latin typeface="+mn-lt"/>
              </a:rPr>
              <a:t>Amy Hecht, </a:t>
            </a:r>
            <a:r>
              <a:rPr lang="en-US" sz="2100" dirty="0" err="1">
                <a:latin typeface="+mn-lt"/>
              </a:rPr>
              <a:t>Ed.D</a:t>
            </a:r>
            <a:r>
              <a:rPr lang="en-US" sz="2100" dirty="0">
                <a:latin typeface="+mn-lt"/>
              </a:rPr>
              <a:t>.</a:t>
            </a:r>
            <a:br>
              <a:rPr lang="en-US" sz="2100" dirty="0">
                <a:latin typeface="+mn-lt"/>
              </a:rPr>
            </a:br>
            <a:r>
              <a:rPr lang="en-US" sz="2100" dirty="0">
                <a:latin typeface="+mn-lt"/>
              </a:rPr>
              <a:t>Vice President for Student Affairs </a:t>
            </a:r>
            <a:br>
              <a:rPr lang="en-US" sz="2100" dirty="0">
                <a:latin typeface="+mn-lt"/>
              </a:rPr>
            </a:br>
            <a:r>
              <a:rPr lang="en-US" sz="2100" dirty="0">
                <a:latin typeface="+mn-lt"/>
                <a:hlinkClick r:id="rId2"/>
              </a:rPr>
              <a:t>ahecht@fsu.edu</a:t>
            </a:r>
            <a:r>
              <a:rPr lang="en-US" sz="2100" dirty="0">
                <a:latin typeface="+mn-lt"/>
              </a:rPr>
              <a:t> </a:t>
            </a:r>
            <a:br>
              <a:rPr lang="en-US" sz="2100" dirty="0">
                <a:latin typeface="+mn-lt"/>
              </a:rPr>
            </a:br>
            <a:endParaRPr lang="en-US" sz="2100" dirty="0">
              <a:latin typeface="+mn-lt"/>
            </a:endParaRPr>
          </a:p>
        </p:txBody>
      </p:sp>
    </p:spTree>
    <p:extLst>
      <p:ext uri="{BB962C8B-B14F-4D97-AF65-F5344CB8AC3E}">
        <p14:creationId xmlns:p14="http://schemas.microsoft.com/office/powerpoint/2010/main" val="174905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F006-F66A-4FBA-3ECC-4D5634461F8A}"/>
              </a:ext>
            </a:extLst>
          </p:cNvPr>
          <p:cNvSpPr>
            <a:spLocks noGrp="1"/>
          </p:cNvSpPr>
          <p:nvPr>
            <p:ph type="title"/>
          </p:nvPr>
        </p:nvSpPr>
        <p:spPr>
          <a:xfrm>
            <a:off x="432079" y="756111"/>
            <a:ext cx="8229600" cy="972205"/>
          </a:xfrm>
        </p:spPr>
        <p:txBody>
          <a:bodyPr/>
          <a:lstStyle/>
          <a:p>
            <a:r>
              <a:rPr lang="en-US" dirty="0"/>
              <a:t>Student Affairs at FSU </a:t>
            </a:r>
          </a:p>
        </p:txBody>
      </p:sp>
      <p:sp>
        <p:nvSpPr>
          <p:cNvPr id="3" name="Content Placeholder 2">
            <a:extLst>
              <a:ext uri="{FF2B5EF4-FFF2-40B4-BE49-F238E27FC236}">
                <a16:creationId xmlns:a16="http://schemas.microsoft.com/office/drawing/2014/main" id="{0A9A62BF-1FB6-6913-0DC9-4D8D9FEFC5C1}"/>
              </a:ext>
            </a:extLst>
          </p:cNvPr>
          <p:cNvSpPr>
            <a:spLocks noGrp="1"/>
          </p:cNvSpPr>
          <p:nvPr>
            <p:ph idx="1"/>
          </p:nvPr>
        </p:nvSpPr>
        <p:spPr>
          <a:xfrm>
            <a:off x="140676" y="1537398"/>
            <a:ext cx="9254533" cy="5496448"/>
          </a:xfrm>
        </p:spPr>
        <p:txBody>
          <a:bodyPr>
            <a:normAutofit/>
          </a:bodyPr>
          <a:lstStyle/>
          <a:p>
            <a:r>
              <a:rPr lang="en-US" dirty="0"/>
              <a:t>Inclusive Campus Community</a:t>
            </a:r>
          </a:p>
          <a:p>
            <a:pPr lvl="1"/>
            <a:r>
              <a:rPr lang="en-US" dirty="0"/>
              <a:t>Center for Leadership and Social Change (RISE and CORE) </a:t>
            </a:r>
          </a:p>
          <a:p>
            <a:pPr lvl="1"/>
            <a:r>
              <a:rPr lang="en-US" dirty="0"/>
              <a:t>Center for Global Engagement </a:t>
            </a:r>
          </a:p>
          <a:p>
            <a:pPr lvl="1"/>
            <a:r>
              <a:rPr lang="en-US" dirty="0"/>
              <a:t>Student Union </a:t>
            </a:r>
          </a:p>
          <a:p>
            <a:r>
              <a:rPr lang="en-US" dirty="0"/>
              <a:t>Student Life </a:t>
            </a:r>
          </a:p>
          <a:p>
            <a:pPr lvl="1"/>
            <a:r>
              <a:rPr lang="en-US" dirty="0"/>
              <a:t>Fraternity and Sorority Life (FSL) </a:t>
            </a:r>
          </a:p>
          <a:p>
            <a:pPr lvl="1"/>
            <a:r>
              <a:rPr lang="en-US" dirty="0"/>
              <a:t>Housing and Childcare </a:t>
            </a:r>
          </a:p>
          <a:p>
            <a:pPr lvl="1"/>
            <a:r>
              <a:rPr lang="en-US" dirty="0"/>
              <a:t>New Student and Family Programs (NSFP)</a:t>
            </a:r>
          </a:p>
          <a:p>
            <a:pPr lvl="1"/>
            <a:r>
              <a:rPr lang="en-US" dirty="0"/>
              <a:t>Panama City Campus Student Life </a:t>
            </a:r>
          </a:p>
        </p:txBody>
      </p:sp>
    </p:spTree>
    <p:extLst>
      <p:ext uri="{BB962C8B-B14F-4D97-AF65-F5344CB8AC3E}">
        <p14:creationId xmlns:p14="http://schemas.microsoft.com/office/powerpoint/2010/main" val="134236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F006-F66A-4FBA-3ECC-4D5634461F8A}"/>
              </a:ext>
            </a:extLst>
          </p:cNvPr>
          <p:cNvSpPr>
            <a:spLocks noGrp="1"/>
          </p:cNvSpPr>
          <p:nvPr>
            <p:ph type="title"/>
          </p:nvPr>
        </p:nvSpPr>
        <p:spPr>
          <a:xfrm>
            <a:off x="432079" y="756111"/>
            <a:ext cx="8229600" cy="972205"/>
          </a:xfrm>
        </p:spPr>
        <p:txBody>
          <a:bodyPr/>
          <a:lstStyle/>
          <a:p>
            <a:r>
              <a:rPr lang="en-US" dirty="0"/>
              <a:t>Student Affairs at FSU </a:t>
            </a:r>
          </a:p>
        </p:txBody>
      </p:sp>
      <p:sp>
        <p:nvSpPr>
          <p:cNvPr id="3" name="Content Placeholder 2">
            <a:extLst>
              <a:ext uri="{FF2B5EF4-FFF2-40B4-BE49-F238E27FC236}">
                <a16:creationId xmlns:a16="http://schemas.microsoft.com/office/drawing/2014/main" id="{0A9A62BF-1FB6-6913-0DC9-4D8D9FEFC5C1}"/>
              </a:ext>
            </a:extLst>
          </p:cNvPr>
          <p:cNvSpPr>
            <a:spLocks noGrp="1"/>
          </p:cNvSpPr>
          <p:nvPr>
            <p:ph idx="1"/>
          </p:nvPr>
        </p:nvSpPr>
        <p:spPr>
          <a:xfrm>
            <a:off x="140676" y="1537398"/>
            <a:ext cx="9254533" cy="5496448"/>
          </a:xfrm>
        </p:spPr>
        <p:txBody>
          <a:bodyPr>
            <a:normAutofit/>
          </a:bodyPr>
          <a:lstStyle/>
          <a:p>
            <a:r>
              <a:rPr lang="en-US" dirty="0"/>
              <a:t>Health and Wellness </a:t>
            </a:r>
          </a:p>
          <a:p>
            <a:pPr lvl="1"/>
            <a:r>
              <a:rPr lang="en-US" dirty="0"/>
              <a:t>University Health Services (UHS) </a:t>
            </a:r>
          </a:p>
          <a:p>
            <a:pPr lvl="1"/>
            <a:r>
              <a:rPr lang="en-US" dirty="0"/>
              <a:t>Counseling and Psychological Services (CAPS) </a:t>
            </a:r>
          </a:p>
          <a:p>
            <a:pPr lvl="1"/>
            <a:r>
              <a:rPr lang="en-US" dirty="0"/>
              <a:t>Campus Recreation </a:t>
            </a:r>
          </a:p>
          <a:p>
            <a:pPr lvl="1"/>
            <a:r>
              <a:rPr lang="en-US" dirty="0"/>
              <a:t>Department of Student Support and Transitions (DSST) </a:t>
            </a:r>
          </a:p>
          <a:p>
            <a:pPr lvl="1"/>
            <a:r>
              <a:rPr lang="en-US" dirty="0"/>
              <a:t>Title IX </a:t>
            </a:r>
          </a:p>
          <a:p>
            <a:pPr lvl="1"/>
            <a:r>
              <a:rPr lang="en-US" dirty="0"/>
              <a:t>Student Conduct and Community Standards </a:t>
            </a:r>
          </a:p>
          <a:p>
            <a:r>
              <a:rPr lang="en-US" dirty="0"/>
              <a:t>Career Readiness </a:t>
            </a:r>
          </a:p>
        </p:txBody>
      </p:sp>
    </p:spTree>
    <p:extLst>
      <p:ext uri="{BB962C8B-B14F-4D97-AF65-F5344CB8AC3E}">
        <p14:creationId xmlns:p14="http://schemas.microsoft.com/office/powerpoint/2010/main" val="6293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B6FF-A74E-126D-45BC-C9B1E7D09C7A}"/>
              </a:ext>
            </a:extLst>
          </p:cNvPr>
          <p:cNvSpPr>
            <a:spLocks noGrp="1"/>
          </p:cNvSpPr>
          <p:nvPr>
            <p:ph type="title"/>
          </p:nvPr>
        </p:nvSpPr>
        <p:spPr>
          <a:xfrm>
            <a:off x="457200" y="843349"/>
            <a:ext cx="8229600" cy="972205"/>
          </a:xfrm>
        </p:spPr>
        <p:txBody>
          <a:bodyPr/>
          <a:lstStyle/>
          <a:p>
            <a:r>
              <a:rPr lang="en-US" dirty="0"/>
              <a:t>Learn More </a:t>
            </a:r>
          </a:p>
        </p:txBody>
      </p:sp>
      <p:pic>
        <p:nvPicPr>
          <p:cNvPr id="5" name="Content Placeholder 4" descr="A picture containing text&#10;&#10;Description automatically generated">
            <a:extLst>
              <a:ext uri="{FF2B5EF4-FFF2-40B4-BE49-F238E27FC236}">
                <a16:creationId xmlns:a16="http://schemas.microsoft.com/office/drawing/2014/main" id="{EAA14DD5-4A61-347D-ECD5-AF5182D65D97}"/>
              </a:ext>
            </a:extLst>
          </p:cNvPr>
          <p:cNvPicPr>
            <a:picLocks noGrp="1" noChangeAspect="1"/>
          </p:cNvPicPr>
          <p:nvPr>
            <p:ph idx="1"/>
          </p:nvPr>
        </p:nvPicPr>
        <p:blipFill>
          <a:blip r:embed="rId2"/>
          <a:stretch>
            <a:fillRect/>
          </a:stretch>
        </p:blipFill>
        <p:spPr>
          <a:xfrm>
            <a:off x="2617342" y="1715071"/>
            <a:ext cx="4175343" cy="4949874"/>
          </a:xfrm>
        </p:spPr>
      </p:pic>
    </p:spTree>
    <p:extLst>
      <p:ext uri="{BB962C8B-B14F-4D97-AF65-F5344CB8AC3E}">
        <p14:creationId xmlns:p14="http://schemas.microsoft.com/office/powerpoint/2010/main" val="378265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4" name="Left Arrow 3">
            <a:extLst>
              <a:ext uri="{FF2B5EF4-FFF2-40B4-BE49-F238E27FC236}">
                <a16:creationId xmlns:a16="http://schemas.microsoft.com/office/drawing/2014/main" id="{906FEFCC-CC44-9DB9-9006-1681C7CBC0BA}"/>
              </a:ext>
            </a:extLst>
          </p:cNvPr>
          <p:cNvSpPr/>
          <p:nvPr/>
        </p:nvSpPr>
        <p:spPr>
          <a:xfrm>
            <a:off x="5080000" y="2347307"/>
            <a:ext cx="1280160" cy="477520"/>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DC9F38-8905-B5A2-B39A-3D1337D4BB18}"/>
              </a:ext>
            </a:extLst>
          </p:cNvPr>
          <p:cNvSpPr txBox="1"/>
          <p:nvPr/>
        </p:nvSpPr>
        <p:spPr>
          <a:xfrm>
            <a:off x="5529580" y="2824827"/>
            <a:ext cx="3322320" cy="1754326"/>
          </a:xfrm>
          <a:prstGeom prst="rect">
            <a:avLst/>
          </a:prstGeom>
          <a:noFill/>
        </p:spPr>
        <p:txBody>
          <a:bodyPr wrap="square" rtlCol="0">
            <a:spAutoFit/>
          </a:bodyPr>
          <a:lstStyle/>
          <a:p>
            <a:pPr algn="ctr"/>
            <a:r>
              <a:rPr lang="en-US" dirty="0"/>
              <a:t>Office of Accessibility Services </a:t>
            </a:r>
          </a:p>
          <a:p>
            <a:pPr algn="ctr"/>
            <a:r>
              <a:rPr lang="en-US" dirty="0"/>
              <a:t>Case Management </a:t>
            </a:r>
          </a:p>
          <a:p>
            <a:pPr algn="ctr"/>
            <a:r>
              <a:rPr lang="en-US" dirty="0"/>
              <a:t>Investigations &amp; Assessment</a:t>
            </a:r>
          </a:p>
          <a:p>
            <a:pPr algn="ctr"/>
            <a:r>
              <a:rPr lang="en-US" dirty="0"/>
              <a:t>Victim Advocates </a:t>
            </a:r>
          </a:p>
          <a:p>
            <a:pPr algn="ctr"/>
            <a:r>
              <a:rPr lang="en-US" dirty="0"/>
              <a:t>Withdrawal Services </a:t>
            </a:r>
          </a:p>
          <a:p>
            <a:pPr algn="ctr"/>
            <a:r>
              <a:rPr lang="en-US" dirty="0"/>
              <a:t>Food Pantry </a:t>
            </a:r>
          </a:p>
        </p:txBody>
      </p:sp>
    </p:spTree>
    <p:extLst>
      <p:ext uri="{BB962C8B-B14F-4D97-AF65-F5344CB8AC3E}">
        <p14:creationId xmlns:p14="http://schemas.microsoft.com/office/powerpoint/2010/main" val="330729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7C47-DA8F-3446-A0E8-DF02A633A415}"/>
              </a:ext>
            </a:extLst>
          </p:cNvPr>
          <p:cNvSpPr>
            <a:spLocks noGrp="1"/>
          </p:cNvSpPr>
          <p:nvPr>
            <p:ph type="title"/>
          </p:nvPr>
        </p:nvSpPr>
        <p:spPr>
          <a:xfrm>
            <a:off x="457200" y="707376"/>
            <a:ext cx="8229600" cy="1111376"/>
          </a:xfrm>
        </p:spPr>
        <p:txBody>
          <a:bodyPr>
            <a:normAutofit/>
          </a:bodyPr>
          <a:lstStyle/>
          <a:p>
            <a:r>
              <a:rPr lang="en-US" dirty="0"/>
              <a:t>Student Support &amp; Transitions</a:t>
            </a:r>
          </a:p>
        </p:txBody>
      </p:sp>
      <p:sp>
        <p:nvSpPr>
          <p:cNvPr id="3" name="Content Placeholder 2">
            <a:extLst>
              <a:ext uri="{FF2B5EF4-FFF2-40B4-BE49-F238E27FC236}">
                <a16:creationId xmlns:a16="http://schemas.microsoft.com/office/drawing/2014/main" id="{EC568AD3-109F-E24F-AB8C-3F2786A3426A}"/>
              </a:ext>
            </a:extLst>
          </p:cNvPr>
          <p:cNvSpPr>
            <a:spLocks noGrp="1"/>
          </p:cNvSpPr>
          <p:nvPr>
            <p:ph idx="1"/>
          </p:nvPr>
        </p:nvSpPr>
        <p:spPr>
          <a:xfrm>
            <a:off x="361741" y="1708221"/>
            <a:ext cx="8325059" cy="4953838"/>
          </a:xfrm>
        </p:spPr>
        <p:txBody>
          <a:bodyPr>
            <a:normAutofit fontScale="70000" lnSpcReduction="20000"/>
          </a:bodyPr>
          <a:lstStyle/>
          <a:p>
            <a:r>
              <a:rPr lang="en-US" dirty="0">
                <a:latin typeface="+mn-lt"/>
              </a:rPr>
              <a:t>Office of Accessibility Services</a:t>
            </a:r>
          </a:p>
          <a:p>
            <a:pPr lvl="1"/>
            <a:r>
              <a:rPr lang="en-US" dirty="0">
                <a:latin typeface="+mn-lt"/>
              </a:rPr>
              <a:t>Provides academic accommodations for students.</a:t>
            </a:r>
          </a:p>
          <a:p>
            <a:r>
              <a:rPr lang="en-US" dirty="0">
                <a:latin typeface="+mn-lt"/>
              </a:rPr>
              <a:t>Case Management </a:t>
            </a:r>
          </a:p>
          <a:p>
            <a:pPr lvl="1"/>
            <a:r>
              <a:rPr lang="en-US" dirty="0">
                <a:latin typeface="+mn-lt"/>
              </a:rPr>
              <a:t>Assists students with emotional support, advocacy, identification of resources.</a:t>
            </a:r>
          </a:p>
          <a:p>
            <a:r>
              <a:rPr lang="en-US" dirty="0">
                <a:latin typeface="+mn-lt"/>
              </a:rPr>
              <a:t>Investigations and Assessment </a:t>
            </a:r>
          </a:p>
          <a:p>
            <a:pPr lvl="1"/>
            <a:r>
              <a:rPr lang="en-US" dirty="0">
                <a:latin typeface="+mn-lt"/>
              </a:rPr>
              <a:t>Investigates student organizations that alleged to have violated University policies.</a:t>
            </a:r>
          </a:p>
          <a:p>
            <a:r>
              <a:rPr lang="en-US" dirty="0">
                <a:latin typeface="+mn-lt"/>
              </a:rPr>
              <a:t>Victim Advocates </a:t>
            </a:r>
          </a:p>
          <a:p>
            <a:pPr lvl="1"/>
            <a:r>
              <a:rPr lang="en-US" dirty="0">
                <a:latin typeface="+mn-lt"/>
              </a:rPr>
              <a:t>Provides confidential support to students who have been victims of a crime.</a:t>
            </a:r>
          </a:p>
          <a:p>
            <a:r>
              <a:rPr lang="en-US" dirty="0">
                <a:latin typeface="+mn-lt"/>
              </a:rPr>
              <a:t>Withdrawal Services </a:t>
            </a:r>
          </a:p>
          <a:p>
            <a:pPr lvl="1"/>
            <a:r>
              <a:rPr lang="en-US" dirty="0">
                <a:latin typeface="+mn-lt"/>
              </a:rPr>
              <a:t>provides support to students and their families when a student’s enrollment is unexpectedly interrupted due to unforeseen circumstances.  Students who leave FSU mid-semester must withdraw through this office.</a:t>
            </a:r>
          </a:p>
          <a:p>
            <a:pPr marL="0" indent="0">
              <a:buNone/>
            </a:pPr>
            <a:endParaRPr lang="en-US" dirty="0"/>
          </a:p>
        </p:txBody>
      </p:sp>
    </p:spTree>
    <p:extLst>
      <p:ext uri="{BB962C8B-B14F-4D97-AF65-F5344CB8AC3E}">
        <p14:creationId xmlns:p14="http://schemas.microsoft.com/office/powerpoint/2010/main" val="29138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7B6-8DAC-2640-E77F-6B769CF469FB}"/>
              </a:ext>
            </a:extLst>
          </p:cNvPr>
          <p:cNvSpPr>
            <a:spLocks noGrp="1"/>
          </p:cNvSpPr>
          <p:nvPr>
            <p:ph type="title"/>
          </p:nvPr>
        </p:nvSpPr>
        <p:spPr>
          <a:xfrm>
            <a:off x="457200" y="933784"/>
            <a:ext cx="8229600" cy="972205"/>
          </a:xfrm>
        </p:spPr>
        <p:txBody>
          <a:bodyPr/>
          <a:lstStyle/>
          <a:p>
            <a:r>
              <a:rPr lang="en-US" dirty="0"/>
              <a:t>Food for Thought Pantry </a:t>
            </a:r>
          </a:p>
        </p:txBody>
      </p:sp>
      <p:sp>
        <p:nvSpPr>
          <p:cNvPr id="3" name="Content Placeholder 2">
            <a:extLst>
              <a:ext uri="{FF2B5EF4-FFF2-40B4-BE49-F238E27FC236}">
                <a16:creationId xmlns:a16="http://schemas.microsoft.com/office/drawing/2014/main" id="{B118C794-E572-96C6-F512-60046DF1BB65}"/>
              </a:ext>
            </a:extLst>
          </p:cNvPr>
          <p:cNvSpPr>
            <a:spLocks noGrp="1"/>
          </p:cNvSpPr>
          <p:nvPr>
            <p:ph idx="1"/>
          </p:nvPr>
        </p:nvSpPr>
        <p:spPr>
          <a:xfrm>
            <a:off x="457200" y="1905989"/>
            <a:ext cx="8445640" cy="4524956"/>
          </a:xfrm>
        </p:spPr>
        <p:txBody>
          <a:bodyPr>
            <a:normAutofit fontScale="92500" lnSpcReduction="10000"/>
          </a:bodyPr>
          <a:lstStyle/>
          <a:p>
            <a:r>
              <a:rPr lang="en-US" dirty="0">
                <a:latin typeface="+mn-lt"/>
              </a:rPr>
              <a:t>Provides assistance to current students facing food insecurity.</a:t>
            </a:r>
          </a:p>
          <a:p>
            <a:r>
              <a:rPr lang="en-US" dirty="0">
                <a:latin typeface="+mn-lt"/>
              </a:rPr>
              <a:t>The pantry partners with Second Harvest of the Big Bend to keep the shelves and freezers stocked. But also relies on support from the FSU community to stock necessities.  </a:t>
            </a:r>
          </a:p>
          <a:p>
            <a:r>
              <a:rPr lang="en-US" dirty="0">
                <a:latin typeface="+mn-lt"/>
                <a:hlinkClick r:id="rId2"/>
              </a:rPr>
              <a:t>Amazon Wish List </a:t>
            </a:r>
            <a:endParaRPr lang="en-US" dirty="0">
              <a:latin typeface="+mn-lt"/>
            </a:endParaRPr>
          </a:p>
          <a:p>
            <a:r>
              <a:rPr lang="en-US" dirty="0">
                <a:latin typeface="+mn-lt"/>
              </a:rPr>
              <a:t>The Pantry is open from 8:00am to 5:00pm Monday through Friday and is located in University Center A, Suite 4148.</a:t>
            </a:r>
          </a:p>
          <a:p>
            <a:endParaRPr lang="en-US" dirty="0"/>
          </a:p>
        </p:txBody>
      </p:sp>
    </p:spTree>
    <p:extLst>
      <p:ext uri="{BB962C8B-B14F-4D97-AF65-F5344CB8AC3E}">
        <p14:creationId xmlns:p14="http://schemas.microsoft.com/office/powerpoint/2010/main" val="343350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B1E89-B7A7-5B1B-1387-0CB740165EB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BEEAE4-C371-1D50-EE39-9057E9E8AED6}"/>
              </a:ext>
            </a:extLst>
          </p:cNvPr>
          <p:cNvPicPr>
            <a:picLocks noChangeAspect="1"/>
          </p:cNvPicPr>
          <p:nvPr/>
        </p:nvPicPr>
        <p:blipFill>
          <a:blip r:embed="rId2"/>
          <a:stretch>
            <a:fillRect/>
          </a:stretch>
        </p:blipFill>
        <p:spPr>
          <a:xfrm>
            <a:off x="127000" y="0"/>
            <a:ext cx="8890000" cy="6937283"/>
          </a:xfrm>
          <a:prstGeom prst="rect">
            <a:avLst/>
          </a:prstGeom>
        </p:spPr>
      </p:pic>
      <p:sp>
        <p:nvSpPr>
          <p:cNvPr id="4" name="Left Arrow 3">
            <a:extLst>
              <a:ext uri="{FF2B5EF4-FFF2-40B4-BE49-F238E27FC236}">
                <a16:creationId xmlns:a16="http://schemas.microsoft.com/office/drawing/2014/main" id="{906FEFCC-CC44-9DB9-9006-1681C7CBC0BA}"/>
              </a:ext>
            </a:extLst>
          </p:cNvPr>
          <p:cNvSpPr/>
          <p:nvPr/>
        </p:nvSpPr>
        <p:spPr>
          <a:xfrm>
            <a:off x="5181600" y="3958559"/>
            <a:ext cx="1280160" cy="477520"/>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154488-95D1-87E2-E5A1-1A3B7390CE82}"/>
              </a:ext>
            </a:extLst>
          </p:cNvPr>
          <p:cNvSpPr txBox="1"/>
          <p:nvPr/>
        </p:nvSpPr>
        <p:spPr>
          <a:xfrm>
            <a:off x="6604000" y="3958559"/>
            <a:ext cx="2428240" cy="1477328"/>
          </a:xfrm>
          <a:prstGeom prst="rect">
            <a:avLst/>
          </a:prstGeom>
          <a:noFill/>
        </p:spPr>
        <p:txBody>
          <a:bodyPr wrap="square" rtlCol="0">
            <a:spAutoFit/>
          </a:bodyPr>
          <a:lstStyle/>
          <a:p>
            <a:r>
              <a:rPr lang="en-US" dirty="0"/>
              <a:t>1-on-1 Counseling</a:t>
            </a:r>
          </a:p>
          <a:p>
            <a:r>
              <a:rPr lang="en-US" dirty="0"/>
              <a:t>Group Therapy</a:t>
            </a:r>
          </a:p>
          <a:p>
            <a:r>
              <a:rPr lang="en-US" dirty="0"/>
              <a:t>Art Therapy </a:t>
            </a:r>
          </a:p>
          <a:p>
            <a:r>
              <a:rPr lang="en-US" dirty="0"/>
              <a:t>Training for Faculty and Staff</a:t>
            </a:r>
          </a:p>
        </p:txBody>
      </p:sp>
    </p:spTree>
    <p:extLst>
      <p:ext uri="{BB962C8B-B14F-4D97-AF65-F5344CB8AC3E}">
        <p14:creationId xmlns:p14="http://schemas.microsoft.com/office/powerpoint/2010/main" val="3133211348"/>
      </p:ext>
    </p:extLst>
  </p:cSld>
  <p:clrMapOvr>
    <a:masterClrMapping/>
  </p:clrMapOvr>
</p:sld>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SA Breakfast Powerpoint 2017" id="{0654B736-BB62-47E8-B07C-BF336FBB08B1}" vid="{99A896C7-60E5-4104-875F-DFB29C013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DSA Breakfast Powerpoint 2017</Template>
  <TotalTime>10249</TotalTime>
  <Words>1169</Words>
  <Application>Microsoft Office PowerPoint</Application>
  <PresentationFormat>On-screen Show (4:3)</PresentationFormat>
  <Paragraphs>149</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Times New Roman</vt:lpstr>
      <vt:lpstr>Garnet_StandardDef</vt:lpstr>
      <vt:lpstr>Student Affairs </vt:lpstr>
      <vt:lpstr>PowerPoint Presentation</vt:lpstr>
      <vt:lpstr>Student Affairs at FSU </vt:lpstr>
      <vt:lpstr>Student Affairs at FSU </vt:lpstr>
      <vt:lpstr>Learn More </vt:lpstr>
      <vt:lpstr>PowerPoint Presentation</vt:lpstr>
      <vt:lpstr>Student Support &amp; Transitions</vt:lpstr>
      <vt:lpstr>Food for Thought Pantry </vt:lpstr>
      <vt:lpstr>PowerPoint Presentation</vt:lpstr>
      <vt:lpstr>Training for Faculty </vt:lpstr>
      <vt:lpstr>Promoting Well-being in  Learning Environments </vt:lpstr>
      <vt:lpstr>PowerPoint Presentation</vt:lpstr>
      <vt:lpstr>PowerPoint Presentation</vt:lpstr>
      <vt:lpstr>Career Center</vt:lpstr>
      <vt:lpstr>Garnet &amp; Gold Scholar Society</vt:lpstr>
      <vt:lpstr>PowerPoint Presentation</vt:lpstr>
      <vt:lpstr>Center for Global Engagement (CGE) </vt:lpstr>
      <vt:lpstr>PowerPoint Presentation</vt:lpstr>
      <vt:lpstr>Center for Leadership and  Social Change</vt:lpstr>
      <vt:lpstr>PowerPoint Presentation</vt:lpstr>
      <vt:lpstr>PowerPoint Presentation</vt:lpstr>
      <vt:lpstr>PowerPoint Presentation</vt:lpstr>
      <vt:lpstr>Student Union </vt:lpstr>
      <vt:lpstr>New Initiatives </vt:lpstr>
      <vt:lpstr>Recovery Community </vt:lpstr>
      <vt:lpstr>Academic Partnerships &amp; Opportunities</vt:lpstr>
      <vt:lpstr>Academic Partnerships &amp; Opportunities</vt:lpstr>
      <vt:lpstr>Academic Partnerships &amp; Opportunities</vt:lpstr>
      <vt:lpstr>Thank You  Amy Hecht, Ed.D. Vice President for Student Affairs  ahecht@fsu.edu  </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DSA Breakfast 2017</dc:title>
  <dc:creator>Jillian White</dc:creator>
  <cp:lastModifiedBy>Melissa Crawford</cp:lastModifiedBy>
  <cp:revision>130</cp:revision>
  <cp:lastPrinted>2017-10-09T22:06:20Z</cp:lastPrinted>
  <dcterms:created xsi:type="dcterms:W3CDTF">2018-08-13T20:35:55Z</dcterms:created>
  <dcterms:modified xsi:type="dcterms:W3CDTF">2022-08-14T15:59:38Z</dcterms:modified>
</cp:coreProperties>
</file>