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8" r:id="rId2"/>
    <p:sldMasterId id="2147483670" r:id="rId3"/>
  </p:sldMasterIdLst>
  <p:notesMasterIdLst>
    <p:notesMasterId r:id="rId34"/>
  </p:notesMasterIdLst>
  <p:handoutMasterIdLst>
    <p:handoutMasterId r:id="rId35"/>
  </p:handoutMasterIdLst>
  <p:sldIdLst>
    <p:sldId id="256" r:id="rId4"/>
    <p:sldId id="639" r:id="rId5"/>
    <p:sldId id="727" r:id="rId6"/>
    <p:sldId id="728" r:id="rId7"/>
    <p:sldId id="729" r:id="rId8"/>
    <p:sldId id="730" r:id="rId9"/>
    <p:sldId id="731" r:id="rId10"/>
    <p:sldId id="732" r:id="rId11"/>
    <p:sldId id="722" r:id="rId12"/>
    <p:sldId id="701" r:id="rId13"/>
    <p:sldId id="674" r:id="rId14"/>
    <p:sldId id="675" r:id="rId15"/>
    <p:sldId id="676" r:id="rId16"/>
    <p:sldId id="713" r:id="rId17"/>
    <p:sldId id="714" r:id="rId18"/>
    <p:sldId id="715" r:id="rId19"/>
    <p:sldId id="707" r:id="rId20"/>
    <p:sldId id="716" r:id="rId21"/>
    <p:sldId id="681" r:id="rId22"/>
    <p:sldId id="683" r:id="rId23"/>
    <p:sldId id="717" r:id="rId24"/>
    <p:sldId id="703" r:id="rId25"/>
    <p:sldId id="747" r:id="rId26"/>
    <p:sldId id="748" r:id="rId27"/>
    <p:sldId id="2147471906" r:id="rId28"/>
    <p:sldId id="2147471940" r:id="rId29"/>
    <p:sldId id="2147471941" r:id="rId30"/>
    <p:sldId id="2147471939" r:id="rId31"/>
    <p:sldId id="2147471932" r:id="rId32"/>
    <p:sldId id="749" r:id="rId3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AED"/>
    <a:srgbClr val="F4D4DB"/>
    <a:srgbClr val="782F3E"/>
    <a:srgbClr val="D0B8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8" autoAdjust="0"/>
    <p:restoredTop sz="94641" autoAdjust="0"/>
  </p:normalViewPr>
  <p:slideViewPr>
    <p:cSldViewPr snapToGrid="0" snapToObjects="1">
      <p:cViewPr varScale="1">
        <p:scale>
          <a:sx n="141" d="100"/>
          <a:sy n="141" d="100"/>
        </p:scale>
        <p:origin x="101" y="7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6348D1F-5CC4-E644-BF9B-A0EDA21DB593}" type="datetimeFigureOut">
              <a:rPr lang="en-US" smtClean="0"/>
              <a:t>10/23/2024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BF69772-C718-C641-9550-F41AA4417B2B}" type="slidenum">
              <a:rPr lang="en-US" smtClean="0"/>
              <a:t>‹#›</a:t>
            </a:fld>
            <a:endParaRPr lang="en-US" dirty="0"/>
          </a:p>
        </p:txBody>
      </p:sp>
    </p:spTree>
    <p:extLst>
      <p:ext uri="{BB962C8B-B14F-4D97-AF65-F5344CB8AC3E}">
        <p14:creationId xmlns:p14="http://schemas.microsoft.com/office/powerpoint/2010/main" val="1338074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35B1BA3-4DB8-4ACB-9F47-F8E3716C3681}" type="datetimeFigureOut">
              <a:rPr lang="en-US" smtClean="0"/>
              <a:t>10/23/2024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C4F115-710D-4835-AD40-22FBE4F5006D}" type="slidenum">
              <a:rPr lang="en-US" smtClean="0"/>
              <a:t>‹#›</a:t>
            </a:fld>
            <a:endParaRPr lang="en-US" dirty="0"/>
          </a:p>
        </p:txBody>
      </p:sp>
    </p:spTree>
    <p:extLst>
      <p:ext uri="{BB962C8B-B14F-4D97-AF65-F5344CB8AC3E}">
        <p14:creationId xmlns:p14="http://schemas.microsoft.com/office/powerpoint/2010/main" val="114550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b="1" i="0">
                <a:solidFill>
                  <a:srgbClr val="000000"/>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782F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19A2AF-3053-4571-8F0F-72D657E0B8D9}" type="datetime1">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1355372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3398"/>
            <a:ext cx="6858000" cy="17907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1800">
                <a:solidFill>
                  <a:schemeClr val="tx1">
                    <a:lumMod val="75000"/>
                    <a:lumOff val="25000"/>
                  </a:schemeClr>
                </a:solidFill>
              </a:defRPr>
            </a:lvl1pPr>
            <a:lvl2pPr marL="342892" indent="0" algn="ctr">
              <a:buNone/>
              <a:defRPr sz="21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A843CF-2616-4717-BD91-E602B2D24A91}" type="datetime1">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411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546D60-3721-4D0F-A4FA-AF971FB8AA62}" type="datetime1">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7165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4317"/>
            <a:ext cx="7886700" cy="2138406"/>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623888" y="3414475"/>
            <a:ext cx="7886700" cy="1125140"/>
          </a:xfrm>
        </p:spPr>
        <p:txBody>
          <a:bodyPr anchor="t">
            <a:normAutofit/>
          </a:bodyPr>
          <a:lstStyle>
            <a:lvl1pPr marL="0" indent="0">
              <a:buNone/>
              <a:defRPr sz="1800">
                <a:solidFill>
                  <a:schemeClr val="tx1">
                    <a:lumMod val="75000"/>
                    <a:lumOff val="25000"/>
                  </a:schemeClr>
                </a:solidFill>
              </a:defRPr>
            </a:lvl1pPr>
            <a:lvl2pPr marL="342892" indent="0">
              <a:buNone/>
              <a:defRPr sz="1400">
                <a:solidFill>
                  <a:schemeClr val="tx1">
                    <a:tint val="75000"/>
                  </a:schemeClr>
                </a:solidFill>
              </a:defRPr>
            </a:lvl2pPr>
            <a:lvl3pPr marL="685783" indent="0">
              <a:buNone/>
              <a:defRPr sz="1200">
                <a:solidFill>
                  <a:schemeClr val="tx1">
                    <a:tint val="75000"/>
                  </a:schemeClr>
                </a:solidFill>
              </a:defRPr>
            </a:lvl3pPr>
            <a:lvl4pPr marL="1028675" indent="0">
              <a:buNone/>
              <a:defRPr sz="1100">
                <a:solidFill>
                  <a:schemeClr val="tx1">
                    <a:tint val="75000"/>
                  </a:schemeClr>
                </a:solidFill>
              </a:defRPr>
            </a:lvl4pPr>
            <a:lvl5pPr marL="1371566" indent="0">
              <a:buNone/>
              <a:defRPr sz="1100">
                <a:solidFill>
                  <a:schemeClr val="tx1">
                    <a:tint val="75000"/>
                  </a:schemeClr>
                </a:solidFill>
              </a:defRPr>
            </a:lvl5pPr>
            <a:lvl6pPr marL="1714457" indent="0">
              <a:buNone/>
              <a:defRPr sz="1100">
                <a:solidFill>
                  <a:schemeClr val="tx1">
                    <a:tint val="75000"/>
                  </a:schemeClr>
                </a:solidFill>
              </a:defRPr>
            </a:lvl6pPr>
            <a:lvl7pPr marL="2057348" indent="0">
              <a:buNone/>
              <a:defRPr sz="1100">
                <a:solidFill>
                  <a:schemeClr val="tx1">
                    <a:tint val="75000"/>
                  </a:schemeClr>
                </a:solidFill>
              </a:defRPr>
            </a:lvl7pPr>
            <a:lvl8pPr marL="2400240" indent="0">
              <a:buNone/>
              <a:defRPr sz="1100">
                <a:solidFill>
                  <a:schemeClr val="tx1">
                    <a:tint val="75000"/>
                  </a:schemeClr>
                </a:solidFill>
              </a:defRPr>
            </a:lvl8pPr>
            <a:lvl9pPr marL="2743132" indent="0">
              <a:buNone/>
              <a:defRPr sz="1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58A79C-B4BA-4D77-A43C-13AB6B1EEC41}" type="datetime1">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759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33845" y="1371602"/>
            <a:ext cx="3886200" cy="3263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71602"/>
            <a:ext cx="3886200" cy="32635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0264D9-B915-4362-B17B-4F459933B0FE}" type="datetime1">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6819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261390"/>
            <a:ext cx="3867150" cy="619274"/>
          </a:xfrm>
        </p:spPr>
        <p:txBody>
          <a:bodyPr anchor="b">
            <a:normAutofit/>
          </a:bodyPr>
          <a:lstStyle>
            <a:lvl1pPr marL="0" indent="0">
              <a:spcBef>
                <a:spcPts val="0"/>
              </a:spcBef>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33845" y="1880664"/>
            <a:ext cx="3867150" cy="27603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3" y="1261390"/>
            <a:ext cx="3886201" cy="619274"/>
          </a:xfrm>
        </p:spPr>
        <p:txBody>
          <a:bodyPr anchor="b"/>
          <a:lstStyle>
            <a:lvl1pPr marL="0" indent="0">
              <a:spcBef>
                <a:spcPts val="0"/>
              </a:spcBef>
              <a:buNone/>
              <a:defRPr sz="1800" b="1"/>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3" y="1880664"/>
            <a:ext cx="3886201" cy="27603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8DED6A-701C-40D5-861A-E8B62293A699}" type="datetime1">
              <a:rPr lang="en-US" smtClean="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74814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2883497-79FC-417E-878B-E27E73CEBB3D}" type="datetime1">
              <a:rPr lang="en-US" smtClean="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4952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EE588-BD47-4E59-95FB-88DD7632EC92}" type="datetime1">
              <a:rPr lang="en-US" smtClean="0"/>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8207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48"/>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3886200" y="742950"/>
            <a:ext cx="4629150" cy="36576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fld id="{8FE0A87B-98AD-4F25-9D08-11936A21C5CF}" type="datetime1">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1863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892" indent="0">
              <a:buNone/>
              <a:defRPr sz="900"/>
            </a:lvl2pPr>
            <a:lvl3pPr marL="685783" indent="0">
              <a:buNone/>
              <a:defRPr sz="800"/>
            </a:lvl3pPr>
            <a:lvl4pPr marL="1028675" indent="0">
              <a:buNone/>
              <a:defRPr sz="700"/>
            </a:lvl4pPr>
            <a:lvl5pPr marL="1371566" indent="0">
              <a:buNone/>
              <a:defRPr sz="700"/>
            </a:lvl5pPr>
            <a:lvl6pPr marL="1714457" indent="0">
              <a:buNone/>
              <a:defRPr sz="700"/>
            </a:lvl6pPr>
            <a:lvl7pPr marL="2057348" indent="0">
              <a:buNone/>
              <a:defRPr sz="700"/>
            </a:lvl7pPr>
            <a:lvl8pPr marL="2400240" indent="0">
              <a:buNone/>
              <a:defRPr sz="700"/>
            </a:lvl8pPr>
            <a:lvl9pPr marL="2743132" indent="0">
              <a:buNone/>
              <a:defRPr sz="700"/>
            </a:lvl9pPr>
          </a:lstStyle>
          <a:p>
            <a:pPr lvl="0"/>
            <a:r>
              <a:rPr lang="en-US"/>
              <a:t>Edit Master text styles</a:t>
            </a:r>
          </a:p>
        </p:txBody>
      </p:sp>
      <p:sp>
        <p:nvSpPr>
          <p:cNvPr id="5" name="Date Placeholder 4"/>
          <p:cNvSpPr>
            <a:spLocks noGrp="1"/>
          </p:cNvSpPr>
          <p:nvPr>
            <p:ph type="dt" sz="half" idx="10"/>
          </p:nvPr>
        </p:nvSpPr>
        <p:spPr/>
        <p:txBody>
          <a:bodyPr/>
          <a:lstStyle/>
          <a:p>
            <a:fld id="{356686FB-4C50-4011-B25F-15A84A36B26D}" type="datetime1">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60375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C62EAA-D052-4693-B8F7-E2879F951735}" type="datetime1">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665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457200" y="1760481"/>
            <a:ext cx="8229600" cy="2775019"/>
          </a:xfrm>
        </p:spPr>
        <p:txBody>
          <a:bodyPr/>
          <a:lstStyle>
            <a:lvl1pPr>
              <a:defRPr b="0" i="0">
                <a:latin typeface="+mn-lt"/>
                <a:cs typeface="Arial"/>
              </a:defRPr>
            </a:lvl1pPr>
            <a:lvl2pPr>
              <a:defRPr b="0" i="0">
                <a:latin typeface="+mn-lt"/>
                <a:cs typeface="Arial"/>
              </a:defRPr>
            </a:lvl2pPr>
            <a:lvl3pPr>
              <a:defRPr b="0" i="0">
                <a:latin typeface="+mn-lt"/>
                <a:cs typeface="Arial"/>
              </a:defRPr>
            </a:lvl3pPr>
            <a:lvl4pPr>
              <a:defRPr b="0" i="0">
                <a:latin typeface="+mn-lt"/>
                <a:cs typeface="Arial"/>
              </a:defRPr>
            </a:lvl4pPr>
            <a:lvl5pPr>
              <a:defRPr b="0" i="0">
                <a:latin typeface="+mn-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84D671-636E-402A-8E84-A011DA435C92}" type="datetime1">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1086845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027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0273"/>
            <a:ext cx="5800725" cy="43588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86BC12-C0DB-47C3-9F3F-CE26BDDED86D}" type="datetime1">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0970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defRPr b="1" i="0">
                <a:solidFill>
                  <a:srgbClr val="000000"/>
                </a:solidFill>
                <a:latin typeface="Times New Roman"/>
                <a:cs typeface="Times New Roman"/>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782F3E"/>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F82344-3A93-4DD4-A550-77CD0E259853}" type="datetime1">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88557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3672"/>
            <a:ext cx="8229600" cy="729154"/>
          </a:xfrm>
        </p:spPr>
        <p:txBody>
          <a:bodyPr/>
          <a:lstStyle>
            <a:lvl1pPr>
              <a:defRPr b="0" i="0">
                <a:latin typeface="Times New Roman"/>
                <a:cs typeface="Times New Roman"/>
              </a:defRPr>
            </a:lvl1pPr>
          </a:lstStyle>
          <a:p>
            <a:r>
              <a:rPr lang="en-US"/>
              <a:t>Click to edit Master title style</a:t>
            </a:r>
          </a:p>
        </p:txBody>
      </p:sp>
      <p:sp>
        <p:nvSpPr>
          <p:cNvPr id="3" name="Content Placeholder 2"/>
          <p:cNvSpPr>
            <a:spLocks noGrp="1"/>
          </p:cNvSpPr>
          <p:nvPr>
            <p:ph idx="1"/>
          </p:nvPr>
        </p:nvSpPr>
        <p:spPr>
          <a:xfrm>
            <a:off x="457200" y="1760482"/>
            <a:ext cx="8229600" cy="2775019"/>
          </a:xfrm>
        </p:spPr>
        <p:txBody>
          <a:bodyPr/>
          <a:lstStyle>
            <a:lvl1pPr>
              <a:defRPr b="0" i="0">
                <a:latin typeface="+mn-lt"/>
                <a:cs typeface="Arial"/>
              </a:defRPr>
            </a:lvl1pPr>
            <a:lvl2pPr>
              <a:defRPr b="0" i="0">
                <a:latin typeface="+mn-lt"/>
                <a:cs typeface="Arial"/>
              </a:defRPr>
            </a:lvl2pPr>
            <a:lvl3pPr>
              <a:defRPr b="0" i="0">
                <a:latin typeface="+mn-lt"/>
                <a:cs typeface="Arial"/>
              </a:defRPr>
            </a:lvl3pPr>
            <a:lvl4pPr>
              <a:defRPr b="0" i="0">
                <a:latin typeface="+mn-lt"/>
                <a:cs typeface="Arial"/>
              </a:defRPr>
            </a:lvl4pPr>
            <a:lvl5pPr>
              <a:defRPr b="0" i="0">
                <a:latin typeface="+mn-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BA239E-5E54-461B-9B0F-D561720172F4}" type="datetime1">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2780000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rgbClr val="782F3E"/>
                </a:solidFill>
              </a:defRPr>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4573CD-63B5-405B-8FE3-873CC57C9C43}" type="datetime1">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783462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1"/>
            <a:ext cx="8229600" cy="647987"/>
          </a:xfrm>
        </p:spPr>
        <p:txBody>
          <a:bodyPr/>
          <a:lstStyle>
            <a:lvl1pPr>
              <a:defRPr b="1" i="0">
                <a:latin typeface="Times New Roman"/>
                <a:cs typeface="Times New Roman"/>
              </a:defRPr>
            </a:lvl1pPr>
          </a:lstStyle>
          <a:p>
            <a:r>
              <a:rPr lang="en-US"/>
              <a:t>Click to edit Master title style</a:t>
            </a:r>
          </a:p>
        </p:txBody>
      </p:sp>
      <p:sp>
        <p:nvSpPr>
          <p:cNvPr id="3" name="Content Placeholder 2"/>
          <p:cNvSpPr>
            <a:spLocks noGrp="1"/>
          </p:cNvSpPr>
          <p:nvPr>
            <p:ph sz="half" idx="1"/>
          </p:nvPr>
        </p:nvSpPr>
        <p:spPr>
          <a:xfrm>
            <a:off x="457200" y="1642239"/>
            <a:ext cx="4038600" cy="2956037"/>
          </a:xfrm>
        </p:spPr>
        <p:txBody>
          <a:bodyPr/>
          <a:lstStyle>
            <a:lvl1pPr>
              <a:defRPr sz="2800" b="0" i="0">
                <a:latin typeface="+mn-lt"/>
                <a:cs typeface="Arial"/>
              </a:defRPr>
            </a:lvl1pPr>
            <a:lvl2pPr>
              <a:defRPr sz="2400" b="0" i="0">
                <a:latin typeface="+mn-lt"/>
                <a:cs typeface="Arial"/>
              </a:defRPr>
            </a:lvl2pPr>
            <a:lvl3pPr>
              <a:defRPr sz="2000" b="0" i="0">
                <a:latin typeface="+mn-lt"/>
                <a:cs typeface="Arial"/>
              </a:defRPr>
            </a:lvl3pPr>
            <a:lvl4pPr>
              <a:defRPr sz="1800" b="0" i="0">
                <a:latin typeface="+mn-lt"/>
                <a:cs typeface="Arial"/>
              </a:defRPr>
            </a:lvl4pPr>
            <a:lvl5pPr>
              <a:defRPr sz="1800" b="0" i="0">
                <a:latin typeface="+mn-lt"/>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2239"/>
            <a:ext cx="4038600" cy="2956037"/>
          </a:xfrm>
        </p:spPr>
        <p:txBody>
          <a:bodyPr/>
          <a:lstStyle>
            <a:lvl1pPr>
              <a:defRPr sz="2800" b="0" i="0">
                <a:latin typeface="+mn-lt"/>
                <a:cs typeface="Arial"/>
              </a:defRPr>
            </a:lvl1pPr>
            <a:lvl2pPr>
              <a:defRPr sz="2400" b="0" i="0">
                <a:latin typeface="+mn-lt"/>
                <a:cs typeface="Arial"/>
              </a:defRPr>
            </a:lvl2pPr>
            <a:lvl3pPr>
              <a:defRPr sz="2000" b="0" i="0">
                <a:latin typeface="+mn-lt"/>
                <a:cs typeface="Arial"/>
              </a:defRPr>
            </a:lvl3pPr>
            <a:lvl4pPr>
              <a:defRPr sz="1800" b="0" i="0">
                <a:latin typeface="+mn-lt"/>
                <a:cs typeface="Arial"/>
              </a:defRPr>
            </a:lvl4pPr>
            <a:lvl5pPr>
              <a:defRPr sz="1800" b="0" i="0">
                <a:latin typeface="+mn-lt"/>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A405C8-8541-4858-970B-414E7A81F975}" type="datetime1">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82DA34B5-7C80-464F-9A62-3711C8F85D9D}" type="slidenum">
              <a:rPr lang="en-US" smtClean="0"/>
              <a:pPr/>
              <a:t>‹#›</a:t>
            </a:fld>
            <a:endParaRPr lang="en-US"/>
          </a:p>
        </p:txBody>
      </p:sp>
    </p:spTree>
    <p:extLst>
      <p:ext uri="{BB962C8B-B14F-4D97-AF65-F5344CB8AC3E}">
        <p14:creationId xmlns:p14="http://schemas.microsoft.com/office/powerpoint/2010/main" val="4022394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5376"/>
            <a:ext cx="4040188" cy="2949470"/>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932789"/>
            <a:ext cx="4041775" cy="599829"/>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55376"/>
            <a:ext cx="4041775" cy="2949470"/>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201F6B-D6C9-460B-83BB-1D2347E2748D}" type="datetime1">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3912670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rgbClr val="000000"/>
                </a:solidFill>
                <a:latin typeface="Times New Roman"/>
                <a:cs typeface="Times New Roman"/>
              </a:defRPr>
            </a:lvl1pPr>
          </a:lstStyle>
          <a:p>
            <a:r>
              <a:rPr lang="en-US"/>
              <a:t>Subtitle Page</a:t>
            </a:r>
          </a:p>
        </p:txBody>
      </p:sp>
      <p:sp>
        <p:nvSpPr>
          <p:cNvPr id="3" name="Date Placeholder 2"/>
          <p:cNvSpPr>
            <a:spLocks noGrp="1"/>
          </p:cNvSpPr>
          <p:nvPr>
            <p:ph type="dt" sz="half" idx="10"/>
          </p:nvPr>
        </p:nvSpPr>
        <p:spPr/>
        <p:txBody>
          <a:bodyPr/>
          <a:lstStyle/>
          <a:p>
            <a:fld id="{89991DEC-FD98-42E6-83F2-C4929BE77415}" type="datetime1">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a:p>
        </p:txBody>
      </p:sp>
    </p:spTree>
    <p:extLst>
      <p:ext uri="{BB962C8B-B14F-4D97-AF65-F5344CB8AC3E}">
        <p14:creationId xmlns:p14="http://schemas.microsoft.com/office/powerpoint/2010/main" val="1116506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09A20-1848-4890-9926-BAAA8B6EFC60}" type="datetime1">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lumMod val="65000"/>
                  </a:schemeClr>
                </a:solidFill>
              </a:defRPr>
            </a:lvl1pPr>
          </a:lstStyle>
          <a:p>
            <a:fld id="{82DA34B5-7C80-464F-9A62-3711C8F85D9D}" type="slidenum">
              <a:rPr lang="en-US" smtClean="0"/>
              <a:pPr/>
              <a:t>‹#›</a:t>
            </a:fld>
            <a:endParaRPr lang="en-US"/>
          </a:p>
        </p:txBody>
      </p:sp>
    </p:spTree>
    <p:extLst>
      <p:ext uri="{BB962C8B-B14F-4D97-AF65-F5344CB8AC3E}">
        <p14:creationId xmlns:p14="http://schemas.microsoft.com/office/powerpoint/2010/main" val="3443375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lumMod val="65000"/>
                  </a:schemeClr>
                </a:solidFill>
              </a:defRPr>
            </a:lvl1pPr>
          </a:lstStyle>
          <a:p>
            <a:fld id="{82DA34B5-7C80-464F-9A62-3711C8F85D9D}" type="slidenum">
              <a:rPr lang="en-US" smtClean="0"/>
              <a:pPr/>
              <a:t>‹#›</a:t>
            </a:fld>
            <a:endParaRPr lang="en-US"/>
          </a:p>
        </p:txBody>
      </p:sp>
      <p:sp>
        <p:nvSpPr>
          <p:cNvPr id="5" name="Rectangle 4">
            <a:extLst>
              <a:ext uri="{FF2B5EF4-FFF2-40B4-BE49-F238E27FC236}">
                <a16:creationId xmlns:a16="http://schemas.microsoft.com/office/drawing/2014/main" id="{9DB41959-FEE5-1078-7916-499F63EB4500}"/>
              </a:ext>
            </a:extLst>
          </p:cNvPr>
          <p:cNvSpPr/>
          <p:nvPr userDrawn="1"/>
        </p:nvSpPr>
        <p:spPr>
          <a:xfrm>
            <a:off x="0" y="0"/>
            <a:ext cx="9144000" cy="6858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7" name="Picture 6" descr="A gold coin with text and three torched columns&#10;&#10;Description automatically generated">
            <a:extLst>
              <a:ext uri="{FF2B5EF4-FFF2-40B4-BE49-F238E27FC236}">
                <a16:creationId xmlns:a16="http://schemas.microsoft.com/office/drawing/2014/main" id="{803AC974-AB03-E12D-6417-6787E5D44F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34" y="38763"/>
            <a:ext cx="608275" cy="608275"/>
          </a:xfrm>
          <a:prstGeom prst="rect">
            <a:avLst/>
          </a:prstGeom>
        </p:spPr>
      </p:pic>
      <p:sp>
        <p:nvSpPr>
          <p:cNvPr id="10" name="Title 1">
            <a:extLst>
              <a:ext uri="{FF2B5EF4-FFF2-40B4-BE49-F238E27FC236}">
                <a16:creationId xmlns:a16="http://schemas.microsoft.com/office/drawing/2014/main" id="{90A042F4-4B75-B950-D95B-A6B04C834626}"/>
              </a:ext>
            </a:extLst>
          </p:cNvPr>
          <p:cNvSpPr>
            <a:spLocks noGrp="1"/>
          </p:cNvSpPr>
          <p:nvPr>
            <p:ph type="title"/>
          </p:nvPr>
        </p:nvSpPr>
        <p:spPr>
          <a:xfrm>
            <a:off x="759343" y="114808"/>
            <a:ext cx="6402795" cy="456182"/>
          </a:xfrm>
        </p:spPr>
        <p:txBody>
          <a:bodyPr anchor="ctr" anchorCtr="0">
            <a:noAutofit/>
          </a:bodyPr>
          <a:lstStyle>
            <a:lvl1pPr algn="l">
              <a:defRPr sz="2850" b="1">
                <a:latin typeface="+mn-lt"/>
              </a:defRPr>
            </a:lvl1pPr>
          </a:lstStyle>
          <a:p>
            <a:r>
              <a:rPr lang="en-US"/>
              <a:t>Click to edit Master title style</a:t>
            </a:r>
          </a:p>
        </p:txBody>
      </p:sp>
    </p:spTree>
    <p:extLst>
      <p:ext uri="{BB962C8B-B14F-4D97-AF65-F5344CB8AC3E}">
        <p14:creationId xmlns:p14="http://schemas.microsoft.com/office/powerpoint/2010/main" val="1912581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73674"/>
            <a:ext cx="3008313" cy="951513"/>
          </a:xfrm>
        </p:spPr>
        <p:txBody>
          <a:bodyPr anchor="b"/>
          <a:lstStyle>
            <a:lvl1pPr algn="l">
              <a:defRPr sz="2000" b="1">
                <a:latin typeface="+mn-lt"/>
              </a:defRPr>
            </a:lvl1pPr>
          </a:lstStyle>
          <a:p>
            <a:r>
              <a:rPr lang="en-US"/>
              <a:t>Click to edit Master title style</a:t>
            </a:r>
          </a:p>
        </p:txBody>
      </p:sp>
      <p:sp>
        <p:nvSpPr>
          <p:cNvPr id="3" name="Content Placeholder 2"/>
          <p:cNvSpPr>
            <a:spLocks noGrp="1"/>
          </p:cNvSpPr>
          <p:nvPr>
            <p:ph idx="1"/>
          </p:nvPr>
        </p:nvSpPr>
        <p:spPr>
          <a:xfrm>
            <a:off x="3575050" y="873673"/>
            <a:ext cx="5111750" cy="4066190"/>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825187"/>
            <a:ext cx="3008313" cy="3114675"/>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6768EF-8E1C-4FDD-A477-F7862F9AD6CF}" type="datetime1">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82DA34B5-7C80-464F-9A62-3711C8F85D9D}" type="slidenum">
              <a:rPr lang="en-US" smtClean="0"/>
              <a:pPr/>
              <a:t>‹#›</a:t>
            </a:fld>
            <a:endParaRPr lang="en-US"/>
          </a:p>
        </p:txBody>
      </p:sp>
    </p:spTree>
    <p:extLst>
      <p:ext uri="{BB962C8B-B14F-4D97-AF65-F5344CB8AC3E}">
        <p14:creationId xmlns:p14="http://schemas.microsoft.com/office/powerpoint/2010/main" val="85833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rgbClr val="782F3E"/>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FE90B-B4D7-4363-B88A-059A7BC447BE}" type="datetime1">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3376877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5" y="3928242"/>
            <a:ext cx="7260896" cy="288050"/>
          </a:xfrm>
        </p:spPr>
        <p:txBody>
          <a:bodyPr anchor="b"/>
          <a:lstStyle>
            <a:lvl1pPr algn="l">
              <a:defRPr sz="2000" b="1">
                <a:latin typeface="+mn-lt"/>
              </a:defRPr>
            </a:lvl1pPr>
          </a:lstStyle>
          <a:p>
            <a:r>
              <a:rPr lang="en-US"/>
              <a:t>Click to edit Master title style</a:t>
            </a:r>
          </a:p>
        </p:txBody>
      </p:sp>
      <p:sp>
        <p:nvSpPr>
          <p:cNvPr id="3" name="Picture Placeholder 2"/>
          <p:cNvSpPr>
            <a:spLocks noGrp="1"/>
          </p:cNvSpPr>
          <p:nvPr>
            <p:ph type="pic" idx="1"/>
          </p:nvPr>
        </p:nvSpPr>
        <p:spPr>
          <a:xfrm>
            <a:off x="1410135" y="348156"/>
            <a:ext cx="7260896" cy="3481552"/>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410135" y="4216292"/>
            <a:ext cx="7260896" cy="550971"/>
          </a:xfrm>
        </p:spPr>
        <p:txBody>
          <a:bodyPr/>
          <a:lstStyle>
            <a:lvl1pPr marL="0" indent="0">
              <a:buNone/>
              <a:defRPr sz="1400">
                <a:latin typeface="+mj-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E13048-242B-4C43-AF74-85C935DB87D1}" type="datetime1">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82DA34B5-7C80-464F-9A62-3711C8F85D9D}" type="slidenum">
              <a:rPr lang="en-US" smtClean="0"/>
              <a:pPr/>
              <a:t>‹#›</a:t>
            </a:fld>
            <a:endParaRPr lang="en-US"/>
          </a:p>
        </p:txBody>
      </p:sp>
    </p:spTree>
    <p:extLst>
      <p:ext uri="{BB962C8B-B14F-4D97-AF65-F5344CB8AC3E}">
        <p14:creationId xmlns:p14="http://schemas.microsoft.com/office/powerpoint/2010/main" val="4116423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Side View">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1494" y="178071"/>
            <a:ext cx="8068550" cy="471949"/>
          </a:xfrm>
        </p:spPr>
        <p:txBody>
          <a:bodyPr anchor="ctr">
            <a:noAutofit/>
          </a:bodyPr>
          <a:lstStyle>
            <a:lvl1pPr algn="l">
              <a:defRPr sz="3000" b="1">
                <a:latin typeface="+mn-lt"/>
              </a:defRPr>
            </a:lvl1pPr>
          </a:lstStyle>
          <a:p>
            <a:r>
              <a:rPr lang="en-US"/>
              <a:t>Click to edit Master title style</a:t>
            </a:r>
          </a:p>
        </p:txBody>
      </p:sp>
      <p:sp>
        <p:nvSpPr>
          <p:cNvPr id="3" name="Picture Placeholder 2"/>
          <p:cNvSpPr>
            <a:spLocks noGrp="1"/>
          </p:cNvSpPr>
          <p:nvPr>
            <p:ph type="pic" idx="1"/>
          </p:nvPr>
        </p:nvSpPr>
        <p:spPr>
          <a:xfrm>
            <a:off x="861495" y="1184275"/>
            <a:ext cx="8068550" cy="3481552"/>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61495" y="629671"/>
            <a:ext cx="2547134" cy="300632"/>
          </a:xfrm>
        </p:spPr>
        <p:txBody>
          <a:bodyPr>
            <a:normAutofit/>
          </a:bodyPr>
          <a:lstStyle>
            <a:lvl1pPr marL="0" indent="0">
              <a:buNone/>
              <a:defRPr sz="1350" i="1">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82DA34B5-7C80-464F-9A62-3711C8F85D9D}" type="slidenum">
              <a:rPr lang="en-US" smtClean="0"/>
              <a:pPr/>
              <a:t>‹#›</a:t>
            </a:fld>
            <a:endParaRPr lang="en-US"/>
          </a:p>
        </p:txBody>
      </p:sp>
    </p:spTree>
    <p:extLst>
      <p:ext uri="{BB962C8B-B14F-4D97-AF65-F5344CB8AC3E}">
        <p14:creationId xmlns:p14="http://schemas.microsoft.com/office/powerpoint/2010/main" val="1667019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FCO 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1494" y="178071"/>
            <a:ext cx="8068550" cy="471949"/>
          </a:xfrm>
        </p:spPr>
        <p:txBody>
          <a:bodyPr anchor="ctr">
            <a:noAutofit/>
          </a:bodyPr>
          <a:lstStyle>
            <a:lvl1pPr algn="l">
              <a:defRPr sz="3000" b="1">
                <a:latin typeface="+mn-lt"/>
              </a:defRPr>
            </a:lvl1pPr>
          </a:lstStyle>
          <a:p>
            <a:r>
              <a:rPr lang="en-US"/>
              <a:t>Click to edit Master title style</a:t>
            </a:r>
          </a:p>
        </p:txBody>
      </p:sp>
      <p:sp>
        <p:nvSpPr>
          <p:cNvPr id="3" name="Picture Placeholder 2"/>
          <p:cNvSpPr>
            <a:spLocks noGrp="1"/>
          </p:cNvSpPr>
          <p:nvPr>
            <p:ph type="pic" idx="1"/>
          </p:nvPr>
        </p:nvSpPr>
        <p:spPr>
          <a:xfrm>
            <a:off x="861495" y="1184275"/>
            <a:ext cx="8068550" cy="3481552"/>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61495" y="629671"/>
            <a:ext cx="2547134" cy="300632"/>
          </a:xfrm>
        </p:spPr>
        <p:txBody>
          <a:bodyPr>
            <a:normAutofit/>
          </a:bodyPr>
          <a:lstStyle>
            <a:lvl1pPr marL="0" indent="0">
              <a:buNone/>
              <a:defRPr sz="1350" i="1">
                <a:latin typeface="+mn-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82DA34B5-7C80-464F-9A62-3711C8F85D9D}" type="slidenum">
              <a:rPr lang="en-US" smtClean="0"/>
              <a:pPr/>
              <a:t>‹#›</a:t>
            </a:fld>
            <a:endParaRPr lang="en-US"/>
          </a:p>
        </p:txBody>
      </p:sp>
      <p:pic>
        <p:nvPicPr>
          <p:cNvPr id="6" name="Picture 5" descr="A gold coin with text and three torched columns&#10;&#10;Description automatically generated">
            <a:extLst>
              <a:ext uri="{FF2B5EF4-FFF2-40B4-BE49-F238E27FC236}">
                <a16:creationId xmlns:a16="http://schemas.microsoft.com/office/drawing/2014/main" id="{56206E04-3142-B8BB-7EBA-A67C239BC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091"/>
            <a:ext cx="885253" cy="885253"/>
          </a:xfrm>
          <a:prstGeom prst="rect">
            <a:avLst/>
          </a:prstGeom>
        </p:spPr>
      </p:pic>
    </p:spTree>
    <p:extLst>
      <p:ext uri="{BB962C8B-B14F-4D97-AF65-F5344CB8AC3E}">
        <p14:creationId xmlns:p14="http://schemas.microsoft.com/office/powerpoint/2010/main" val="430709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 View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1494" y="178071"/>
            <a:ext cx="8068550" cy="471949"/>
          </a:xfrm>
        </p:spPr>
        <p:txBody>
          <a:bodyPr anchor="ctr">
            <a:noAutofit/>
          </a:bodyPr>
          <a:lstStyle>
            <a:lvl1pPr algn="l">
              <a:defRPr sz="3000" b="1">
                <a:latin typeface="+mn-lt"/>
              </a:defRPr>
            </a:lvl1pPr>
          </a:lstStyle>
          <a:p>
            <a:r>
              <a:rPr lang="en-US"/>
              <a:t>Click to edit Master title style</a:t>
            </a:r>
          </a:p>
        </p:txBody>
      </p:sp>
      <p:sp>
        <p:nvSpPr>
          <p:cNvPr id="3" name="Picture Placeholder 2"/>
          <p:cNvSpPr>
            <a:spLocks noGrp="1"/>
          </p:cNvSpPr>
          <p:nvPr>
            <p:ph type="pic" idx="1"/>
          </p:nvPr>
        </p:nvSpPr>
        <p:spPr>
          <a:xfrm>
            <a:off x="4836381" y="1184275"/>
            <a:ext cx="4093664" cy="3481552"/>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61495" y="629671"/>
            <a:ext cx="2547134" cy="300632"/>
          </a:xfrm>
        </p:spPr>
        <p:txBody>
          <a:bodyPr>
            <a:normAutofit/>
          </a:bodyPr>
          <a:lstStyle>
            <a:lvl1pPr marL="0" indent="0">
              <a:buNone/>
              <a:defRPr sz="1350" i="1">
                <a:latin typeface="+mj-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82DA34B5-7C80-464F-9A62-3711C8F85D9D}" type="slidenum">
              <a:rPr lang="en-US" smtClean="0"/>
              <a:pPr/>
              <a:t>‹#›</a:t>
            </a:fld>
            <a:endParaRPr lang="en-US"/>
          </a:p>
        </p:txBody>
      </p:sp>
      <p:sp>
        <p:nvSpPr>
          <p:cNvPr id="5" name="Picture Placeholder 2">
            <a:extLst>
              <a:ext uri="{FF2B5EF4-FFF2-40B4-BE49-F238E27FC236}">
                <a16:creationId xmlns:a16="http://schemas.microsoft.com/office/drawing/2014/main" id="{68D5F1B2-1E54-1E59-E248-A53CF87146E1}"/>
              </a:ext>
            </a:extLst>
          </p:cNvPr>
          <p:cNvSpPr>
            <a:spLocks noGrp="1"/>
          </p:cNvSpPr>
          <p:nvPr>
            <p:ph type="pic" idx="13"/>
          </p:nvPr>
        </p:nvSpPr>
        <p:spPr>
          <a:xfrm>
            <a:off x="459187" y="1186317"/>
            <a:ext cx="4093664" cy="3481552"/>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Tree>
    <p:extLst>
      <p:ext uri="{BB962C8B-B14F-4D97-AF65-F5344CB8AC3E}">
        <p14:creationId xmlns:p14="http://schemas.microsoft.com/office/powerpoint/2010/main" val="121270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Side View 3">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F69FB6-5E9D-6F80-01D9-5B60C0D9E909}"/>
              </a:ext>
            </a:extLst>
          </p:cNvPr>
          <p:cNvSpPr/>
          <p:nvPr userDrawn="1"/>
        </p:nvSpPr>
        <p:spPr>
          <a:xfrm>
            <a:off x="0" y="0"/>
            <a:ext cx="2761091"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84140" y="162802"/>
            <a:ext cx="2547134" cy="1362188"/>
          </a:xfrm>
        </p:spPr>
        <p:txBody>
          <a:bodyPr anchor="ctr">
            <a:noAutofit/>
          </a:bodyPr>
          <a:lstStyle>
            <a:lvl1pPr algn="l">
              <a:defRPr sz="3000" b="1">
                <a:latin typeface="+mn-lt"/>
              </a:defRPr>
            </a:lvl1pPr>
          </a:lstStyle>
          <a:p>
            <a:r>
              <a:rPr lang="en-US"/>
              <a:t>Click to edit Master title style</a:t>
            </a:r>
          </a:p>
        </p:txBody>
      </p:sp>
      <p:sp>
        <p:nvSpPr>
          <p:cNvPr id="3" name="Picture Placeholder 2"/>
          <p:cNvSpPr>
            <a:spLocks noGrp="1"/>
          </p:cNvSpPr>
          <p:nvPr>
            <p:ph type="pic" idx="1"/>
          </p:nvPr>
        </p:nvSpPr>
        <p:spPr>
          <a:xfrm>
            <a:off x="2945230" y="162802"/>
            <a:ext cx="6014630" cy="4544768"/>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84139" y="1622691"/>
            <a:ext cx="2547134" cy="2334106"/>
          </a:xfrm>
        </p:spPr>
        <p:txBody>
          <a:bodyPr/>
          <a:lstStyle>
            <a:lvl1pPr marL="0" indent="0">
              <a:buNone/>
              <a:defRPr sz="1400">
                <a:latin typeface="+mj-lt"/>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bg1">
                    <a:lumMod val="65000"/>
                  </a:schemeClr>
                </a:solidFill>
              </a:defRPr>
            </a:lvl1pPr>
          </a:lstStyle>
          <a:p>
            <a:fld id="{82DA34B5-7C80-464F-9A62-3711C8F85D9D}" type="slidenum">
              <a:rPr lang="en-US" smtClean="0"/>
              <a:pPr/>
              <a:t>‹#›</a:t>
            </a:fld>
            <a:endParaRPr lang="en-US"/>
          </a:p>
        </p:txBody>
      </p:sp>
      <p:pic>
        <p:nvPicPr>
          <p:cNvPr id="8" name="Picture 7" descr="A gold coin with text and three torched columns&#10;&#10;Description automatically generated">
            <a:extLst>
              <a:ext uri="{FF2B5EF4-FFF2-40B4-BE49-F238E27FC236}">
                <a16:creationId xmlns:a16="http://schemas.microsoft.com/office/drawing/2014/main" id="{5EF212AD-C55F-9754-6916-7DBA6705A6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49" y="4442254"/>
            <a:ext cx="650018" cy="650018"/>
          </a:xfrm>
          <a:prstGeom prst="rect">
            <a:avLst/>
          </a:prstGeom>
        </p:spPr>
      </p:pic>
    </p:spTree>
    <p:extLst>
      <p:ext uri="{BB962C8B-B14F-4D97-AF65-F5344CB8AC3E}">
        <p14:creationId xmlns:p14="http://schemas.microsoft.com/office/powerpoint/2010/main" val="224885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6010"/>
            <a:ext cx="8229600" cy="647987"/>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457200" y="1642238"/>
            <a:ext cx="4038600" cy="2956037"/>
          </a:xfrm>
        </p:spPr>
        <p:txBody>
          <a:bodyPr/>
          <a:lstStyle>
            <a:lvl1pPr>
              <a:defRPr sz="2800" b="0" i="0">
                <a:latin typeface="+mn-lt"/>
                <a:cs typeface="Arial"/>
              </a:defRPr>
            </a:lvl1pPr>
            <a:lvl2pPr>
              <a:defRPr sz="2400" b="0" i="0">
                <a:latin typeface="+mn-lt"/>
                <a:cs typeface="Arial"/>
              </a:defRPr>
            </a:lvl2pPr>
            <a:lvl3pPr>
              <a:defRPr sz="2000" b="0" i="0">
                <a:latin typeface="+mn-lt"/>
                <a:cs typeface="Arial"/>
              </a:defRPr>
            </a:lvl3pPr>
            <a:lvl4pPr>
              <a:defRPr sz="1800" b="0" i="0">
                <a:latin typeface="+mn-lt"/>
                <a:cs typeface="Arial"/>
              </a:defRPr>
            </a:lvl4pPr>
            <a:lvl5pPr>
              <a:defRPr sz="1800" b="0" i="0">
                <a:latin typeface="+mn-lt"/>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2238"/>
            <a:ext cx="4038600" cy="2956037"/>
          </a:xfrm>
        </p:spPr>
        <p:txBody>
          <a:bodyPr/>
          <a:lstStyle>
            <a:lvl1pPr>
              <a:defRPr sz="2800" b="0" i="0">
                <a:latin typeface="+mn-lt"/>
                <a:cs typeface="Arial"/>
              </a:defRPr>
            </a:lvl1pPr>
            <a:lvl2pPr>
              <a:defRPr sz="2400" b="0" i="0">
                <a:latin typeface="+mn-lt"/>
                <a:cs typeface="Arial"/>
              </a:defRPr>
            </a:lvl2pPr>
            <a:lvl3pPr>
              <a:defRPr sz="2000" b="0" i="0">
                <a:latin typeface="+mn-lt"/>
                <a:cs typeface="Arial"/>
              </a:defRPr>
            </a:lvl3pPr>
            <a:lvl4pPr>
              <a:defRPr sz="1800" b="0" i="0">
                <a:latin typeface="+mn-lt"/>
                <a:cs typeface="Arial"/>
              </a:defRPr>
            </a:lvl4pPr>
            <a:lvl5pPr>
              <a:defRPr sz="1800" b="0" i="0">
                <a:latin typeface="+mn-lt"/>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11F85-C4F3-4CC8-8166-A8D43CB43036}" type="datetime1">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3044035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32789"/>
            <a:ext cx="4040188"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55375"/>
            <a:ext cx="4040188" cy="2949470"/>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32789"/>
            <a:ext cx="4041775" cy="5998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55375"/>
            <a:ext cx="4041775" cy="2949470"/>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6F8BC1-7C7B-437C-8FBD-288B44630849}" type="datetime1">
              <a:rPr lang="en-US" smtClean="0"/>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1211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rgbClr val="000000"/>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303E7CAF-594A-43AD-B880-90EA279AC84F}" type="datetime1">
              <a:rPr lang="en-US" smtClean="0"/>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334175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7594C-F1CB-4718-BE37-75041BA0691E}" type="datetime1">
              <a:rPr lang="en-US" smtClean="0"/>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265393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73674"/>
            <a:ext cx="3008313" cy="951513"/>
          </a:xfrm>
        </p:spPr>
        <p:txBody>
          <a:bodyPr anchor="b"/>
          <a:lstStyle>
            <a:lvl1pPr algn="l">
              <a:defRPr sz="2000"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575050" y="873673"/>
            <a:ext cx="5111750" cy="4066190"/>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825187"/>
            <a:ext cx="3008313" cy="3114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9EF8-0751-4595-93F5-0B64EB4894B8}" type="datetime1">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181286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0134" y="3928241"/>
            <a:ext cx="7260896" cy="288050"/>
          </a:xfrm>
        </p:spPr>
        <p:txBody>
          <a:bodyPr anchor="b"/>
          <a:lstStyle>
            <a:lvl1pPr algn="l">
              <a:defRPr sz="2000"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410134" y="348156"/>
            <a:ext cx="7260896" cy="34815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10134" y="4216292"/>
            <a:ext cx="7260896" cy="550971"/>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32A1AF-BA1D-4B35-B8F3-56A3F06C717C}" type="datetime1">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DA34B5-7C80-464F-9A62-3711C8F85D9D}" type="slidenum">
              <a:rPr lang="en-US" smtClean="0"/>
              <a:t>‹#›</a:t>
            </a:fld>
            <a:endParaRPr lang="en-US" dirty="0"/>
          </a:p>
        </p:txBody>
      </p:sp>
    </p:spTree>
    <p:extLst>
      <p:ext uri="{BB962C8B-B14F-4D97-AF65-F5344CB8AC3E}">
        <p14:creationId xmlns:p14="http://schemas.microsoft.com/office/powerpoint/2010/main" val="96982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AEBE77D-650F-4A9E-8707-405C659421C6}" type="datetime1">
              <a:rPr lang="en-US" smtClean="0"/>
              <a:t>10/23/2024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dirty="0"/>
          </a:p>
        </p:txBody>
      </p:sp>
    </p:spTree>
    <p:extLst>
      <p:ext uri="{BB962C8B-B14F-4D97-AF65-F5344CB8AC3E}">
        <p14:creationId xmlns:p14="http://schemas.microsoft.com/office/powerpoint/2010/main" val="3268671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274321"/>
            <a:ext cx="7886700" cy="994172"/>
          </a:xfrm>
          <a:prstGeom prst="rect">
            <a:avLst/>
          </a:prstGeom>
        </p:spPr>
        <p:txBody>
          <a:bodyPr vert="horz" lIns="68580" tIns="34290" rIns="68580" bIns="3429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3845" y="1371602"/>
            <a:ext cx="7886700" cy="3263503"/>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800">
                <a:solidFill>
                  <a:schemeClr val="tx1">
                    <a:lumMod val="65000"/>
                    <a:lumOff val="35000"/>
                  </a:schemeClr>
                </a:solidFill>
              </a:defRPr>
            </a:lvl1pPr>
          </a:lstStyle>
          <a:p>
            <a:fld id="{449E7F0E-C744-4FE1-9B63-E89DF871055F}" type="datetime1">
              <a:rPr lang="en-US" smtClean="0"/>
              <a:t>10/23/2024</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8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63145" y="4767264"/>
            <a:ext cx="2057400" cy="273844"/>
          </a:xfrm>
          <a:prstGeom prst="rect">
            <a:avLst/>
          </a:prstGeom>
        </p:spPr>
        <p:txBody>
          <a:bodyPr vert="horz" lIns="68580" tIns="34290" rIns="68580" bIns="34290" rtlCol="0" anchor="ctr"/>
          <a:lstStyle>
            <a:lvl1pPr algn="r">
              <a:defRPr sz="800">
                <a:solidFill>
                  <a:schemeClr val="tx1">
                    <a:tint val="7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38817713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Wingdings 2" pitchFamily="18" charset="2"/>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Wingdings 2" pitchFamily="18" charset="2"/>
        <a:buChar char=""/>
        <a:defRPr sz="1400" kern="1200">
          <a:solidFill>
            <a:schemeClr val="tx1"/>
          </a:solidFill>
          <a:latin typeface="+mn-lt"/>
          <a:ea typeface="+mn-ea"/>
          <a:cs typeface="+mn-cs"/>
        </a:defRPr>
      </a:lvl5pPr>
      <a:lvl6pPr marL="1885903" indent="-171446" algn="l" defTabSz="685783" rtl="0" eaLnBrk="1" latinLnBrk="0" hangingPunct="1">
        <a:spcBef>
          <a:spcPct val="20000"/>
        </a:spcBef>
        <a:buFont typeface="Wingdings 2" pitchFamily="18" charset="2"/>
        <a:buChar char=""/>
        <a:defRPr sz="1400" kern="1200">
          <a:solidFill>
            <a:schemeClr val="tx1"/>
          </a:solidFill>
          <a:latin typeface="+mn-lt"/>
          <a:ea typeface="+mn-ea"/>
          <a:cs typeface="+mn-cs"/>
        </a:defRPr>
      </a:lvl6pPr>
      <a:lvl7pPr marL="2228795" indent="-171446" algn="l" defTabSz="685783" rtl="0" eaLnBrk="1" latinLnBrk="0" hangingPunct="1">
        <a:spcBef>
          <a:spcPct val="20000"/>
        </a:spcBef>
        <a:buFont typeface="Wingdings 2" pitchFamily="18" charset="2"/>
        <a:buChar char=""/>
        <a:defRPr sz="1400" kern="1200">
          <a:solidFill>
            <a:schemeClr val="tx1"/>
          </a:solidFill>
          <a:latin typeface="+mn-lt"/>
          <a:ea typeface="+mn-ea"/>
          <a:cs typeface="+mn-cs"/>
        </a:defRPr>
      </a:lvl7pPr>
      <a:lvl8pPr marL="2571686" indent="-171446" algn="l" defTabSz="685783" rtl="0" eaLnBrk="1" latinLnBrk="0" hangingPunct="1">
        <a:spcBef>
          <a:spcPct val="20000"/>
        </a:spcBef>
        <a:buFont typeface="Wingdings 2" pitchFamily="18" charset="2"/>
        <a:buChar char=""/>
        <a:defRPr sz="1400" kern="1200">
          <a:solidFill>
            <a:schemeClr val="tx1"/>
          </a:solidFill>
          <a:latin typeface="+mn-lt"/>
          <a:ea typeface="+mn-ea"/>
          <a:cs typeface="+mn-cs"/>
        </a:defRPr>
      </a:lvl8pPr>
      <a:lvl9pPr marL="2914577" indent="-171446" algn="l" defTabSz="685783" rtl="0" eaLnBrk="1" latinLnBrk="0" hangingPunct="1">
        <a:spcBef>
          <a:spcPct val="20000"/>
        </a:spcBef>
        <a:buFont typeface="Wingdings 2" pitchFamily="18" charset="2"/>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600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865581"/>
            <a:ext cx="8229600" cy="2732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0F62010-DD56-496E-94DB-B381247DBCD3}" type="datetime1">
              <a:rPr lang="en-US" smtClean="0"/>
              <a:t>10/23/2024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DA34B5-7C80-464F-9A62-3711C8F85D9D}" type="slidenum">
              <a:rPr lang="en-US" smtClean="0"/>
              <a:t>‹#›</a:t>
            </a:fld>
            <a:endParaRPr lang="en-US"/>
          </a:p>
        </p:txBody>
      </p:sp>
    </p:spTree>
    <p:extLst>
      <p:ext uri="{BB962C8B-B14F-4D97-AF65-F5344CB8AC3E}">
        <p14:creationId xmlns:p14="http://schemas.microsoft.com/office/powerpoint/2010/main" val="39744381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Deans &amp; Chairs</a:t>
            </a:r>
          </a:p>
        </p:txBody>
      </p:sp>
      <p:sp>
        <p:nvSpPr>
          <p:cNvPr id="3" name="Subtitle 2"/>
          <p:cNvSpPr>
            <a:spLocks noGrp="1"/>
          </p:cNvSpPr>
          <p:nvPr>
            <p:ph type="subTitle" idx="1"/>
          </p:nvPr>
        </p:nvSpPr>
        <p:spPr>
          <a:xfrm>
            <a:off x="0" y="2914650"/>
            <a:ext cx="9144000" cy="1314450"/>
          </a:xfrm>
        </p:spPr>
        <p:txBody>
          <a:bodyPr>
            <a:normAutofit fontScale="85000" lnSpcReduction="20000"/>
          </a:bodyPr>
          <a:lstStyle/>
          <a:p>
            <a:r>
              <a:rPr lang="en-US" dirty="0">
                <a:effectLst>
                  <a:outerShdw blurRad="38100" dist="38100" dir="2700000" algn="tl">
                    <a:srgbClr val="000000">
                      <a:alpha val="43137"/>
                    </a:srgbClr>
                  </a:outerShdw>
                </a:effectLst>
              </a:rPr>
              <a:t>Kyle Clark</a:t>
            </a:r>
          </a:p>
          <a:p>
            <a:r>
              <a:rPr lang="en-US" i="1" dirty="0"/>
              <a:t>Senior Vice President for Finance &amp; Administration</a:t>
            </a:r>
          </a:p>
          <a:p>
            <a:r>
              <a:rPr lang="en-US" i="1" dirty="0"/>
              <a:t>October 22, 2024</a:t>
            </a:r>
          </a:p>
        </p:txBody>
      </p:sp>
    </p:spTree>
    <p:extLst>
      <p:ext uri="{BB962C8B-B14F-4D97-AF65-F5344CB8AC3E}">
        <p14:creationId xmlns:p14="http://schemas.microsoft.com/office/powerpoint/2010/main" val="196997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4792" y="2749487"/>
            <a:ext cx="8937256" cy="758952"/>
            <a:chOff x="206389" y="3180207"/>
            <a:chExt cx="11916341" cy="1011936"/>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5130" y="3180207"/>
              <a:ext cx="3657600" cy="1011936"/>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427" r="76562"/>
            <a:stretch/>
          </p:blipFill>
          <p:spPr>
            <a:xfrm>
              <a:off x="7931729" y="3180207"/>
              <a:ext cx="695325" cy="1011936"/>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4427" r="76562"/>
            <a:stretch/>
          </p:blipFill>
          <p:spPr>
            <a:xfrm>
              <a:off x="7236404" y="3180207"/>
              <a:ext cx="695325" cy="1011936"/>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4427" r="76562"/>
            <a:stretch/>
          </p:blipFill>
          <p:spPr>
            <a:xfrm>
              <a:off x="6545841" y="3180207"/>
              <a:ext cx="695325" cy="1011936"/>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427" r="76562"/>
            <a:stretch/>
          </p:blipFill>
          <p:spPr>
            <a:xfrm>
              <a:off x="5852422" y="3180207"/>
              <a:ext cx="695325" cy="1011936"/>
            </a:xfrm>
            <a:prstGeom prst="rect">
              <a:avLst/>
            </a:prstGeom>
          </p:spPr>
        </p:pic>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427" r="76562"/>
            <a:stretch/>
          </p:blipFill>
          <p:spPr>
            <a:xfrm>
              <a:off x="5161300" y="3180207"/>
              <a:ext cx="695325" cy="1011936"/>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4427" r="76562"/>
            <a:stretch/>
          </p:blipFill>
          <p:spPr>
            <a:xfrm>
              <a:off x="4464068" y="3180207"/>
              <a:ext cx="695325" cy="1011936"/>
            </a:xfrm>
            <a:prstGeom prst="rect">
              <a:avLst/>
            </a:prstGeom>
          </p:spPr>
        </p:pic>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4427" r="76562"/>
            <a:stretch/>
          </p:blipFill>
          <p:spPr>
            <a:xfrm>
              <a:off x="3768744" y="3180207"/>
              <a:ext cx="695325" cy="1011936"/>
            </a:xfrm>
            <a:prstGeom prst="rect">
              <a:avLst/>
            </a:prstGeom>
          </p:spPr>
        </p:pic>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4427" r="76562"/>
            <a:stretch/>
          </p:blipFill>
          <p:spPr>
            <a:xfrm>
              <a:off x="3073419" y="3180207"/>
              <a:ext cx="695325" cy="1011936"/>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4427" r="76562"/>
            <a:stretch/>
          </p:blipFill>
          <p:spPr>
            <a:xfrm>
              <a:off x="2378092" y="3180207"/>
              <a:ext cx="695325" cy="1011936"/>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4427" r="76562"/>
            <a:stretch/>
          </p:blipFill>
          <p:spPr>
            <a:xfrm>
              <a:off x="1687528" y="3180207"/>
              <a:ext cx="695325" cy="1011936"/>
            </a:xfrm>
            <a:prstGeom prst="rect">
              <a:avLst/>
            </a:prstGeom>
          </p:spPr>
        </p:pic>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4427" r="76562"/>
            <a:stretch/>
          </p:blipFill>
          <p:spPr>
            <a:xfrm>
              <a:off x="992203" y="3180207"/>
              <a:ext cx="695325" cy="1011936"/>
            </a:xfrm>
            <a:prstGeom prst="rect">
              <a:avLst/>
            </a:prstGeom>
          </p:spPr>
        </p:pic>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1" r="78125"/>
            <a:stretch/>
          </p:blipFill>
          <p:spPr>
            <a:xfrm>
              <a:off x="206389" y="3180207"/>
              <a:ext cx="800105" cy="1011936"/>
            </a:xfrm>
            <a:prstGeom prst="rect">
              <a:avLst/>
            </a:prstGeom>
          </p:spPr>
        </p:pic>
      </p:grpSp>
      <p:sp>
        <p:nvSpPr>
          <p:cNvPr id="22" name="TextBox 21"/>
          <p:cNvSpPr txBox="1"/>
          <p:nvPr/>
        </p:nvSpPr>
        <p:spPr>
          <a:xfrm>
            <a:off x="181517" y="2521341"/>
            <a:ext cx="785151"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January</a:t>
            </a:r>
          </a:p>
        </p:txBody>
      </p:sp>
      <p:sp>
        <p:nvSpPr>
          <p:cNvPr id="24" name="TextBox 23"/>
          <p:cNvSpPr txBox="1"/>
          <p:nvPr/>
        </p:nvSpPr>
        <p:spPr>
          <a:xfrm>
            <a:off x="1013051" y="3432327"/>
            <a:ext cx="881716"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February</a:t>
            </a:r>
          </a:p>
        </p:txBody>
      </p:sp>
      <p:sp>
        <p:nvSpPr>
          <p:cNvPr id="25" name="TextBox 24"/>
          <p:cNvSpPr txBox="1"/>
          <p:nvPr/>
        </p:nvSpPr>
        <p:spPr>
          <a:xfrm>
            <a:off x="2155464" y="2521341"/>
            <a:ext cx="688394"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March</a:t>
            </a:r>
          </a:p>
        </p:txBody>
      </p:sp>
      <p:sp>
        <p:nvSpPr>
          <p:cNvPr id="26" name="TextBox 25"/>
          <p:cNvSpPr txBox="1"/>
          <p:nvPr/>
        </p:nvSpPr>
        <p:spPr>
          <a:xfrm>
            <a:off x="4193680" y="2521341"/>
            <a:ext cx="52411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May</a:t>
            </a:r>
          </a:p>
        </p:txBody>
      </p:sp>
      <p:sp>
        <p:nvSpPr>
          <p:cNvPr id="27" name="TextBox 26"/>
          <p:cNvSpPr txBox="1"/>
          <p:nvPr/>
        </p:nvSpPr>
        <p:spPr>
          <a:xfrm>
            <a:off x="3130341" y="3432327"/>
            <a:ext cx="553357"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April</a:t>
            </a:r>
          </a:p>
        </p:txBody>
      </p:sp>
      <p:sp>
        <p:nvSpPr>
          <p:cNvPr id="28" name="TextBox 27"/>
          <p:cNvSpPr txBox="1"/>
          <p:nvPr/>
        </p:nvSpPr>
        <p:spPr>
          <a:xfrm>
            <a:off x="5030824" y="3432327"/>
            <a:ext cx="543739"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June</a:t>
            </a:r>
          </a:p>
        </p:txBody>
      </p:sp>
      <p:sp>
        <p:nvSpPr>
          <p:cNvPr id="29" name="TextBox 28"/>
          <p:cNvSpPr txBox="1"/>
          <p:nvPr/>
        </p:nvSpPr>
        <p:spPr>
          <a:xfrm>
            <a:off x="6893282" y="3432327"/>
            <a:ext cx="724301"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August</a:t>
            </a:r>
          </a:p>
        </p:txBody>
      </p:sp>
      <p:sp>
        <p:nvSpPr>
          <p:cNvPr id="30" name="TextBox 29"/>
          <p:cNvSpPr txBox="1"/>
          <p:nvPr/>
        </p:nvSpPr>
        <p:spPr>
          <a:xfrm>
            <a:off x="6070814" y="2521341"/>
            <a:ext cx="478016"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July</a:t>
            </a:r>
          </a:p>
        </p:txBody>
      </p:sp>
      <p:sp>
        <p:nvSpPr>
          <p:cNvPr id="31" name="TextBox 30"/>
          <p:cNvSpPr txBox="1"/>
          <p:nvPr/>
        </p:nvSpPr>
        <p:spPr>
          <a:xfrm>
            <a:off x="7700389" y="2521341"/>
            <a:ext cx="1045799"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mn-cs"/>
              </a:rPr>
              <a:t>September</a:t>
            </a:r>
          </a:p>
        </p:txBody>
      </p:sp>
      <p:sp>
        <p:nvSpPr>
          <p:cNvPr id="32" name="TextBox 31"/>
          <p:cNvSpPr txBox="1"/>
          <p:nvPr/>
        </p:nvSpPr>
        <p:spPr>
          <a:xfrm>
            <a:off x="181517" y="2301438"/>
            <a:ext cx="3159811" cy="2308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Requests for new budget allocations</a:t>
            </a:r>
          </a:p>
        </p:txBody>
      </p:sp>
      <p:sp>
        <p:nvSpPr>
          <p:cNvPr id="33" name="TextBox 32"/>
          <p:cNvSpPr txBox="1"/>
          <p:nvPr/>
        </p:nvSpPr>
        <p:spPr>
          <a:xfrm>
            <a:off x="548417" y="3779827"/>
            <a:ext cx="1752516" cy="3693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Budget training, workshop, &amp; entry dates are announced</a:t>
            </a:r>
          </a:p>
        </p:txBody>
      </p:sp>
      <p:sp>
        <p:nvSpPr>
          <p:cNvPr id="35" name="TextBox 34"/>
          <p:cNvSpPr txBox="1"/>
          <p:nvPr/>
        </p:nvSpPr>
        <p:spPr>
          <a:xfrm>
            <a:off x="1588810" y="1540203"/>
            <a:ext cx="1752517" cy="2308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Budget Training</a:t>
            </a:r>
          </a:p>
        </p:txBody>
      </p:sp>
      <p:sp>
        <p:nvSpPr>
          <p:cNvPr id="37" name="TextBox 36"/>
          <p:cNvSpPr txBox="1"/>
          <p:nvPr/>
        </p:nvSpPr>
        <p:spPr>
          <a:xfrm>
            <a:off x="1588810" y="1854932"/>
            <a:ext cx="1752517" cy="3693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New budget requests are compiled for review</a:t>
            </a:r>
          </a:p>
        </p:txBody>
      </p:sp>
      <p:sp>
        <p:nvSpPr>
          <p:cNvPr id="38" name="TextBox 37"/>
          <p:cNvSpPr txBox="1"/>
          <p:nvPr/>
        </p:nvSpPr>
        <p:spPr>
          <a:xfrm>
            <a:off x="2486447" y="3779827"/>
            <a:ext cx="1752516" cy="3693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High-level budget calcs including tuition &amp; fees are finalized</a:t>
            </a:r>
          </a:p>
        </p:txBody>
      </p:sp>
      <p:sp>
        <p:nvSpPr>
          <p:cNvPr id="39" name="TextBox 38"/>
          <p:cNvSpPr txBox="1"/>
          <p:nvPr/>
        </p:nvSpPr>
        <p:spPr>
          <a:xfrm>
            <a:off x="2486447" y="4245332"/>
            <a:ext cx="1752516" cy="2308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Budget entry occurs</a:t>
            </a:r>
          </a:p>
        </p:txBody>
      </p:sp>
      <p:sp>
        <p:nvSpPr>
          <p:cNvPr id="42" name="TextBox 41"/>
          <p:cNvSpPr txBox="1"/>
          <p:nvPr/>
        </p:nvSpPr>
        <p:spPr>
          <a:xfrm>
            <a:off x="3506808" y="2301437"/>
            <a:ext cx="1752516" cy="2308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Detailed budget reviews occur</a:t>
            </a:r>
          </a:p>
        </p:txBody>
      </p:sp>
      <p:sp>
        <p:nvSpPr>
          <p:cNvPr id="43" name="TextBox 42"/>
          <p:cNvSpPr txBox="1"/>
          <p:nvPr/>
        </p:nvSpPr>
        <p:spPr>
          <a:xfrm>
            <a:off x="3506808" y="1839411"/>
            <a:ext cx="1752516" cy="3693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Component unit budgets are compiled</a:t>
            </a:r>
          </a:p>
        </p:txBody>
      </p:sp>
      <p:sp>
        <p:nvSpPr>
          <p:cNvPr id="45" name="TextBox 44"/>
          <p:cNvSpPr txBox="1"/>
          <p:nvPr/>
        </p:nvSpPr>
        <p:spPr>
          <a:xfrm>
            <a:off x="4417839" y="3779827"/>
            <a:ext cx="1752516" cy="3693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Operating budget presented to Board of Trustees</a:t>
            </a:r>
          </a:p>
        </p:txBody>
      </p:sp>
      <p:sp>
        <p:nvSpPr>
          <p:cNvPr id="47" name="TextBox 46"/>
          <p:cNvSpPr txBox="1"/>
          <p:nvPr/>
        </p:nvSpPr>
        <p:spPr>
          <a:xfrm>
            <a:off x="4417839" y="4234538"/>
            <a:ext cx="1752516" cy="3693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New budgets are booked in OMNI</a:t>
            </a:r>
          </a:p>
        </p:txBody>
      </p:sp>
      <p:sp>
        <p:nvSpPr>
          <p:cNvPr id="48" name="TextBox 47"/>
          <p:cNvSpPr txBox="1"/>
          <p:nvPr/>
        </p:nvSpPr>
        <p:spPr>
          <a:xfrm>
            <a:off x="5382546" y="2157459"/>
            <a:ext cx="1752516" cy="3693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BOG detailed budget &amp; position reports are prepared</a:t>
            </a:r>
          </a:p>
        </p:txBody>
      </p:sp>
      <p:sp>
        <p:nvSpPr>
          <p:cNvPr id="49" name="TextBox 48"/>
          <p:cNvSpPr txBox="1"/>
          <p:nvPr/>
        </p:nvSpPr>
        <p:spPr>
          <a:xfrm>
            <a:off x="6329041" y="3779827"/>
            <a:ext cx="1752516" cy="3693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Operating budget submitted to the Board of Governors</a:t>
            </a:r>
          </a:p>
        </p:txBody>
      </p:sp>
      <p:sp>
        <p:nvSpPr>
          <p:cNvPr id="50" name="TextBox 49"/>
          <p:cNvSpPr txBox="1"/>
          <p:nvPr/>
        </p:nvSpPr>
        <p:spPr>
          <a:xfrm>
            <a:off x="7257079" y="2156391"/>
            <a:ext cx="1791862" cy="369332"/>
          </a:xfrm>
          <a:prstGeom prst="rect">
            <a:avLst/>
          </a:prstGeom>
          <a:solidFill>
            <a:schemeClr val="bg1">
              <a:lumMod val="75000"/>
            </a:schemeClr>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Board of Governors approves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the budget</a:t>
            </a:r>
          </a:p>
        </p:txBody>
      </p:sp>
      <p:sp>
        <p:nvSpPr>
          <p:cNvPr id="20" name="Title 1">
            <a:extLst>
              <a:ext uri="{FF2B5EF4-FFF2-40B4-BE49-F238E27FC236}">
                <a16:creationId xmlns:a16="http://schemas.microsoft.com/office/drawing/2014/main" id="{B68D97A6-4B17-0DDF-0142-A5DB85947210}"/>
              </a:ext>
            </a:extLst>
          </p:cNvPr>
          <p:cNvSpPr txBox="1">
            <a:spLocks/>
          </p:cNvSpPr>
          <p:nvPr/>
        </p:nvSpPr>
        <p:spPr>
          <a:xfrm>
            <a:off x="457200" y="775196"/>
            <a:ext cx="8229600" cy="729154"/>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latin typeface="+mn-lt"/>
              </a:rPr>
              <a:t>Budget Timeline</a:t>
            </a:r>
          </a:p>
        </p:txBody>
      </p:sp>
      <p:sp>
        <p:nvSpPr>
          <p:cNvPr id="2" name="Slide Number Placeholder 1">
            <a:extLst>
              <a:ext uri="{FF2B5EF4-FFF2-40B4-BE49-F238E27FC236}">
                <a16:creationId xmlns:a16="http://schemas.microsoft.com/office/drawing/2014/main" id="{446D1443-825D-DD48-E3B9-D6261C89233C}"/>
              </a:ext>
            </a:extLst>
          </p:cNvPr>
          <p:cNvSpPr>
            <a:spLocks noGrp="1"/>
          </p:cNvSpPr>
          <p:nvPr>
            <p:ph type="sldNum" sz="quarter" idx="12"/>
          </p:nvPr>
        </p:nvSpPr>
        <p:spPr/>
        <p:txBody>
          <a:bodyPr/>
          <a:lstStyle/>
          <a:p>
            <a:fld id="{82DA34B5-7C80-464F-9A62-3711C8F85D9D}" type="slidenum">
              <a:rPr lang="en-US" smtClean="0"/>
              <a:t>10</a:t>
            </a:fld>
            <a:endParaRPr lang="en-US" dirty="0"/>
          </a:p>
        </p:txBody>
      </p:sp>
    </p:spTree>
    <p:extLst>
      <p:ext uri="{BB962C8B-B14F-4D97-AF65-F5344CB8AC3E}">
        <p14:creationId xmlns:p14="http://schemas.microsoft.com/office/powerpoint/2010/main" val="1394413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CBE7-CF86-4A7A-1E52-3B1D3B804884}"/>
              </a:ext>
            </a:extLst>
          </p:cNvPr>
          <p:cNvSpPr>
            <a:spLocks noGrp="1"/>
          </p:cNvSpPr>
          <p:nvPr>
            <p:ph type="title"/>
          </p:nvPr>
        </p:nvSpPr>
        <p:spPr>
          <a:xfrm>
            <a:off x="457199" y="742095"/>
            <a:ext cx="8229600" cy="729154"/>
          </a:xfrm>
        </p:spPr>
        <p:txBody>
          <a:bodyPr>
            <a:noAutofit/>
          </a:bodyPr>
          <a:lstStyle/>
          <a:p>
            <a:r>
              <a:rPr lang="en-US" sz="3200" b="1" dirty="0"/>
              <a:t>2024-2025 Total Operating Budget Summary</a:t>
            </a:r>
          </a:p>
        </p:txBody>
      </p:sp>
      <p:sp>
        <p:nvSpPr>
          <p:cNvPr id="3" name="Slide Number Placeholder 2">
            <a:extLst>
              <a:ext uri="{FF2B5EF4-FFF2-40B4-BE49-F238E27FC236}">
                <a16:creationId xmlns:a16="http://schemas.microsoft.com/office/drawing/2014/main" id="{25FE7647-5B34-E651-0598-002A7F572A5E}"/>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6" name="Rectangle 1">
            <a:extLst>
              <a:ext uri="{FF2B5EF4-FFF2-40B4-BE49-F238E27FC236}">
                <a16:creationId xmlns:a16="http://schemas.microsoft.com/office/drawing/2014/main" id="{48F986B7-1E68-E665-7E20-505B48A47B9A}"/>
              </a:ext>
            </a:extLst>
          </p:cNvPr>
          <p:cNvSpPr>
            <a:spLocks noChangeArrowheads="1"/>
          </p:cNvSpPr>
          <p:nvPr/>
        </p:nvSpPr>
        <p:spPr bwMode="auto">
          <a:xfrm>
            <a:off x="-2830614" y="76200"/>
            <a:ext cx="162926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Times New Roman"/>
              <a:ea typeface="+mn-ea"/>
              <a:cs typeface="+mn-cs"/>
            </a:endParaRPr>
          </a:p>
        </p:txBody>
      </p:sp>
      <p:graphicFrame>
        <p:nvGraphicFramePr>
          <p:cNvPr id="8" name="Content Placeholder 7">
            <a:extLst>
              <a:ext uri="{FF2B5EF4-FFF2-40B4-BE49-F238E27FC236}">
                <a16:creationId xmlns:a16="http://schemas.microsoft.com/office/drawing/2014/main" id="{17951C87-CE2F-8CC5-6BF6-887AB225D4D3}"/>
              </a:ext>
            </a:extLst>
          </p:cNvPr>
          <p:cNvGraphicFramePr>
            <a:graphicFrameLocks noGrp="1"/>
          </p:cNvGraphicFramePr>
          <p:nvPr>
            <p:ph idx="1"/>
          </p:nvPr>
        </p:nvGraphicFramePr>
        <p:xfrm>
          <a:off x="1665922" y="1827195"/>
          <a:ext cx="5812156" cy="2542430"/>
        </p:xfrm>
        <a:graphic>
          <a:graphicData uri="http://schemas.openxmlformats.org/drawingml/2006/table">
            <a:tbl>
              <a:tblPr firstRow="1" firstCol="1" bandRow="1"/>
              <a:tblGrid>
                <a:gridCol w="3422714">
                  <a:extLst>
                    <a:ext uri="{9D8B030D-6E8A-4147-A177-3AD203B41FA5}">
                      <a16:colId xmlns:a16="http://schemas.microsoft.com/office/drawing/2014/main" val="1706157015"/>
                    </a:ext>
                  </a:extLst>
                </a:gridCol>
                <a:gridCol w="1194721">
                  <a:extLst>
                    <a:ext uri="{9D8B030D-6E8A-4147-A177-3AD203B41FA5}">
                      <a16:colId xmlns:a16="http://schemas.microsoft.com/office/drawing/2014/main" val="879559444"/>
                    </a:ext>
                  </a:extLst>
                </a:gridCol>
                <a:gridCol w="1194721">
                  <a:extLst>
                    <a:ext uri="{9D8B030D-6E8A-4147-A177-3AD203B41FA5}">
                      <a16:colId xmlns:a16="http://schemas.microsoft.com/office/drawing/2014/main" val="3024794749"/>
                    </a:ext>
                  </a:extLst>
                </a:gridCol>
              </a:tblGrid>
              <a:tr h="254243">
                <a:tc>
                  <a:txBody>
                    <a:bodyPr/>
                    <a:lstStyle/>
                    <a:p>
                      <a:pPr marL="0" marR="0">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effectLst/>
                          <a:latin typeface="Garamond" panose="02020404030301010803" pitchFamily="18" charset="0"/>
                          <a:ea typeface="Calibri" panose="020F0502020204030204" pitchFamily="34" charset="0"/>
                          <a:cs typeface="Times New Roman" panose="02020603050405020304" pitchFamily="18" charset="0"/>
                        </a:rPr>
                        <a:t>2023-2024</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2024-2025</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1639053"/>
                  </a:ext>
                </a:extLst>
              </a:tr>
              <a:tr h="254243">
                <a:tc>
                  <a:txBody>
                    <a:bodyPr/>
                    <a:lstStyle/>
                    <a:p>
                      <a:pPr marL="0" marR="0">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Education &amp; General - State Support</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$805,183,345</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$937,468,379</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4322123"/>
                  </a:ext>
                </a:extLst>
              </a:tr>
              <a:tr h="254243">
                <a:tc>
                  <a:txBody>
                    <a:bodyPr/>
                    <a:lstStyle/>
                    <a:p>
                      <a:pPr marL="0" marR="0">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Education &amp; General - Tuition and Fees</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238,918,305</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246,948,346</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5339826"/>
                  </a:ext>
                </a:extLst>
              </a:tr>
              <a:tr h="254243">
                <a:tc>
                  <a:txBody>
                    <a:bodyPr/>
                    <a:lstStyle/>
                    <a:p>
                      <a:pPr marL="0" marR="0">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Designated</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97,154,941</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88,880,058</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4266280"/>
                  </a:ext>
                </a:extLst>
              </a:tr>
              <a:tr h="254243">
                <a:tc>
                  <a:txBody>
                    <a:bodyPr/>
                    <a:lstStyle/>
                    <a:p>
                      <a:pPr marL="0" marR="0">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Auxiliary</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425,239,039</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433,441,908</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9643389"/>
                  </a:ext>
                </a:extLst>
              </a:tr>
              <a:tr h="254243">
                <a:tc>
                  <a:txBody>
                    <a:bodyPr/>
                    <a:lstStyle/>
                    <a:p>
                      <a:pPr marL="0" marR="0">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Restricted</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520,128,750</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583,679,742</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5698645"/>
                  </a:ext>
                </a:extLst>
              </a:tr>
              <a:tr h="254243">
                <a:tc>
                  <a:txBody>
                    <a:bodyPr/>
                    <a:lstStyle/>
                    <a:p>
                      <a:pPr marL="0" marR="0">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Debt Service</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27,542,774</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29,761,724</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2690110"/>
                  </a:ext>
                </a:extLst>
              </a:tr>
              <a:tr h="254243">
                <a:tc>
                  <a:txBody>
                    <a:bodyPr/>
                    <a:lstStyle/>
                    <a:p>
                      <a:pPr marL="0" marR="0">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Capital Projects</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347,411,462</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519,758,280</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609852"/>
                  </a:ext>
                </a:extLst>
              </a:tr>
              <a:tr h="254243">
                <a:tc>
                  <a:txBody>
                    <a:bodyPr/>
                    <a:lstStyle/>
                    <a:p>
                      <a:pPr marL="0" marR="0">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Component Units</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effectLst/>
                          <a:latin typeface="Garamond" panose="02020404030301010803" pitchFamily="18" charset="0"/>
                          <a:ea typeface="Calibri" panose="020F0502020204030204" pitchFamily="34" charset="0"/>
                          <a:cs typeface="Times New Roman" panose="02020603050405020304" pitchFamily="18" charset="0"/>
                        </a:rPr>
                        <a:t>164,801,025</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162,454,627</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931100"/>
                  </a:ext>
                </a:extLst>
              </a:tr>
              <a:tr h="254243">
                <a:tc>
                  <a:txBody>
                    <a:bodyPr/>
                    <a:lstStyle/>
                    <a:p>
                      <a:pPr marL="0" marR="0">
                        <a:lnSpc>
                          <a:spcPct val="115000"/>
                        </a:lnSpc>
                        <a:spcBef>
                          <a:spcPts val="0"/>
                        </a:spcBef>
                        <a:spcAft>
                          <a:spcPts val="0"/>
                        </a:spcAft>
                      </a:pPr>
                      <a:r>
                        <a:rPr lang="en-US" sz="14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Total</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1" dirty="0">
                          <a:effectLst/>
                          <a:latin typeface="Garamond" panose="02020404030301010803" pitchFamily="18" charset="0"/>
                          <a:ea typeface="Calibri" panose="020F0502020204030204" pitchFamily="34" charset="0"/>
                          <a:cs typeface="Times New Roman" panose="02020603050405020304" pitchFamily="18" charset="0"/>
                        </a:rPr>
                        <a:t>$2,626,379,641</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$3,002,393,064</a:t>
                      </a:r>
                      <a:endParaRPr lang="en-US" sz="1200" dirty="0">
                        <a:effectLst/>
                        <a:latin typeface="Garamond" panose="02020404030301010803" pitchFamily="18" charset="0"/>
                        <a:ea typeface="Calibri" panose="020F0502020204030204" pitchFamily="34" charset="0"/>
                        <a:cs typeface="Times New Roman" panose="02020603050405020304" pitchFamily="18"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3122891"/>
                  </a:ext>
                </a:extLst>
              </a:tr>
            </a:tbl>
          </a:graphicData>
        </a:graphic>
      </p:graphicFrame>
      <p:sp>
        <p:nvSpPr>
          <p:cNvPr id="9" name="Rectangle 1">
            <a:extLst>
              <a:ext uri="{FF2B5EF4-FFF2-40B4-BE49-F238E27FC236}">
                <a16:creationId xmlns:a16="http://schemas.microsoft.com/office/drawing/2014/main" id="{1A5DA9F8-B7B6-6D0A-67A6-B404B1EC6FEE}"/>
              </a:ext>
            </a:extLst>
          </p:cNvPr>
          <p:cNvSpPr>
            <a:spLocks noChangeArrowheads="1"/>
          </p:cNvSpPr>
          <p:nvPr/>
        </p:nvSpPr>
        <p:spPr bwMode="auto">
          <a:xfrm>
            <a:off x="-2932642" y="43249"/>
            <a:ext cx="1273386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98229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CBE7-CF86-4A7A-1E52-3B1D3B804884}"/>
              </a:ext>
            </a:extLst>
          </p:cNvPr>
          <p:cNvSpPr>
            <a:spLocks noGrp="1"/>
          </p:cNvSpPr>
          <p:nvPr>
            <p:ph type="title"/>
          </p:nvPr>
        </p:nvSpPr>
        <p:spPr>
          <a:xfrm>
            <a:off x="457200" y="743924"/>
            <a:ext cx="8229600" cy="729154"/>
          </a:xfrm>
        </p:spPr>
        <p:txBody>
          <a:bodyPr>
            <a:noAutofit/>
          </a:bodyPr>
          <a:lstStyle/>
          <a:p>
            <a:r>
              <a:rPr lang="en-US" sz="3200" b="1" dirty="0"/>
              <a:t>2024-2025 Total Operating Budget Summary</a:t>
            </a:r>
          </a:p>
        </p:txBody>
      </p:sp>
      <p:sp>
        <p:nvSpPr>
          <p:cNvPr id="3" name="Slide Number Placeholder 2">
            <a:extLst>
              <a:ext uri="{FF2B5EF4-FFF2-40B4-BE49-F238E27FC236}">
                <a16:creationId xmlns:a16="http://schemas.microsoft.com/office/drawing/2014/main" id="{22ED81C7-8B13-7705-8A63-FD33B51CBBBA}"/>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pic>
        <p:nvPicPr>
          <p:cNvPr id="4" name="Picture 3">
            <a:extLst>
              <a:ext uri="{FF2B5EF4-FFF2-40B4-BE49-F238E27FC236}">
                <a16:creationId xmlns:a16="http://schemas.microsoft.com/office/drawing/2014/main" id="{C758DF64-F8F3-3271-D0E6-8F396166F9EC}"/>
              </a:ext>
            </a:extLst>
          </p:cNvPr>
          <p:cNvPicPr>
            <a:picLocks noChangeAspect="1"/>
          </p:cNvPicPr>
          <p:nvPr/>
        </p:nvPicPr>
        <p:blipFill>
          <a:blip r:embed="rId2"/>
          <a:stretch>
            <a:fillRect/>
          </a:stretch>
        </p:blipFill>
        <p:spPr>
          <a:xfrm>
            <a:off x="2171492" y="1613566"/>
            <a:ext cx="4801016" cy="3013209"/>
          </a:xfrm>
          <a:prstGeom prst="rect">
            <a:avLst/>
          </a:prstGeom>
        </p:spPr>
      </p:pic>
      <p:grpSp>
        <p:nvGrpSpPr>
          <p:cNvPr id="5" name="Group 4">
            <a:extLst>
              <a:ext uri="{FF2B5EF4-FFF2-40B4-BE49-F238E27FC236}">
                <a16:creationId xmlns:a16="http://schemas.microsoft.com/office/drawing/2014/main" id="{14C7D0BD-380B-7640-BC1C-56C1D31B527A}"/>
              </a:ext>
            </a:extLst>
          </p:cNvPr>
          <p:cNvGrpSpPr/>
          <p:nvPr/>
        </p:nvGrpSpPr>
        <p:grpSpPr>
          <a:xfrm>
            <a:off x="4859893" y="1877378"/>
            <a:ext cx="1904524" cy="2063115"/>
            <a:chOff x="0" y="0"/>
            <a:chExt cx="2539728" cy="2750820"/>
          </a:xfrm>
        </p:grpSpPr>
        <p:cxnSp>
          <p:nvCxnSpPr>
            <p:cNvPr id="15" name="Straight Connector 14">
              <a:extLst>
                <a:ext uri="{FF2B5EF4-FFF2-40B4-BE49-F238E27FC236}">
                  <a16:creationId xmlns:a16="http://schemas.microsoft.com/office/drawing/2014/main" id="{CEBB7755-9735-7DB0-3A25-7BF9166266D4}"/>
                </a:ext>
              </a:extLst>
            </p:cNvPr>
            <p:cNvCxnSpPr/>
            <p:nvPr/>
          </p:nvCxnSpPr>
          <p:spPr>
            <a:xfrm>
              <a:off x="0" y="7620"/>
              <a:ext cx="2534285" cy="5715"/>
            </a:xfrm>
            <a:prstGeom prst="line">
              <a:avLst/>
            </a:prstGeom>
            <a:noFill/>
            <a:ln w="25400" cap="flat" cmpd="sng" algn="ctr">
              <a:solidFill>
                <a:sysClr val="windowText" lastClr="000000"/>
              </a:solidFill>
              <a:prstDash val="solid"/>
            </a:ln>
            <a:effectLst/>
          </p:spPr>
        </p:cxnSp>
        <p:cxnSp>
          <p:nvCxnSpPr>
            <p:cNvPr id="16" name="Straight Connector 15">
              <a:extLst>
                <a:ext uri="{FF2B5EF4-FFF2-40B4-BE49-F238E27FC236}">
                  <a16:creationId xmlns:a16="http://schemas.microsoft.com/office/drawing/2014/main" id="{BAE0F5EC-28C6-806B-20DB-4C862D0D7498}"/>
                </a:ext>
              </a:extLst>
            </p:cNvPr>
            <p:cNvCxnSpPr/>
            <p:nvPr/>
          </p:nvCxnSpPr>
          <p:spPr>
            <a:xfrm flipV="1">
              <a:off x="1562100" y="2743200"/>
              <a:ext cx="976489" cy="2823"/>
            </a:xfrm>
            <a:prstGeom prst="line">
              <a:avLst/>
            </a:prstGeom>
            <a:noFill/>
            <a:ln w="25400" cap="flat" cmpd="sng" algn="ctr">
              <a:solidFill>
                <a:sysClr val="windowText" lastClr="000000"/>
              </a:solidFill>
              <a:prstDash val="solid"/>
            </a:ln>
            <a:effectLst/>
          </p:spPr>
        </p:cxnSp>
        <p:cxnSp>
          <p:nvCxnSpPr>
            <p:cNvPr id="17" name="Straight Connector 16">
              <a:extLst>
                <a:ext uri="{FF2B5EF4-FFF2-40B4-BE49-F238E27FC236}">
                  <a16:creationId xmlns:a16="http://schemas.microsoft.com/office/drawing/2014/main" id="{00F7EC24-67BC-46F6-1625-50DB9BF862C5}"/>
                </a:ext>
              </a:extLst>
            </p:cNvPr>
            <p:cNvCxnSpPr/>
            <p:nvPr/>
          </p:nvCxnSpPr>
          <p:spPr>
            <a:xfrm>
              <a:off x="2537460" y="7620"/>
              <a:ext cx="0" cy="786765"/>
            </a:xfrm>
            <a:prstGeom prst="line">
              <a:avLst/>
            </a:prstGeom>
            <a:noFill/>
            <a:ln w="25400" cap="flat" cmpd="sng" algn="ctr">
              <a:solidFill>
                <a:sysClr val="windowText" lastClr="000000"/>
              </a:solidFill>
              <a:prstDash val="solid"/>
            </a:ln>
            <a:effectLst/>
          </p:spPr>
        </p:cxnSp>
        <p:cxnSp>
          <p:nvCxnSpPr>
            <p:cNvPr id="18" name="Straight Connector 17">
              <a:extLst>
                <a:ext uri="{FF2B5EF4-FFF2-40B4-BE49-F238E27FC236}">
                  <a16:creationId xmlns:a16="http://schemas.microsoft.com/office/drawing/2014/main" id="{AB0CE55C-FE66-2B4C-30F1-CCEEC589E45E}"/>
                </a:ext>
              </a:extLst>
            </p:cNvPr>
            <p:cNvCxnSpPr/>
            <p:nvPr/>
          </p:nvCxnSpPr>
          <p:spPr>
            <a:xfrm flipH="1">
              <a:off x="2537460" y="1684020"/>
              <a:ext cx="2268" cy="1066800"/>
            </a:xfrm>
            <a:prstGeom prst="line">
              <a:avLst/>
            </a:prstGeom>
            <a:noFill/>
            <a:ln w="25400" cap="flat" cmpd="sng" algn="ctr">
              <a:solidFill>
                <a:sysClr val="windowText" lastClr="000000"/>
              </a:solidFill>
              <a:prstDash val="solid"/>
            </a:ln>
            <a:effectLst/>
          </p:spPr>
        </p:cxnSp>
        <p:cxnSp>
          <p:nvCxnSpPr>
            <p:cNvPr id="19" name="Straight Connector 18">
              <a:extLst>
                <a:ext uri="{FF2B5EF4-FFF2-40B4-BE49-F238E27FC236}">
                  <a16:creationId xmlns:a16="http://schemas.microsoft.com/office/drawing/2014/main" id="{08BE4C35-0024-1D8E-659A-BBF70F5E5222}"/>
                </a:ext>
              </a:extLst>
            </p:cNvPr>
            <p:cNvCxnSpPr/>
            <p:nvPr/>
          </p:nvCxnSpPr>
          <p:spPr>
            <a:xfrm>
              <a:off x="7620" y="0"/>
              <a:ext cx="0" cy="150495"/>
            </a:xfrm>
            <a:prstGeom prst="line">
              <a:avLst/>
            </a:prstGeom>
            <a:noFill/>
            <a:ln w="25400" cap="flat" cmpd="sng" algn="ctr">
              <a:solidFill>
                <a:sysClr val="windowText" lastClr="000000"/>
              </a:solidFill>
              <a:prstDash val="solid"/>
            </a:ln>
            <a:effectLst/>
          </p:spPr>
        </p:cxnSp>
      </p:grpSp>
      <p:sp>
        <p:nvSpPr>
          <p:cNvPr id="20" name="Text Box 2">
            <a:extLst>
              <a:ext uri="{FF2B5EF4-FFF2-40B4-BE49-F238E27FC236}">
                <a16:creationId xmlns:a16="http://schemas.microsoft.com/office/drawing/2014/main" id="{1517C0AC-5D26-1020-839E-A18A26E1122A}"/>
              </a:ext>
            </a:extLst>
          </p:cNvPr>
          <p:cNvSpPr txBox="1">
            <a:spLocks noChangeArrowheads="1"/>
          </p:cNvSpPr>
          <p:nvPr/>
        </p:nvSpPr>
        <p:spPr bwMode="auto">
          <a:xfrm>
            <a:off x="6353856" y="2636047"/>
            <a:ext cx="812959" cy="354456"/>
          </a:xfrm>
          <a:prstGeom prst="rect">
            <a:avLst/>
          </a:prstGeom>
          <a:noFill/>
          <a:ln w="9525">
            <a:noFill/>
            <a:miter lim="800000"/>
            <a:headEnd/>
            <a:tailEnd/>
          </a:ln>
        </p:spPr>
        <p:txBody>
          <a:bodyPr rot="0" vert="horz" wrap="square" lIns="68580" tIns="34290" rIns="68580" bIns="34290" anchor="t" anchorCtr="0">
            <a:spAutoFit/>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Total E&amp;G</a:t>
            </a:r>
            <a:endParaRPr kumimoji="0" lang="en-US" sz="82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a:p>
            <a:pPr marL="0" marR="0" lvl="0" indent="0" algn="ctr" defTabSz="685800" rtl="0" eaLnBrk="1" fontAlgn="auto" latinLnBrk="0" hangingPunct="1">
              <a:lnSpc>
                <a:spcPct val="115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rPr>
              <a:t>39.45%</a:t>
            </a:r>
            <a:endParaRPr kumimoji="0" lang="en-US" sz="825"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416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CBE7-CF86-4A7A-1E52-3B1D3B804884}"/>
              </a:ext>
            </a:extLst>
          </p:cNvPr>
          <p:cNvSpPr>
            <a:spLocks noGrp="1"/>
          </p:cNvSpPr>
          <p:nvPr>
            <p:ph type="title"/>
          </p:nvPr>
        </p:nvSpPr>
        <p:spPr>
          <a:xfrm>
            <a:off x="457200" y="737745"/>
            <a:ext cx="8229600" cy="729154"/>
          </a:xfrm>
        </p:spPr>
        <p:txBody>
          <a:bodyPr>
            <a:noAutofit/>
          </a:bodyPr>
          <a:lstStyle/>
          <a:p>
            <a:r>
              <a:rPr lang="en-US" sz="3200" b="1" dirty="0"/>
              <a:t>Total Budget Highlights</a:t>
            </a:r>
          </a:p>
        </p:txBody>
      </p:sp>
      <p:sp>
        <p:nvSpPr>
          <p:cNvPr id="5" name="Content Placeholder 4">
            <a:extLst>
              <a:ext uri="{FF2B5EF4-FFF2-40B4-BE49-F238E27FC236}">
                <a16:creationId xmlns:a16="http://schemas.microsoft.com/office/drawing/2014/main" id="{0B4857ED-0634-FCC3-2550-986CADB487D1}"/>
              </a:ext>
            </a:extLst>
          </p:cNvPr>
          <p:cNvSpPr>
            <a:spLocks noGrp="1"/>
          </p:cNvSpPr>
          <p:nvPr>
            <p:ph idx="1"/>
          </p:nvPr>
        </p:nvSpPr>
        <p:spPr>
          <a:xfrm>
            <a:off x="457200" y="1602827"/>
            <a:ext cx="8229600" cy="3438281"/>
          </a:xfrm>
        </p:spPr>
        <p:txBody>
          <a:bodyPr>
            <a:normAutofit/>
          </a:bodyPr>
          <a:lstStyle/>
          <a:p>
            <a:r>
              <a:rPr lang="en-US" sz="3000" dirty="0"/>
              <a:t>Operating budget of $3,002,393,064</a:t>
            </a:r>
          </a:p>
          <a:p>
            <a:pPr lvl="1"/>
            <a:r>
              <a:rPr lang="en-US" sz="2700" dirty="0"/>
              <a:t>Net of internal sales</a:t>
            </a:r>
          </a:p>
          <a:p>
            <a:pPr lvl="1"/>
            <a:r>
              <a:rPr lang="en-US" sz="2700" dirty="0"/>
              <a:t>Excludes cash transfers within the university</a:t>
            </a:r>
          </a:p>
          <a:p>
            <a:pPr lvl="1"/>
            <a:endParaRPr lang="en-US" sz="2700" dirty="0"/>
          </a:p>
          <a:p>
            <a:r>
              <a:rPr lang="en-US" sz="3000" dirty="0"/>
              <a:t>Overall total increase of 14.3%</a:t>
            </a:r>
          </a:p>
          <a:p>
            <a:pPr marL="0" indent="0">
              <a:buNone/>
            </a:pPr>
            <a:endParaRPr lang="en-US" sz="3000" dirty="0"/>
          </a:p>
        </p:txBody>
      </p:sp>
      <p:sp>
        <p:nvSpPr>
          <p:cNvPr id="3" name="Slide Number Placeholder 2">
            <a:extLst>
              <a:ext uri="{FF2B5EF4-FFF2-40B4-BE49-F238E27FC236}">
                <a16:creationId xmlns:a16="http://schemas.microsoft.com/office/drawing/2014/main" id="{1B4E9958-5E87-49F7-401D-F8C1634FB7A2}"/>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6" name="Arrow: Right 5">
            <a:extLst>
              <a:ext uri="{FF2B5EF4-FFF2-40B4-BE49-F238E27FC236}">
                <a16:creationId xmlns:a16="http://schemas.microsoft.com/office/drawing/2014/main" id="{3A4BE594-5E8A-3C4B-63A3-0A0D1CB54969}"/>
              </a:ext>
            </a:extLst>
          </p:cNvPr>
          <p:cNvSpPr/>
          <p:nvPr/>
        </p:nvSpPr>
        <p:spPr>
          <a:xfrm rot="16200000">
            <a:off x="5686451" y="3660520"/>
            <a:ext cx="392430" cy="339090"/>
          </a:xfrm>
          <a:prstGeom prst="rightArrow">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54485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CBE7-CF86-4A7A-1E52-3B1D3B804884}"/>
              </a:ext>
            </a:extLst>
          </p:cNvPr>
          <p:cNvSpPr>
            <a:spLocks noGrp="1"/>
          </p:cNvSpPr>
          <p:nvPr>
            <p:ph type="title"/>
          </p:nvPr>
        </p:nvSpPr>
        <p:spPr>
          <a:xfrm>
            <a:off x="457200" y="737745"/>
            <a:ext cx="8229600" cy="729154"/>
          </a:xfrm>
        </p:spPr>
        <p:txBody>
          <a:bodyPr>
            <a:noAutofit/>
          </a:bodyPr>
          <a:lstStyle/>
          <a:p>
            <a:r>
              <a:rPr lang="en-US" sz="3200" b="1" dirty="0"/>
              <a:t>E&amp;G Top Spending Categories</a:t>
            </a:r>
          </a:p>
        </p:txBody>
      </p:sp>
      <p:sp>
        <p:nvSpPr>
          <p:cNvPr id="3" name="Slide Number Placeholder 2">
            <a:extLst>
              <a:ext uri="{FF2B5EF4-FFF2-40B4-BE49-F238E27FC236}">
                <a16:creationId xmlns:a16="http://schemas.microsoft.com/office/drawing/2014/main" id="{3AFA9471-9CEA-4EFC-67E6-47286CBD52F6}"/>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graphicFrame>
        <p:nvGraphicFramePr>
          <p:cNvPr id="4" name="Content Placeholder 3">
            <a:extLst>
              <a:ext uri="{FF2B5EF4-FFF2-40B4-BE49-F238E27FC236}">
                <a16:creationId xmlns:a16="http://schemas.microsoft.com/office/drawing/2014/main" id="{3186E1AB-6E21-1F86-1CD5-CCC703873E2F}"/>
              </a:ext>
            </a:extLst>
          </p:cNvPr>
          <p:cNvGraphicFramePr>
            <a:graphicFrameLocks noGrp="1"/>
          </p:cNvGraphicFramePr>
          <p:nvPr>
            <p:ph idx="1"/>
          </p:nvPr>
        </p:nvGraphicFramePr>
        <p:xfrm>
          <a:off x="1424354" y="1928361"/>
          <a:ext cx="6295294" cy="2377440"/>
        </p:xfrm>
        <a:graphic>
          <a:graphicData uri="http://schemas.openxmlformats.org/drawingml/2006/table">
            <a:tbl>
              <a:tblPr firstRow="1" bandRow="1">
                <a:tableStyleId>{5C22544A-7EE6-4342-B048-85BDC9FD1C3A}</a:tableStyleId>
              </a:tblPr>
              <a:tblGrid>
                <a:gridCol w="3118339">
                  <a:extLst>
                    <a:ext uri="{9D8B030D-6E8A-4147-A177-3AD203B41FA5}">
                      <a16:colId xmlns:a16="http://schemas.microsoft.com/office/drawing/2014/main" val="2560842126"/>
                    </a:ext>
                  </a:extLst>
                </a:gridCol>
                <a:gridCol w="1635370">
                  <a:extLst>
                    <a:ext uri="{9D8B030D-6E8A-4147-A177-3AD203B41FA5}">
                      <a16:colId xmlns:a16="http://schemas.microsoft.com/office/drawing/2014/main" val="3165404577"/>
                    </a:ext>
                  </a:extLst>
                </a:gridCol>
                <a:gridCol w="1541585">
                  <a:extLst>
                    <a:ext uri="{9D8B030D-6E8A-4147-A177-3AD203B41FA5}">
                      <a16:colId xmlns:a16="http://schemas.microsoft.com/office/drawing/2014/main" val="543757653"/>
                    </a:ext>
                  </a:extLst>
                </a:gridCol>
              </a:tblGrid>
              <a:tr h="297180">
                <a:tc>
                  <a:txBody>
                    <a:bodyPr/>
                    <a:lstStyle/>
                    <a:p>
                      <a:r>
                        <a:rPr lang="en-US" sz="1500" dirty="0">
                          <a:solidFill>
                            <a:schemeClr val="tx1"/>
                          </a:solidFill>
                        </a:rPr>
                        <a:t>Category</a:t>
                      </a:r>
                    </a:p>
                  </a:txBody>
                  <a:tcPr marL="68580" marR="68580" marT="34290" marB="34290"/>
                </a:tc>
                <a:tc>
                  <a:txBody>
                    <a:bodyPr/>
                    <a:lstStyle/>
                    <a:p>
                      <a:pPr algn="ctr"/>
                      <a:r>
                        <a:rPr lang="en-US" sz="1500" dirty="0">
                          <a:solidFill>
                            <a:schemeClr val="tx1"/>
                          </a:solidFill>
                        </a:rPr>
                        <a:t>Expense</a:t>
                      </a:r>
                    </a:p>
                  </a:txBody>
                  <a:tcPr marL="68580" marR="68580" marT="34290" marB="34290"/>
                </a:tc>
                <a:tc>
                  <a:txBody>
                    <a:bodyPr/>
                    <a:lstStyle/>
                    <a:p>
                      <a:pPr algn="ctr"/>
                      <a:r>
                        <a:rPr lang="en-US" sz="1500" dirty="0">
                          <a:solidFill>
                            <a:schemeClr val="tx1"/>
                          </a:solidFill>
                        </a:rPr>
                        <a:t>% of E&amp;G</a:t>
                      </a:r>
                    </a:p>
                  </a:txBody>
                  <a:tcPr marL="68580" marR="68580" marT="34290" marB="34290"/>
                </a:tc>
                <a:extLst>
                  <a:ext uri="{0D108BD9-81ED-4DB2-BD59-A6C34878D82A}">
                    <a16:rowId xmlns:a16="http://schemas.microsoft.com/office/drawing/2014/main" val="3860078635"/>
                  </a:ext>
                </a:extLst>
              </a:tr>
              <a:tr h="297180">
                <a:tc>
                  <a:txBody>
                    <a:bodyPr/>
                    <a:lstStyle/>
                    <a:p>
                      <a:r>
                        <a:rPr lang="en-US" sz="1500" dirty="0"/>
                        <a:t>Wages &amp; Benefits</a:t>
                      </a:r>
                    </a:p>
                  </a:txBody>
                  <a:tcPr marL="68580" marR="68580" marT="34290" marB="34290"/>
                </a:tc>
                <a:tc>
                  <a:txBody>
                    <a:bodyPr/>
                    <a:lstStyle/>
                    <a:p>
                      <a:pPr algn="r"/>
                      <a:r>
                        <a:rPr lang="en-US" sz="1500" dirty="0"/>
                        <a:t>$822,723,545</a:t>
                      </a:r>
                    </a:p>
                  </a:txBody>
                  <a:tcPr marL="68580" marR="68580" marT="34290" marB="34290"/>
                </a:tc>
                <a:tc>
                  <a:txBody>
                    <a:bodyPr/>
                    <a:lstStyle/>
                    <a:p>
                      <a:pPr algn="ctr"/>
                      <a:r>
                        <a:rPr lang="en-US" sz="1500" dirty="0"/>
                        <a:t>69%</a:t>
                      </a:r>
                    </a:p>
                  </a:txBody>
                  <a:tcPr marL="68580" marR="68580" marT="34290" marB="34290"/>
                </a:tc>
                <a:extLst>
                  <a:ext uri="{0D108BD9-81ED-4DB2-BD59-A6C34878D82A}">
                    <a16:rowId xmlns:a16="http://schemas.microsoft.com/office/drawing/2014/main" val="3241896976"/>
                  </a:ext>
                </a:extLst>
              </a:tr>
              <a:tr h="297180">
                <a:tc>
                  <a:txBody>
                    <a:bodyPr/>
                    <a:lstStyle/>
                    <a:p>
                      <a:r>
                        <a:rPr lang="en-US" sz="1500" dirty="0"/>
                        <a:t>Equipment &amp; Supplies</a:t>
                      </a:r>
                    </a:p>
                  </a:txBody>
                  <a:tcPr marL="68580" marR="68580" marT="34290" marB="34290"/>
                </a:tc>
                <a:tc>
                  <a:txBody>
                    <a:bodyPr/>
                    <a:lstStyle/>
                    <a:p>
                      <a:pPr algn="r"/>
                      <a:r>
                        <a:rPr lang="en-US" sz="1500" dirty="0"/>
                        <a:t>$65,133,022</a:t>
                      </a:r>
                    </a:p>
                  </a:txBody>
                  <a:tcPr marL="68580" marR="68580" marT="34290" marB="34290"/>
                </a:tc>
                <a:tc>
                  <a:txBody>
                    <a:bodyPr/>
                    <a:lstStyle/>
                    <a:p>
                      <a:pPr algn="ctr"/>
                      <a:r>
                        <a:rPr lang="en-US" sz="1500" dirty="0"/>
                        <a:t>5%</a:t>
                      </a:r>
                    </a:p>
                  </a:txBody>
                  <a:tcPr marL="68580" marR="68580" marT="34290" marB="34290"/>
                </a:tc>
                <a:extLst>
                  <a:ext uri="{0D108BD9-81ED-4DB2-BD59-A6C34878D82A}">
                    <a16:rowId xmlns:a16="http://schemas.microsoft.com/office/drawing/2014/main" val="1268827790"/>
                  </a:ext>
                </a:extLst>
              </a:tr>
              <a:tr h="297180">
                <a:tc>
                  <a:txBody>
                    <a:bodyPr/>
                    <a:lstStyle/>
                    <a:p>
                      <a:r>
                        <a:rPr lang="en-US" sz="1500" dirty="0"/>
                        <a:t>Financial Aid</a:t>
                      </a:r>
                    </a:p>
                  </a:txBody>
                  <a:tcPr marL="68580" marR="68580" marT="34290" marB="34290"/>
                </a:tc>
                <a:tc>
                  <a:txBody>
                    <a:bodyPr/>
                    <a:lstStyle/>
                    <a:p>
                      <a:pPr algn="r"/>
                      <a:r>
                        <a:rPr lang="en-US" sz="1500" dirty="0"/>
                        <a:t>$54,805,668</a:t>
                      </a:r>
                    </a:p>
                  </a:txBody>
                  <a:tcPr marL="68580" marR="68580" marT="34290" marB="34290"/>
                </a:tc>
                <a:tc>
                  <a:txBody>
                    <a:bodyPr/>
                    <a:lstStyle/>
                    <a:p>
                      <a:pPr algn="ctr"/>
                      <a:r>
                        <a:rPr lang="en-US" sz="1500" dirty="0"/>
                        <a:t>5%</a:t>
                      </a:r>
                    </a:p>
                  </a:txBody>
                  <a:tcPr marL="68580" marR="68580" marT="34290" marB="34290"/>
                </a:tc>
                <a:extLst>
                  <a:ext uri="{0D108BD9-81ED-4DB2-BD59-A6C34878D82A}">
                    <a16:rowId xmlns:a16="http://schemas.microsoft.com/office/drawing/2014/main" val="1819869659"/>
                  </a:ext>
                </a:extLst>
              </a:tr>
              <a:tr h="297180">
                <a:tc>
                  <a:txBody>
                    <a:bodyPr/>
                    <a:lstStyle/>
                    <a:p>
                      <a:r>
                        <a:rPr lang="en-US" sz="1500" dirty="0"/>
                        <a:t>Professional &amp; Other Services</a:t>
                      </a:r>
                    </a:p>
                  </a:txBody>
                  <a:tcPr marL="68580" marR="68580" marT="34290" marB="34290"/>
                </a:tc>
                <a:tc>
                  <a:txBody>
                    <a:bodyPr/>
                    <a:lstStyle/>
                    <a:p>
                      <a:pPr algn="r"/>
                      <a:r>
                        <a:rPr lang="en-US" sz="1500" dirty="0"/>
                        <a:t>$46,272,828</a:t>
                      </a:r>
                    </a:p>
                  </a:txBody>
                  <a:tcPr marL="68580" marR="68580" marT="34290" marB="34290"/>
                </a:tc>
                <a:tc>
                  <a:txBody>
                    <a:bodyPr/>
                    <a:lstStyle/>
                    <a:p>
                      <a:pPr algn="ctr"/>
                      <a:r>
                        <a:rPr lang="en-US" sz="1500" dirty="0"/>
                        <a:t>4%</a:t>
                      </a:r>
                    </a:p>
                  </a:txBody>
                  <a:tcPr marL="68580" marR="68580" marT="34290" marB="34290"/>
                </a:tc>
                <a:extLst>
                  <a:ext uri="{0D108BD9-81ED-4DB2-BD59-A6C34878D82A}">
                    <a16:rowId xmlns:a16="http://schemas.microsoft.com/office/drawing/2014/main" val="2284280284"/>
                  </a:ext>
                </a:extLst>
              </a:tr>
              <a:tr h="297180">
                <a:tc>
                  <a:txBody>
                    <a:bodyPr/>
                    <a:lstStyle/>
                    <a:p>
                      <a:r>
                        <a:rPr lang="en-US" sz="1500" dirty="0"/>
                        <a:t>Utilities</a:t>
                      </a:r>
                    </a:p>
                  </a:txBody>
                  <a:tcPr marL="68580" marR="68580" marT="34290" marB="34290"/>
                </a:tc>
                <a:tc>
                  <a:txBody>
                    <a:bodyPr/>
                    <a:lstStyle/>
                    <a:p>
                      <a:pPr algn="r"/>
                      <a:r>
                        <a:rPr lang="en-US" sz="1500" dirty="0"/>
                        <a:t>$30,178,573</a:t>
                      </a:r>
                    </a:p>
                  </a:txBody>
                  <a:tcPr marL="68580" marR="68580" marT="34290" marB="34290"/>
                </a:tc>
                <a:tc>
                  <a:txBody>
                    <a:bodyPr/>
                    <a:lstStyle/>
                    <a:p>
                      <a:pPr algn="ctr"/>
                      <a:r>
                        <a:rPr lang="en-US" sz="1500" dirty="0"/>
                        <a:t>3%</a:t>
                      </a:r>
                    </a:p>
                  </a:txBody>
                  <a:tcPr marL="68580" marR="68580" marT="34290" marB="34290"/>
                </a:tc>
                <a:extLst>
                  <a:ext uri="{0D108BD9-81ED-4DB2-BD59-A6C34878D82A}">
                    <a16:rowId xmlns:a16="http://schemas.microsoft.com/office/drawing/2014/main" val="894221728"/>
                  </a:ext>
                </a:extLst>
              </a:tr>
              <a:tr h="297180">
                <a:tc>
                  <a:txBody>
                    <a:bodyPr/>
                    <a:lstStyle/>
                    <a:p>
                      <a:r>
                        <a:rPr lang="en-US" sz="1500" dirty="0"/>
                        <a:t>IT, Network, Telecom, &amp; Software</a:t>
                      </a:r>
                    </a:p>
                  </a:txBody>
                  <a:tcPr marL="68580" marR="68580" marT="34290" marB="34290"/>
                </a:tc>
                <a:tc>
                  <a:txBody>
                    <a:bodyPr/>
                    <a:lstStyle/>
                    <a:p>
                      <a:pPr algn="r"/>
                      <a:r>
                        <a:rPr lang="en-US" sz="1500" dirty="0"/>
                        <a:t>$18,799,086</a:t>
                      </a:r>
                    </a:p>
                  </a:txBody>
                  <a:tcPr marL="68580" marR="68580" marT="34290" marB="34290"/>
                </a:tc>
                <a:tc>
                  <a:txBody>
                    <a:bodyPr/>
                    <a:lstStyle/>
                    <a:p>
                      <a:pPr algn="ctr"/>
                      <a:r>
                        <a:rPr lang="en-US" sz="1500" dirty="0"/>
                        <a:t>2%</a:t>
                      </a:r>
                    </a:p>
                  </a:txBody>
                  <a:tcPr marL="68580" marR="68580" marT="34290" marB="34290"/>
                </a:tc>
                <a:extLst>
                  <a:ext uri="{0D108BD9-81ED-4DB2-BD59-A6C34878D82A}">
                    <a16:rowId xmlns:a16="http://schemas.microsoft.com/office/drawing/2014/main" val="635775915"/>
                  </a:ext>
                </a:extLst>
              </a:tr>
              <a:tr h="297180">
                <a:tc>
                  <a:txBody>
                    <a:bodyPr/>
                    <a:lstStyle/>
                    <a:p>
                      <a:r>
                        <a:rPr lang="en-US" sz="1500" dirty="0"/>
                        <a:t>Repairs &amp; Maintenance</a:t>
                      </a:r>
                    </a:p>
                  </a:txBody>
                  <a:tcPr marL="68580" marR="68580" marT="34290" marB="34290"/>
                </a:tc>
                <a:tc>
                  <a:txBody>
                    <a:bodyPr/>
                    <a:lstStyle/>
                    <a:p>
                      <a:pPr algn="r"/>
                      <a:r>
                        <a:rPr lang="en-US" sz="1500" dirty="0"/>
                        <a:t>$16,352,130</a:t>
                      </a:r>
                    </a:p>
                  </a:txBody>
                  <a:tcPr marL="68580" marR="68580" marT="34290" marB="34290"/>
                </a:tc>
                <a:tc>
                  <a:txBody>
                    <a:bodyPr/>
                    <a:lstStyle/>
                    <a:p>
                      <a:pPr algn="ctr"/>
                      <a:r>
                        <a:rPr lang="en-US" sz="1500" dirty="0"/>
                        <a:t>1%</a:t>
                      </a:r>
                    </a:p>
                  </a:txBody>
                  <a:tcPr marL="68580" marR="68580" marT="34290" marB="34290"/>
                </a:tc>
                <a:extLst>
                  <a:ext uri="{0D108BD9-81ED-4DB2-BD59-A6C34878D82A}">
                    <a16:rowId xmlns:a16="http://schemas.microsoft.com/office/drawing/2014/main" val="1401160721"/>
                  </a:ext>
                </a:extLst>
              </a:tr>
            </a:tbl>
          </a:graphicData>
        </a:graphic>
      </p:graphicFrame>
    </p:spTree>
    <p:extLst>
      <p:ext uri="{BB962C8B-B14F-4D97-AF65-F5344CB8AC3E}">
        <p14:creationId xmlns:p14="http://schemas.microsoft.com/office/powerpoint/2010/main" val="392435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CBE7-CF86-4A7A-1E52-3B1D3B804884}"/>
              </a:ext>
            </a:extLst>
          </p:cNvPr>
          <p:cNvSpPr>
            <a:spLocks noGrp="1"/>
          </p:cNvSpPr>
          <p:nvPr>
            <p:ph type="title"/>
          </p:nvPr>
        </p:nvSpPr>
        <p:spPr>
          <a:xfrm>
            <a:off x="457200" y="737745"/>
            <a:ext cx="8229600" cy="729154"/>
          </a:xfrm>
        </p:spPr>
        <p:txBody>
          <a:bodyPr>
            <a:noAutofit/>
          </a:bodyPr>
          <a:lstStyle/>
          <a:p>
            <a:r>
              <a:rPr lang="en-US" sz="3200" b="1" dirty="0"/>
              <a:t>Designated Top Spending Categories</a:t>
            </a:r>
          </a:p>
        </p:txBody>
      </p:sp>
      <p:sp>
        <p:nvSpPr>
          <p:cNvPr id="3" name="Slide Number Placeholder 2">
            <a:extLst>
              <a:ext uri="{FF2B5EF4-FFF2-40B4-BE49-F238E27FC236}">
                <a16:creationId xmlns:a16="http://schemas.microsoft.com/office/drawing/2014/main" id="{3AFA9471-9CEA-4EFC-67E6-47286CBD52F6}"/>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graphicFrame>
        <p:nvGraphicFramePr>
          <p:cNvPr id="4" name="Content Placeholder 3">
            <a:extLst>
              <a:ext uri="{FF2B5EF4-FFF2-40B4-BE49-F238E27FC236}">
                <a16:creationId xmlns:a16="http://schemas.microsoft.com/office/drawing/2014/main" id="{B36FBB72-CBEB-883B-8DCB-D85B27E9AE93}"/>
              </a:ext>
            </a:extLst>
          </p:cNvPr>
          <p:cNvGraphicFramePr>
            <a:graphicFrameLocks noGrp="1"/>
          </p:cNvGraphicFramePr>
          <p:nvPr>
            <p:ph idx="1"/>
          </p:nvPr>
        </p:nvGraphicFramePr>
        <p:xfrm>
          <a:off x="1348154" y="2076951"/>
          <a:ext cx="6447693" cy="2080260"/>
        </p:xfrm>
        <a:graphic>
          <a:graphicData uri="http://schemas.openxmlformats.org/drawingml/2006/table">
            <a:tbl>
              <a:tblPr firstRow="1" bandRow="1">
                <a:tableStyleId>{5C22544A-7EE6-4342-B048-85BDC9FD1C3A}</a:tableStyleId>
              </a:tblPr>
              <a:tblGrid>
                <a:gridCol w="2995247">
                  <a:extLst>
                    <a:ext uri="{9D8B030D-6E8A-4147-A177-3AD203B41FA5}">
                      <a16:colId xmlns:a16="http://schemas.microsoft.com/office/drawing/2014/main" val="938553876"/>
                    </a:ext>
                  </a:extLst>
                </a:gridCol>
                <a:gridCol w="1658815">
                  <a:extLst>
                    <a:ext uri="{9D8B030D-6E8A-4147-A177-3AD203B41FA5}">
                      <a16:colId xmlns:a16="http://schemas.microsoft.com/office/drawing/2014/main" val="2167126036"/>
                    </a:ext>
                  </a:extLst>
                </a:gridCol>
                <a:gridCol w="1793631">
                  <a:extLst>
                    <a:ext uri="{9D8B030D-6E8A-4147-A177-3AD203B41FA5}">
                      <a16:colId xmlns:a16="http://schemas.microsoft.com/office/drawing/2014/main" val="179311272"/>
                    </a:ext>
                  </a:extLst>
                </a:gridCol>
              </a:tblGrid>
              <a:tr h="297180">
                <a:tc>
                  <a:txBody>
                    <a:bodyPr/>
                    <a:lstStyle/>
                    <a:p>
                      <a:r>
                        <a:rPr lang="en-US" sz="1500" dirty="0">
                          <a:solidFill>
                            <a:schemeClr val="tx1"/>
                          </a:solidFill>
                        </a:rPr>
                        <a:t>Category</a:t>
                      </a:r>
                    </a:p>
                  </a:txBody>
                  <a:tcPr marL="68580" marR="68580" marT="34290" marB="34290"/>
                </a:tc>
                <a:tc>
                  <a:txBody>
                    <a:bodyPr/>
                    <a:lstStyle/>
                    <a:p>
                      <a:pPr algn="ctr"/>
                      <a:r>
                        <a:rPr lang="en-US" sz="1500" dirty="0">
                          <a:solidFill>
                            <a:schemeClr val="tx1"/>
                          </a:solidFill>
                        </a:rPr>
                        <a:t>Expense</a:t>
                      </a:r>
                    </a:p>
                  </a:txBody>
                  <a:tcPr marL="68580" marR="68580" marT="34290" marB="34290"/>
                </a:tc>
                <a:tc>
                  <a:txBody>
                    <a:bodyPr/>
                    <a:lstStyle/>
                    <a:p>
                      <a:pPr algn="ctr"/>
                      <a:r>
                        <a:rPr lang="en-US" sz="1500" dirty="0">
                          <a:solidFill>
                            <a:schemeClr val="tx1"/>
                          </a:solidFill>
                        </a:rPr>
                        <a:t>% of Designated</a:t>
                      </a:r>
                    </a:p>
                  </a:txBody>
                  <a:tcPr marL="68580" marR="68580" marT="34290" marB="34290"/>
                </a:tc>
                <a:extLst>
                  <a:ext uri="{0D108BD9-81ED-4DB2-BD59-A6C34878D82A}">
                    <a16:rowId xmlns:a16="http://schemas.microsoft.com/office/drawing/2014/main" val="2082349886"/>
                  </a:ext>
                </a:extLst>
              </a:tr>
              <a:tr h="297180">
                <a:tc>
                  <a:txBody>
                    <a:bodyPr/>
                    <a:lstStyle/>
                    <a:p>
                      <a:r>
                        <a:rPr lang="en-US" sz="1500" dirty="0"/>
                        <a:t>Financial Aid</a:t>
                      </a:r>
                    </a:p>
                  </a:txBody>
                  <a:tcPr marL="68580" marR="68580" marT="34290" marB="34290"/>
                </a:tc>
                <a:tc>
                  <a:txBody>
                    <a:bodyPr/>
                    <a:lstStyle/>
                    <a:p>
                      <a:pPr algn="r"/>
                      <a:r>
                        <a:rPr lang="en-US" sz="1500" dirty="0"/>
                        <a:t>$48,967,305</a:t>
                      </a:r>
                    </a:p>
                  </a:txBody>
                  <a:tcPr marL="68580" marR="68580" marT="34290" marB="34290"/>
                </a:tc>
                <a:tc>
                  <a:txBody>
                    <a:bodyPr/>
                    <a:lstStyle/>
                    <a:p>
                      <a:pPr algn="ctr"/>
                      <a:r>
                        <a:rPr lang="en-US" sz="1500" dirty="0"/>
                        <a:t>43%</a:t>
                      </a:r>
                    </a:p>
                  </a:txBody>
                  <a:tcPr marL="68580" marR="68580" marT="34290" marB="34290"/>
                </a:tc>
                <a:extLst>
                  <a:ext uri="{0D108BD9-81ED-4DB2-BD59-A6C34878D82A}">
                    <a16:rowId xmlns:a16="http://schemas.microsoft.com/office/drawing/2014/main" val="1175596849"/>
                  </a:ext>
                </a:extLst>
              </a:tr>
              <a:tr h="297180">
                <a:tc>
                  <a:txBody>
                    <a:bodyPr/>
                    <a:lstStyle/>
                    <a:p>
                      <a:r>
                        <a:rPr lang="en-US" sz="1500" dirty="0"/>
                        <a:t>Wages &amp; Benefits</a:t>
                      </a:r>
                    </a:p>
                  </a:txBody>
                  <a:tcPr marL="68580" marR="68580" marT="34290" marB="34290"/>
                </a:tc>
                <a:tc>
                  <a:txBody>
                    <a:bodyPr/>
                    <a:lstStyle/>
                    <a:p>
                      <a:pPr algn="r"/>
                      <a:r>
                        <a:rPr lang="en-US" sz="1500" dirty="0"/>
                        <a:t>$37,430,904</a:t>
                      </a:r>
                    </a:p>
                  </a:txBody>
                  <a:tcPr marL="68580" marR="68580" marT="34290" marB="34290"/>
                </a:tc>
                <a:tc>
                  <a:txBody>
                    <a:bodyPr/>
                    <a:lstStyle/>
                    <a:p>
                      <a:pPr algn="ctr"/>
                      <a:r>
                        <a:rPr lang="en-US" sz="1500" dirty="0"/>
                        <a:t>33%</a:t>
                      </a:r>
                    </a:p>
                  </a:txBody>
                  <a:tcPr marL="68580" marR="68580" marT="34290" marB="34290"/>
                </a:tc>
                <a:extLst>
                  <a:ext uri="{0D108BD9-81ED-4DB2-BD59-A6C34878D82A}">
                    <a16:rowId xmlns:a16="http://schemas.microsoft.com/office/drawing/2014/main" val="4111928017"/>
                  </a:ext>
                </a:extLst>
              </a:tr>
              <a:tr h="297180">
                <a:tc>
                  <a:txBody>
                    <a:bodyPr/>
                    <a:lstStyle/>
                    <a:p>
                      <a:r>
                        <a:rPr lang="en-US" sz="1500" dirty="0"/>
                        <a:t>Equipment &amp; Supplies</a:t>
                      </a:r>
                    </a:p>
                  </a:txBody>
                  <a:tcPr marL="68580" marR="68580" marT="34290" marB="34290"/>
                </a:tc>
                <a:tc>
                  <a:txBody>
                    <a:bodyPr/>
                    <a:lstStyle/>
                    <a:p>
                      <a:pPr algn="r"/>
                      <a:r>
                        <a:rPr lang="en-US" sz="1500" dirty="0"/>
                        <a:t>$10,783,596</a:t>
                      </a:r>
                    </a:p>
                  </a:txBody>
                  <a:tcPr marL="68580" marR="68580" marT="34290" marB="34290"/>
                </a:tc>
                <a:tc>
                  <a:txBody>
                    <a:bodyPr/>
                    <a:lstStyle/>
                    <a:p>
                      <a:pPr algn="ctr"/>
                      <a:r>
                        <a:rPr lang="en-US" sz="1500" dirty="0"/>
                        <a:t>9%</a:t>
                      </a:r>
                    </a:p>
                  </a:txBody>
                  <a:tcPr marL="68580" marR="68580" marT="34290" marB="34290"/>
                </a:tc>
                <a:extLst>
                  <a:ext uri="{0D108BD9-81ED-4DB2-BD59-A6C34878D82A}">
                    <a16:rowId xmlns:a16="http://schemas.microsoft.com/office/drawing/2014/main" val="473533054"/>
                  </a:ext>
                </a:extLst>
              </a:tr>
              <a:tr h="297180">
                <a:tc>
                  <a:txBody>
                    <a:bodyPr/>
                    <a:lstStyle/>
                    <a:p>
                      <a:r>
                        <a:rPr lang="en-US" sz="1500" dirty="0"/>
                        <a:t>Professional &amp; Other Services</a:t>
                      </a:r>
                    </a:p>
                  </a:txBody>
                  <a:tcPr marL="68580" marR="68580" marT="34290" marB="34290"/>
                </a:tc>
                <a:tc>
                  <a:txBody>
                    <a:bodyPr/>
                    <a:lstStyle/>
                    <a:p>
                      <a:pPr algn="r"/>
                      <a:r>
                        <a:rPr lang="en-US" sz="1500" dirty="0"/>
                        <a:t>$8,285,116</a:t>
                      </a:r>
                    </a:p>
                  </a:txBody>
                  <a:tcPr marL="68580" marR="68580" marT="34290" marB="34290"/>
                </a:tc>
                <a:tc>
                  <a:txBody>
                    <a:bodyPr/>
                    <a:lstStyle/>
                    <a:p>
                      <a:pPr algn="ctr"/>
                      <a:r>
                        <a:rPr lang="en-US" sz="1500" dirty="0"/>
                        <a:t>7%</a:t>
                      </a:r>
                    </a:p>
                  </a:txBody>
                  <a:tcPr marL="68580" marR="68580" marT="34290" marB="34290"/>
                </a:tc>
                <a:extLst>
                  <a:ext uri="{0D108BD9-81ED-4DB2-BD59-A6C34878D82A}">
                    <a16:rowId xmlns:a16="http://schemas.microsoft.com/office/drawing/2014/main" val="1862045721"/>
                  </a:ext>
                </a:extLst>
              </a:tr>
              <a:tr h="297180">
                <a:tc>
                  <a:txBody>
                    <a:bodyPr/>
                    <a:lstStyle/>
                    <a:p>
                      <a:r>
                        <a:rPr lang="en-US" sz="1500" dirty="0"/>
                        <a:t>IT, Network, Telecom, &amp; Software</a:t>
                      </a:r>
                    </a:p>
                  </a:txBody>
                  <a:tcPr marL="68580" marR="68580" marT="34290" marB="34290"/>
                </a:tc>
                <a:tc>
                  <a:txBody>
                    <a:bodyPr/>
                    <a:lstStyle/>
                    <a:p>
                      <a:pPr algn="r"/>
                      <a:r>
                        <a:rPr lang="en-US" sz="1500" dirty="0"/>
                        <a:t>$5,247,026</a:t>
                      </a:r>
                    </a:p>
                  </a:txBody>
                  <a:tcPr marL="68580" marR="68580" marT="34290" marB="34290"/>
                </a:tc>
                <a:tc>
                  <a:txBody>
                    <a:bodyPr/>
                    <a:lstStyle/>
                    <a:p>
                      <a:pPr algn="ctr"/>
                      <a:r>
                        <a:rPr lang="en-US" sz="1500" dirty="0"/>
                        <a:t>5%</a:t>
                      </a:r>
                    </a:p>
                  </a:txBody>
                  <a:tcPr marL="68580" marR="68580" marT="34290" marB="34290"/>
                </a:tc>
                <a:extLst>
                  <a:ext uri="{0D108BD9-81ED-4DB2-BD59-A6C34878D82A}">
                    <a16:rowId xmlns:a16="http://schemas.microsoft.com/office/drawing/2014/main" val="3160179749"/>
                  </a:ext>
                </a:extLst>
              </a:tr>
              <a:tr h="297180">
                <a:tc>
                  <a:txBody>
                    <a:bodyPr/>
                    <a:lstStyle/>
                    <a:p>
                      <a:r>
                        <a:rPr lang="en-US" sz="1500" dirty="0"/>
                        <a:t>Travel</a:t>
                      </a:r>
                    </a:p>
                  </a:txBody>
                  <a:tcPr marL="68580" marR="68580" marT="34290" marB="34290"/>
                </a:tc>
                <a:tc>
                  <a:txBody>
                    <a:bodyPr/>
                    <a:lstStyle/>
                    <a:p>
                      <a:pPr algn="r"/>
                      <a:r>
                        <a:rPr lang="en-US" sz="1500" dirty="0"/>
                        <a:t>$1,769,436</a:t>
                      </a:r>
                    </a:p>
                  </a:txBody>
                  <a:tcPr marL="68580" marR="68580" marT="34290" marB="34290"/>
                </a:tc>
                <a:tc>
                  <a:txBody>
                    <a:bodyPr/>
                    <a:lstStyle/>
                    <a:p>
                      <a:pPr algn="ctr"/>
                      <a:r>
                        <a:rPr lang="en-US" sz="1500" dirty="0"/>
                        <a:t>2%</a:t>
                      </a:r>
                    </a:p>
                  </a:txBody>
                  <a:tcPr marL="68580" marR="68580" marT="34290" marB="34290"/>
                </a:tc>
                <a:extLst>
                  <a:ext uri="{0D108BD9-81ED-4DB2-BD59-A6C34878D82A}">
                    <a16:rowId xmlns:a16="http://schemas.microsoft.com/office/drawing/2014/main" val="3725462464"/>
                  </a:ext>
                </a:extLst>
              </a:tr>
            </a:tbl>
          </a:graphicData>
        </a:graphic>
      </p:graphicFrame>
    </p:spTree>
    <p:extLst>
      <p:ext uri="{BB962C8B-B14F-4D97-AF65-F5344CB8AC3E}">
        <p14:creationId xmlns:p14="http://schemas.microsoft.com/office/powerpoint/2010/main" val="211289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CBE7-CF86-4A7A-1E52-3B1D3B804884}"/>
              </a:ext>
            </a:extLst>
          </p:cNvPr>
          <p:cNvSpPr>
            <a:spLocks noGrp="1"/>
          </p:cNvSpPr>
          <p:nvPr>
            <p:ph type="title"/>
          </p:nvPr>
        </p:nvSpPr>
        <p:spPr>
          <a:xfrm>
            <a:off x="457200" y="743924"/>
            <a:ext cx="8229600" cy="729154"/>
          </a:xfrm>
        </p:spPr>
        <p:txBody>
          <a:bodyPr>
            <a:noAutofit/>
          </a:bodyPr>
          <a:lstStyle/>
          <a:p>
            <a:r>
              <a:rPr lang="en-US" sz="3200" b="1" dirty="0"/>
              <a:t>Auxiliary Top Spending Categories</a:t>
            </a:r>
          </a:p>
        </p:txBody>
      </p:sp>
      <p:sp>
        <p:nvSpPr>
          <p:cNvPr id="3" name="Slide Number Placeholder 2">
            <a:extLst>
              <a:ext uri="{FF2B5EF4-FFF2-40B4-BE49-F238E27FC236}">
                <a16:creationId xmlns:a16="http://schemas.microsoft.com/office/drawing/2014/main" id="{3AFA9471-9CEA-4EFC-67E6-47286CBD52F6}"/>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graphicFrame>
        <p:nvGraphicFramePr>
          <p:cNvPr id="4" name="Content Placeholder 3">
            <a:extLst>
              <a:ext uri="{FF2B5EF4-FFF2-40B4-BE49-F238E27FC236}">
                <a16:creationId xmlns:a16="http://schemas.microsoft.com/office/drawing/2014/main" id="{FD3D930D-260A-442B-569F-2481A58B2944}"/>
              </a:ext>
            </a:extLst>
          </p:cNvPr>
          <p:cNvGraphicFramePr>
            <a:graphicFrameLocks noGrp="1"/>
          </p:cNvGraphicFramePr>
          <p:nvPr>
            <p:ph idx="1"/>
          </p:nvPr>
        </p:nvGraphicFramePr>
        <p:xfrm>
          <a:off x="1504950" y="2080040"/>
          <a:ext cx="6134101" cy="2080260"/>
        </p:xfrm>
        <a:graphic>
          <a:graphicData uri="http://schemas.openxmlformats.org/drawingml/2006/table">
            <a:tbl>
              <a:tblPr firstRow="1" bandRow="1">
                <a:tableStyleId>{5C22544A-7EE6-4342-B048-85BDC9FD1C3A}</a:tableStyleId>
              </a:tblPr>
              <a:tblGrid>
                <a:gridCol w="3036277">
                  <a:extLst>
                    <a:ext uri="{9D8B030D-6E8A-4147-A177-3AD203B41FA5}">
                      <a16:colId xmlns:a16="http://schemas.microsoft.com/office/drawing/2014/main" val="2051874316"/>
                    </a:ext>
                  </a:extLst>
                </a:gridCol>
                <a:gridCol w="1553308">
                  <a:extLst>
                    <a:ext uri="{9D8B030D-6E8A-4147-A177-3AD203B41FA5}">
                      <a16:colId xmlns:a16="http://schemas.microsoft.com/office/drawing/2014/main" val="3278096971"/>
                    </a:ext>
                  </a:extLst>
                </a:gridCol>
                <a:gridCol w="1544516">
                  <a:extLst>
                    <a:ext uri="{9D8B030D-6E8A-4147-A177-3AD203B41FA5}">
                      <a16:colId xmlns:a16="http://schemas.microsoft.com/office/drawing/2014/main" val="2793857807"/>
                    </a:ext>
                  </a:extLst>
                </a:gridCol>
              </a:tblGrid>
              <a:tr h="297180">
                <a:tc>
                  <a:txBody>
                    <a:bodyPr/>
                    <a:lstStyle/>
                    <a:p>
                      <a:r>
                        <a:rPr lang="en-US" sz="1500" dirty="0">
                          <a:solidFill>
                            <a:schemeClr val="tx1"/>
                          </a:solidFill>
                        </a:rPr>
                        <a:t>Category</a:t>
                      </a:r>
                    </a:p>
                  </a:txBody>
                  <a:tcPr marL="68580" marR="68580" marT="34290" marB="34290"/>
                </a:tc>
                <a:tc>
                  <a:txBody>
                    <a:bodyPr/>
                    <a:lstStyle/>
                    <a:p>
                      <a:pPr algn="ctr"/>
                      <a:r>
                        <a:rPr lang="en-US" sz="1500" dirty="0">
                          <a:solidFill>
                            <a:schemeClr val="tx1"/>
                          </a:solidFill>
                        </a:rPr>
                        <a:t>Expense</a:t>
                      </a:r>
                    </a:p>
                  </a:txBody>
                  <a:tcPr marL="68580" marR="68580" marT="34290" marB="34290"/>
                </a:tc>
                <a:tc>
                  <a:txBody>
                    <a:bodyPr/>
                    <a:lstStyle/>
                    <a:p>
                      <a:pPr algn="ctr"/>
                      <a:r>
                        <a:rPr lang="en-US" sz="1500" dirty="0">
                          <a:solidFill>
                            <a:schemeClr val="tx1"/>
                          </a:solidFill>
                        </a:rPr>
                        <a:t>% of Auxiliary</a:t>
                      </a:r>
                    </a:p>
                  </a:txBody>
                  <a:tcPr marL="68580" marR="68580" marT="34290" marB="34290"/>
                </a:tc>
                <a:extLst>
                  <a:ext uri="{0D108BD9-81ED-4DB2-BD59-A6C34878D82A}">
                    <a16:rowId xmlns:a16="http://schemas.microsoft.com/office/drawing/2014/main" val="3506421121"/>
                  </a:ext>
                </a:extLst>
              </a:tr>
              <a:tr h="297180">
                <a:tc>
                  <a:txBody>
                    <a:bodyPr/>
                    <a:lstStyle/>
                    <a:p>
                      <a:r>
                        <a:rPr lang="en-US" sz="1500" dirty="0"/>
                        <a:t>Wages &amp; Benefits</a:t>
                      </a:r>
                    </a:p>
                  </a:txBody>
                  <a:tcPr marL="68580" marR="68580" marT="34290" marB="34290"/>
                </a:tc>
                <a:tc>
                  <a:txBody>
                    <a:bodyPr/>
                    <a:lstStyle/>
                    <a:p>
                      <a:pPr algn="r"/>
                      <a:r>
                        <a:rPr lang="en-US" sz="1500" dirty="0"/>
                        <a:t>$196,946,799</a:t>
                      </a:r>
                    </a:p>
                  </a:txBody>
                  <a:tcPr marL="68580" marR="68580" marT="34290" marB="34290"/>
                </a:tc>
                <a:tc>
                  <a:txBody>
                    <a:bodyPr/>
                    <a:lstStyle/>
                    <a:p>
                      <a:pPr algn="ctr"/>
                      <a:r>
                        <a:rPr lang="en-US" sz="1500" dirty="0"/>
                        <a:t>36%</a:t>
                      </a:r>
                    </a:p>
                  </a:txBody>
                  <a:tcPr marL="68580" marR="68580" marT="34290" marB="34290"/>
                </a:tc>
                <a:extLst>
                  <a:ext uri="{0D108BD9-81ED-4DB2-BD59-A6C34878D82A}">
                    <a16:rowId xmlns:a16="http://schemas.microsoft.com/office/drawing/2014/main" val="693162535"/>
                  </a:ext>
                </a:extLst>
              </a:tr>
              <a:tr h="297180">
                <a:tc>
                  <a:txBody>
                    <a:bodyPr/>
                    <a:lstStyle/>
                    <a:p>
                      <a:r>
                        <a:rPr lang="en-US" sz="1500" dirty="0"/>
                        <a:t>Professional &amp; Other Services</a:t>
                      </a:r>
                    </a:p>
                  </a:txBody>
                  <a:tcPr marL="68580" marR="68580" marT="34290" marB="34290"/>
                </a:tc>
                <a:tc>
                  <a:txBody>
                    <a:bodyPr/>
                    <a:lstStyle/>
                    <a:p>
                      <a:pPr algn="r"/>
                      <a:r>
                        <a:rPr lang="en-US" sz="1500" dirty="0"/>
                        <a:t>$69,605,582</a:t>
                      </a:r>
                    </a:p>
                  </a:txBody>
                  <a:tcPr marL="68580" marR="68580" marT="34290" marB="34290"/>
                </a:tc>
                <a:tc>
                  <a:txBody>
                    <a:bodyPr/>
                    <a:lstStyle/>
                    <a:p>
                      <a:pPr algn="ctr"/>
                      <a:r>
                        <a:rPr lang="en-US" sz="1500" dirty="0"/>
                        <a:t>13%</a:t>
                      </a:r>
                    </a:p>
                  </a:txBody>
                  <a:tcPr marL="68580" marR="68580" marT="34290" marB="34290"/>
                </a:tc>
                <a:extLst>
                  <a:ext uri="{0D108BD9-81ED-4DB2-BD59-A6C34878D82A}">
                    <a16:rowId xmlns:a16="http://schemas.microsoft.com/office/drawing/2014/main" val="2615147946"/>
                  </a:ext>
                </a:extLst>
              </a:tr>
              <a:tr h="297180">
                <a:tc>
                  <a:txBody>
                    <a:bodyPr/>
                    <a:lstStyle/>
                    <a:p>
                      <a:r>
                        <a:rPr lang="en-US" sz="1500" dirty="0"/>
                        <a:t>Utilities</a:t>
                      </a:r>
                    </a:p>
                  </a:txBody>
                  <a:tcPr marL="68580" marR="68580" marT="34290" marB="34290"/>
                </a:tc>
                <a:tc>
                  <a:txBody>
                    <a:bodyPr/>
                    <a:lstStyle/>
                    <a:p>
                      <a:pPr algn="r"/>
                      <a:r>
                        <a:rPr lang="en-US" sz="1500" dirty="0"/>
                        <a:t>$50,866,675</a:t>
                      </a:r>
                    </a:p>
                  </a:txBody>
                  <a:tcPr marL="68580" marR="68580" marT="34290" marB="34290"/>
                </a:tc>
                <a:tc>
                  <a:txBody>
                    <a:bodyPr/>
                    <a:lstStyle/>
                    <a:p>
                      <a:pPr algn="ctr"/>
                      <a:r>
                        <a:rPr lang="en-US" sz="1500" dirty="0"/>
                        <a:t>9%</a:t>
                      </a:r>
                    </a:p>
                  </a:txBody>
                  <a:tcPr marL="68580" marR="68580" marT="34290" marB="34290"/>
                </a:tc>
                <a:extLst>
                  <a:ext uri="{0D108BD9-81ED-4DB2-BD59-A6C34878D82A}">
                    <a16:rowId xmlns:a16="http://schemas.microsoft.com/office/drawing/2014/main" val="933833988"/>
                  </a:ext>
                </a:extLst>
              </a:tr>
              <a:tr h="297180">
                <a:tc>
                  <a:txBody>
                    <a:bodyPr/>
                    <a:lstStyle/>
                    <a:p>
                      <a:r>
                        <a:rPr lang="en-US" sz="1500" dirty="0"/>
                        <a:t>Equipment &amp; Supplies</a:t>
                      </a:r>
                    </a:p>
                  </a:txBody>
                  <a:tcPr marL="68580" marR="68580" marT="34290" marB="34290"/>
                </a:tc>
                <a:tc>
                  <a:txBody>
                    <a:bodyPr/>
                    <a:lstStyle/>
                    <a:p>
                      <a:pPr algn="r"/>
                      <a:r>
                        <a:rPr lang="en-US" sz="1500" dirty="0"/>
                        <a:t>$42,214,589</a:t>
                      </a:r>
                    </a:p>
                  </a:txBody>
                  <a:tcPr marL="68580" marR="68580" marT="34290" marB="34290"/>
                </a:tc>
                <a:tc>
                  <a:txBody>
                    <a:bodyPr/>
                    <a:lstStyle/>
                    <a:p>
                      <a:pPr algn="ctr"/>
                      <a:r>
                        <a:rPr lang="en-US" sz="1500" dirty="0"/>
                        <a:t>8%</a:t>
                      </a:r>
                    </a:p>
                  </a:txBody>
                  <a:tcPr marL="68580" marR="68580" marT="34290" marB="34290"/>
                </a:tc>
                <a:extLst>
                  <a:ext uri="{0D108BD9-81ED-4DB2-BD59-A6C34878D82A}">
                    <a16:rowId xmlns:a16="http://schemas.microsoft.com/office/drawing/2014/main" val="182222749"/>
                  </a:ext>
                </a:extLst>
              </a:tr>
              <a:tr h="297180">
                <a:tc>
                  <a:txBody>
                    <a:bodyPr/>
                    <a:lstStyle/>
                    <a:p>
                      <a:r>
                        <a:rPr lang="en-US" sz="1500" dirty="0"/>
                        <a:t>IT, Network, Telecom, &amp; Software</a:t>
                      </a:r>
                    </a:p>
                  </a:txBody>
                  <a:tcPr marL="68580" marR="68580" marT="34290" marB="34290"/>
                </a:tc>
                <a:tc>
                  <a:txBody>
                    <a:bodyPr/>
                    <a:lstStyle/>
                    <a:p>
                      <a:pPr algn="r"/>
                      <a:r>
                        <a:rPr lang="en-US" sz="1500" dirty="0"/>
                        <a:t>$28,329,938</a:t>
                      </a:r>
                    </a:p>
                  </a:txBody>
                  <a:tcPr marL="68580" marR="68580" marT="34290" marB="34290"/>
                </a:tc>
                <a:tc>
                  <a:txBody>
                    <a:bodyPr/>
                    <a:lstStyle/>
                    <a:p>
                      <a:pPr algn="ctr"/>
                      <a:r>
                        <a:rPr lang="en-US" sz="1500" dirty="0"/>
                        <a:t>5%</a:t>
                      </a:r>
                    </a:p>
                  </a:txBody>
                  <a:tcPr marL="68580" marR="68580" marT="34290" marB="34290"/>
                </a:tc>
                <a:extLst>
                  <a:ext uri="{0D108BD9-81ED-4DB2-BD59-A6C34878D82A}">
                    <a16:rowId xmlns:a16="http://schemas.microsoft.com/office/drawing/2014/main" val="1862974143"/>
                  </a:ext>
                </a:extLst>
              </a:tr>
              <a:tr h="297180">
                <a:tc>
                  <a:txBody>
                    <a:bodyPr/>
                    <a:lstStyle/>
                    <a:p>
                      <a:r>
                        <a:rPr lang="en-US" sz="1500" dirty="0"/>
                        <a:t>Repairs &amp; Maintenance</a:t>
                      </a:r>
                    </a:p>
                  </a:txBody>
                  <a:tcPr marL="68580" marR="68580" marT="34290" marB="34290"/>
                </a:tc>
                <a:tc>
                  <a:txBody>
                    <a:bodyPr/>
                    <a:lstStyle/>
                    <a:p>
                      <a:pPr algn="r"/>
                      <a:r>
                        <a:rPr lang="en-US" sz="1500" dirty="0"/>
                        <a:t>$24,504,355</a:t>
                      </a:r>
                    </a:p>
                  </a:txBody>
                  <a:tcPr marL="68580" marR="68580" marT="34290" marB="34290"/>
                </a:tc>
                <a:tc>
                  <a:txBody>
                    <a:bodyPr/>
                    <a:lstStyle/>
                    <a:p>
                      <a:pPr algn="ctr"/>
                      <a:r>
                        <a:rPr lang="en-US" sz="1500" dirty="0"/>
                        <a:t>5%</a:t>
                      </a:r>
                    </a:p>
                  </a:txBody>
                  <a:tcPr marL="68580" marR="68580" marT="34290" marB="34290"/>
                </a:tc>
                <a:extLst>
                  <a:ext uri="{0D108BD9-81ED-4DB2-BD59-A6C34878D82A}">
                    <a16:rowId xmlns:a16="http://schemas.microsoft.com/office/drawing/2014/main" val="2134295398"/>
                  </a:ext>
                </a:extLst>
              </a:tr>
            </a:tbl>
          </a:graphicData>
        </a:graphic>
      </p:graphicFrame>
    </p:spTree>
    <p:extLst>
      <p:ext uri="{BB962C8B-B14F-4D97-AF65-F5344CB8AC3E}">
        <p14:creationId xmlns:p14="http://schemas.microsoft.com/office/powerpoint/2010/main" val="44132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CBE7-CF86-4A7A-1E52-3B1D3B804884}"/>
              </a:ext>
            </a:extLst>
          </p:cNvPr>
          <p:cNvSpPr>
            <a:spLocks noGrp="1"/>
          </p:cNvSpPr>
          <p:nvPr>
            <p:ph type="title"/>
          </p:nvPr>
        </p:nvSpPr>
        <p:spPr>
          <a:xfrm>
            <a:off x="457200" y="737745"/>
            <a:ext cx="8229600" cy="729154"/>
          </a:xfrm>
        </p:spPr>
        <p:txBody>
          <a:bodyPr>
            <a:noAutofit/>
          </a:bodyPr>
          <a:lstStyle/>
          <a:p>
            <a:r>
              <a:rPr lang="en-US" sz="3200" b="1" dirty="0"/>
              <a:t>Restricted Budget Income by Source</a:t>
            </a:r>
          </a:p>
        </p:txBody>
      </p:sp>
      <p:sp>
        <p:nvSpPr>
          <p:cNvPr id="3" name="Slide Number Placeholder 2">
            <a:extLst>
              <a:ext uri="{FF2B5EF4-FFF2-40B4-BE49-F238E27FC236}">
                <a16:creationId xmlns:a16="http://schemas.microsoft.com/office/drawing/2014/main" id="{E339EDFD-21CD-0FA8-89B8-5606A540DB06}"/>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graphicFrame>
        <p:nvGraphicFramePr>
          <p:cNvPr id="4" name="Table 3">
            <a:extLst>
              <a:ext uri="{FF2B5EF4-FFF2-40B4-BE49-F238E27FC236}">
                <a16:creationId xmlns:a16="http://schemas.microsoft.com/office/drawing/2014/main" id="{DC752A12-FCCC-439B-D625-10A13501BF49}"/>
              </a:ext>
            </a:extLst>
          </p:cNvPr>
          <p:cNvGraphicFramePr>
            <a:graphicFrameLocks noGrp="1"/>
          </p:cNvGraphicFramePr>
          <p:nvPr/>
        </p:nvGraphicFramePr>
        <p:xfrm>
          <a:off x="2189285" y="1795219"/>
          <a:ext cx="4765431" cy="26746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933990834"/>
                    </a:ext>
                  </a:extLst>
                </a:gridCol>
                <a:gridCol w="1717431">
                  <a:extLst>
                    <a:ext uri="{9D8B030D-6E8A-4147-A177-3AD203B41FA5}">
                      <a16:colId xmlns:a16="http://schemas.microsoft.com/office/drawing/2014/main" val="2319946615"/>
                    </a:ext>
                  </a:extLst>
                </a:gridCol>
              </a:tblGrid>
              <a:tr h="297180">
                <a:tc>
                  <a:txBody>
                    <a:bodyPr/>
                    <a:lstStyle/>
                    <a:p>
                      <a:r>
                        <a:rPr lang="en-US" sz="1500" dirty="0">
                          <a:solidFill>
                            <a:schemeClr val="tx1"/>
                          </a:solidFill>
                        </a:rPr>
                        <a:t>Source</a:t>
                      </a:r>
                    </a:p>
                  </a:txBody>
                  <a:tcPr marL="68580" marR="68580" marT="34290" marB="34290"/>
                </a:tc>
                <a:tc>
                  <a:txBody>
                    <a:bodyPr/>
                    <a:lstStyle/>
                    <a:p>
                      <a:pPr algn="ctr"/>
                      <a:r>
                        <a:rPr lang="en-US" sz="1500" dirty="0">
                          <a:solidFill>
                            <a:schemeClr val="tx1"/>
                          </a:solidFill>
                        </a:rPr>
                        <a:t>Income</a:t>
                      </a:r>
                    </a:p>
                  </a:txBody>
                  <a:tcPr marL="68580" marR="68580" marT="34290" marB="34290"/>
                </a:tc>
                <a:extLst>
                  <a:ext uri="{0D108BD9-81ED-4DB2-BD59-A6C34878D82A}">
                    <a16:rowId xmlns:a16="http://schemas.microsoft.com/office/drawing/2014/main" val="4175224950"/>
                  </a:ext>
                </a:extLst>
              </a:tr>
              <a:tr h="297180">
                <a:tc>
                  <a:txBody>
                    <a:bodyPr/>
                    <a:lstStyle/>
                    <a:p>
                      <a:r>
                        <a:rPr lang="en-US" sz="1500" dirty="0"/>
                        <a:t>Federal Grants</a:t>
                      </a:r>
                    </a:p>
                  </a:txBody>
                  <a:tcPr marL="68580" marR="68580" marT="34290" marB="34290"/>
                </a:tc>
                <a:tc>
                  <a:txBody>
                    <a:bodyPr/>
                    <a:lstStyle/>
                    <a:p>
                      <a:pPr algn="r"/>
                      <a:r>
                        <a:rPr lang="en-US" sz="1500" dirty="0"/>
                        <a:t>$284,774,006</a:t>
                      </a:r>
                    </a:p>
                  </a:txBody>
                  <a:tcPr marL="68580" marR="68580" marT="34290" marB="34290"/>
                </a:tc>
                <a:extLst>
                  <a:ext uri="{0D108BD9-81ED-4DB2-BD59-A6C34878D82A}">
                    <a16:rowId xmlns:a16="http://schemas.microsoft.com/office/drawing/2014/main" val="1102966249"/>
                  </a:ext>
                </a:extLst>
              </a:tr>
              <a:tr h="297180">
                <a:tc>
                  <a:txBody>
                    <a:bodyPr/>
                    <a:lstStyle/>
                    <a:p>
                      <a:r>
                        <a:rPr lang="en-US" sz="1500" dirty="0"/>
                        <a:t>State Grants</a:t>
                      </a:r>
                    </a:p>
                  </a:txBody>
                  <a:tcPr marL="68580" marR="68580" marT="34290" marB="34290"/>
                </a:tc>
                <a:tc>
                  <a:txBody>
                    <a:bodyPr/>
                    <a:lstStyle/>
                    <a:p>
                      <a:pPr algn="r"/>
                      <a:r>
                        <a:rPr lang="en-US" sz="1500" dirty="0"/>
                        <a:t>$177,956,499</a:t>
                      </a:r>
                    </a:p>
                  </a:txBody>
                  <a:tcPr marL="68580" marR="68580" marT="34290" marB="34290"/>
                </a:tc>
                <a:extLst>
                  <a:ext uri="{0D108BD9-81ED-4DB2-BD59-A6C34878D82A}">
                    <a16:rowId xmlns:a16="http://schemas.microsoft.com/office/drawing/2014/main" val="3459704123"/>
                  </a:ext>
                </a:extLst>
              </a:tr>
              <a:tr h="297180">
                <a:tc>
                  <a:txBody>
                    <a:bodyPr/>
                    <a:lstStyle/>
                    <a:p>
                      <a:r>
                        <a:rPr lang="en-US" sz="1500" dirty="0"/>
                        <a:t>Non-exchange Transfers</a:t>
                      </a:r>
                    </a:p>
                  </a:txBody>
                  <a:tcPr marL="68580" marR="68580" marT="34290" marB="34290"/>
                </a:tc>
                <a:tc>
                  <a:txBody>
                    <a:bodyPr/>
                    <a:lstStyle/>
                    <a:p>
                      <a:pPr algn="r"/>
                      <a:r>
                        <a:rPr lang="en-US" sz="1500" dirty="0"/>
                        <a:t>$149,290,011</a:t>
                      </a:r>
                    </a:p>
                  </a:txBody>
                  <a:tcPr marL="68580" marR="68580" marT="34290" marB="34290"/>
                </a:tc>
                <a:extLst>
                  <a:ext uri="{0D108BD9-81ED-4DB2-BD59-A6C34878D82A}">
                    <a16:rowId xmlns:a16="http://schemas.microsoft.com/office/drawing/2014/main" val="3207299762"/>
                  </a:ext>
                </a:extLst>
              </a:tr>
              <a:tr h="297180">
                <a:tc>
                  <a:txBody>
                    <a:bodyPr/>
                    <a:lstStyle/>
                    <a:p>
                      <a:r>
                        <a:rPr lang="en-US" sz="1500" dirty="0"/>
                        <a:t>Other Grants &amp; Donations</a:t>
                      </a:r>
                    </a:p>
                  </a:txBody>
                  <a:tcPr marL="68580" marR="68580" marT="34290" marB="34290"/>
                </a:tc>
                <a:tc>
                  <a:txBody>
                    <a:bodyPr/>
                    <a:lstStyle/>
                    <a:p>
                      <a:pPr algn="r"/>
                      <a:r>
                        <a:rPr lang="en-US" sz="1500" dirty="0"/>
                        <a:t>$102,109,361</a:t>
                      </a:r>
                    </a:p>
                  </a:txBody>
                  <a:tcPr marL="68580" marR="68580" marT="34290" marB="34290"/>
                </a:tc>
                <a:extLst>
                  <a:ext uri="{0D108BD9-81ED-4DB2-BD59-A6C34878D82A}">
                    <a16:rowId xmlns:a16="http://schemas.microsoft.com/office/drawing/2014/main" val="57762576"/>
                  </a:ext>
                </a:extLst>
              </a:tr>
              <a:tr h="297180">
                <a:tc>
                  <a:txBody>
                    <a:bodyPr/>
                    <a:lstStyle/>
                    <a:p>
                      <a:r>
                        <a:rPr lang="en-US" sz="1500" dirty="0"/>
                        <a:t>Research Overhead Transfers</a:t>
                      </a:r>
                    </a:p>
                  </a:txBody>
                  <a:tcPr marL="68580" marR="68580" marT="34290" marB="34290"/>
                </a:tc>
                <a:tc>
                  <a:txBody>
                    <a:bodyPr/>
                    <a:lstStyle/>
                    <a:p>
                      <a:pPr algn="r"/>
                      <a:r>
                        <a:rPr lang="en-US" sz="1500" dirty="0"/>
                        <a:t>$51,450,000</a:t>
                      </a:r>
                    </a:p>
                  </a:txBody>
                  <a:tcPr marL="68580" marR="68580" marT="34290" marB="34290"/>
                </a:tc>
                <a:extLst>
                  <a:ext uri="{0D108BD9-81ED-4DB2-BD59-A6C34878D82A}">
                    <a16:rowId xmlns:a16="http://schemas.microsoft.com/office/drawing/2014/main" val="4144136629"/>
                  </a:ext>
                </a:extLst>
              </a:tr>
              <a:tr h="297180">
                <a:tc>
                  <a:txBody>
                    <a:bodyPr/>
                    <a:lstStyle/>
                    <a:p>
                      <a:r>
                        <a:rPr lang="en-US" sz="1500" dirty="0"/>
                        <a:t>All Others</a:t>
                      </a:r>
                    </a:p>
                  </a:txBody>
                  <a:tcPr marL="68580" marR="68580" marT="34290" marB="34290"/>
                </a:tc>
                <a:tc>
                  <a:txBody>
                    <a:bodyPr/>
                    <a:lstStyle/>
                    <a:p>
                      <a:pPr algn="r"/>
                      <a:r>
                        <a:rPr lang="en-US" sz="1500" dirty="0"/>
                        <a:t>$16,329,316</a:t>
                      </a:r>
                    </a:p>
                  </a:txBody>
                  <a:tcPr marL="68580" marR="68580" marT="34290" marB="34290"/>
                </a:tc>
                <a:extLst>
                  <a:ext uri="{0D108BD9-81ED-4DB2-BD59-A6C34878D82A}">
                    <a16:rowId xmlns:a16="http://schemas.microsoft.com/office/drawing/2014/main" val="3776150679"/>
                  </a:ext>
                </a:extLst>
              </a:tr>
              <a:tr h="297180">
                <a:tc>
                  <a:txBody>
                    <a:bodyPr/>
                    <a:lstStyle/>
                    <a:p>
                      <a:r>
                        <a:rPr lang="en-US" sz="1500" dirty="0"/>
                        <a:t>City &amp; County Grants</a:t>
                      </a:r>
                    </a:p>
                  </a:txBody>
                  <a:tcPr marL="68580" marR="68580" marT="34290" marB="34290"/>
                </a:tc>
                <a:tc>
                  <a:txBody>
                    <a:bodyPr/>
                    <a:lstStyle/>
                    <a:p>
                      <a:pPr algn="r"/>
                      <a:r>
                        <a:rPr lang="en-US" sz="1500" dirty="0"/>
                        <a:t>$3,537,484</a:t>
                      </a:r>
                    </a:p>
                  </a:txBody>
                  <a:tcPr marL="68580" marR="68580" marT="34290" marB="34290"/>
                </a:tc>
                <a:extLst>
                  <a:ext uri="{0D108BD9-81ED-4DB2-BD59-A6C34878D82A}">
                    <a16:rowId xmlns:a16="http://schemas.microsoft.com/office/drawing/2014/main" val="2280596343"/>
                  </a:ext>
                </a:extLst>
              </a:tr>
              <a:tr h="297180">
                <a:tc>
                  <a:txBody>
                    <a:bodyPr/>
                    <a:lstStyle/>
                    <a:p>
                      <a:r>
                        <a:rPr lang="en-US" sz="1500" dirty="0"/>
                        <a:t>Sales of Goods and Services</a:t>
                      </a:r>
                    </a:p>
                  </a:txBody>
                  <a:tcPr marL="68580" marR="68580" marT="34290" marB="34290"/>
                </a:tc>
                <a:tc>
                  <a:txBody>
                    <a:bodyPr/>
                    <a:lstStyle/>
                    <a:p>
                      <a:pPr algn="r"/>
                      <a:r>
                        <a:rPr lang="en-US" sz="1500" dirty="0"/>
                        <a:t>$2,878,644</a:t>
                      </a:r>
                    </a:p>
                  </a:txBody>
                  <a:tcPr marL="68580" marR="68580" marT="34290" marB="34290"/>
                </a:tc>
                <a:extLst>
                  <a:ext uri="{0D108BD9-81ED-4DB2-BD59-A6C34878D82A}">
                    <a16:rowId xmlns:a16="http://schemas.microsoft.com/office/drawing/2014/main" val="3434250373"/>
                  </a:ext>
                </a:extLst>
              </a:tr>
            </a:tbl>
          </a:graphicData>
        </a:graphic>
      </p:graphicFrame>
    </p:spTree>
    <p:extLst>
      <p:ext uri="{BB962C8B-B14F-4D97-AF65-F5344CB8AC3E}">
        <p14:creationId xmlns:p14="http://schemas.microsoft.com/office/powerpoint/2010/main" val="125544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CBE7-CF86-4A7A-1E52-3B1D3B804884}"/>
              </a:ext>
            </a:extLst>
          </p:cNvPr>
          <p:cNvSpPr>
            <a:spLocks noGrp="1"/>
          </p:cNvSpPr>
          <p:nvPr>
            <p:ph type="title"/>
          </p:nvPr>
        </p:nvSpPr>
        <p:spPr>
          <a:xfrm>
            <a:off x="457200" y="737745"/>
            <a:ext cx="8229600" cy="729154"/>
          </a:xfrm>
        </p:spPr>
        <p:txBody>
          <a:bodyPr>
            <a:noAutofit/>
          </a:bodyPr>
          <a:lstStyle/>
          <a:p>
            <a:r>
              <a:rPr lang="en-US" sz="3200" b="1" dirty="0"/>
              <a:t>Restricted Top Spending Categories</a:t>
            </a:r>
          </a:p>
        </p:txBody>
      </p:sp>
      <p:sp>
        <p:nvSpPr>
          <p:cNvPr id="3" name="Slide Number Placeholder 2">
            <a:extLst>
              <a:ext uri="{FF2B5EF4-FFF2-40B4-BE49-F238E27FC236}">
                <a16:creationId xmlns:a16="http://schemas.microsoft.com/office/drawing/2014/main" id="{3AFA9471-9CEA-4EFC-67E6-47286CBD52F6}"/>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graphicFrame>
        <p:nvGraphicFramePr>
          <p:cNvPr id="4" name="Content Placeholder 3">
            <a:extLst>
              <a:ext uri="{FF2B5EF4-FFF2-40B4-BE49-F238E27FC236}">
                <a16:creationId xmlns:a16="http://schemas.microsoft.com/office/drawing/2014/main" id="{5E0D7FB2-63F6-6E3A-AB81-CF64ED642D52}"/>
              </a:ext>
            </a:extLst>
          </p:cNvPr>
          <p:cNvGraphicFramePr>
            <a:graphicFrameLocks noGrp="1"/>
          </p:cNvGraphicFramePr>
          <p:nvPr>
            <p:ph idx="1"/>
          </p:nvPr>
        </p:nvGraphicFramePr>
        <p:xfrm>
          <a:off x="1480039" y="2076951"/>
          <a:ext cx="6183923" cy="2080260"/>
        </p:xfrm>
        <a:graphic>
          <a:graphicData uri="http://schemas.openxmlformats.org/drawingml/2006/table">
            <a:tbl>
              <a:tblPr firstRow="1" bandRow="1">
                <a:tableStyleId>{5C22544A-7EE6-4342-B048-85BDC9FD1C3A}</a:tableStyleId>
              </a:tblPr>
              <a:tblGrid>
                <a:gridCol w="2743199">
                  <a:extLst>
                    <a:ext uri="{9D8B030D-6E8A-4147-A177-3AD203B41FA5}">
                      <a16:colId xmlns:a16="http://schemas.microsoft.com/office/drawing/2014/main" val="2284400539"/>
                    </a:ext>
                  </a:extLst>
                </a:gridCol>
                <a:gridCol w="1606062">
                  <a:extLst>
                    <a:ext uri="{9D8B030D-6E8A-4147-A177-3AD203B41FA5}">
                      <a16:colId xmlns:a16="http://schemas.microsoft.com/office/drawing/2014/main" val="1181142570"/>
                    </a:ext>
                  </a:extLst>
                </a:gridCol>
                <a:gridCol w="1834662">
                  <a:extLst>
                    <a:ext uri="{9D8B030D-6E8A-4147-A177-3AD203B41FA5}">
                      <a16:colId xmlns:a16="http://schemas.microsoft.com/office/drawing/2014/main" val="670701483"/>
                    </a:ext>
                  </a:extLst>
                </a:gridCol>
              </a:tblGrid>
              <a:tr h="297180">
                <a:tc>
                  <a:txBody>
                    <a:bodyPr/>
                    <a:lstStyle/>
                    <a:p>
                      <a:r>
                        <a:rPr lang="en-US" sz="1500" dirty="0">
                          <a:solidFill>
                            <a:schemeClr val="tx1"/>
                          </a:solidFill>
                        </a:rPr>
                        <a:t>Category</a:t>
                      </a:r>
                    </a:p>
                  </a:txBody>
                  <a:tcPr marL="68580" marR="68580" marT="34290" marB="34290"/>
                </a:tc>
                <a:tc>
                  <a:txBody>
                    <a:bodyPr/>
                    <a:lstStyle/>
                    <a:p>
                      <a:pPr algn="ctr"/>
                      <a:r>
                        <a:rPr lang="en-US" sz="1500" dirty="0">
                          <a:solidFill>
                            <a:schemeClr val="tx1"/>
                          </a:solidFill>
                        </a:rPr>
                        <a:t>Expense</a:t>
                      </a:r>
                    </a:p>
                  </a:txBody>
                  <a:tcPr marL="68580" marR="68580" marT="34290" marB="34290"/>
                </a:tc>
                <a:tc>
                  <a:txBody>
                    <a:bodyPr/>
                    <a:lstStyle/>
                    <a:p>
                      <a:pPr algn="ctr"/>
                      <a:r>
                        <a:rPr lang="en-US" sz="1500" dirty="0">
                          <a:solidFill>
                            <a:schemeClr val="tx1"/>
                          </a:solidFill>
                        </a:rPr>
                        <a:t>% of Restricted</a:t>
                      </a:r>
                    </a:p>
                  </a:txBody>
                  <a:tcPr marL="68580" marR="68580" marT="34290" marB="34290"/>
                </a:tc>
                <a:extLst>
                  <a:ext uri="{0D108BD9-81ED-4DB2-BD59-A6C34878D82A}">
                    <a16:rowId xmlns:a16="http://schemas.microsoft.com/office/drawing/2014/main" val="3672848398"/>
                  </a:ext>
                </a:extLst>
              </a:tr>
              <a:tr h="297180">
                <a:tc>
                  <a:txBody>
                    <a:bodyPr/>
                    <a:lstStyle/>
                    <a:p>
                      <a:r>
                        <a:rPr lang="en-US" sz="1500" dirty="0"/>
                        <a:t>Financial Aid</a:t>
                      </a:r>
                    </a:p>
                  </a:txBody>
                  <a:tcPr marL="68580" marR="68580" marT="34290" marB="34290"/>
                </a:tc>
                <a:tc>
                  <a:txBody>
                    <a:bodyPr/>
                    <a:lstStyle/>
                    <a:p>
                      <a:pPr algn="r"/>
                      <a:r>
                        <a:rPr lang="en-US" sz="1500" dirty="0"/>
                        <a:t>$213,116,575</a:t>
                      </a:r>
                    </a:p>
                  </a:txBody>
                  <a:tcPr marL="68580" marR="68580" marT="34290" marB="34290"/>
                </a:tc>
                <a:tc>
                  <a:txBody>
                    <a:bodyPr/>
                    <a:lstStyle/>
                    <a:p>
                      <a:pPr algn="ctr"/>
                      <a:r>
                        <a:rPr lang="en-US" sz="1500" dirty="0"/>
                        <a:t>34%</a:t>
                      </a:r>
                    </a:p>
                  </a:txBody>
                  <a:tcPr marL="68580" marR="68580" marT="34290" marB="34290"/>
                </a:tc>
                <a:extLst>
                  <a:ext uri="{0D108BD9-81ED-4DB2-BD59-A6C34878D82A}">
                    <a16:rowId xmlns:a16="http://schemas.microsoft.com/office/drawing/2014/main" val="576415145"/>
                  </a:ext>
                </a:extLst>
              </a:tr>
              <a:tr h="297180">
                <a:tc>
                  <a:txBody>
                    <a:bodyPr/>
                    <a:lstStyle/>
                    <a:p>
                      <a:r>
                        <a:rPr lang="en-US" sz="1500" dirty="0"/>
                        <a:t>Wages &amp; Benefits</a:t>
                      </a:r>
                    </a:p>
                  </a:txBody>
                  <a:tcPr marL="68580" marR="68580" marT="34290" marB="34290"/>
                </a:tc>
                <a:tc>
                  <a:txBody>
                    <a:bodyPr/>
                    <a:lstStyle/>
                    <a:p>
                      <a:pPr algn="r"/>
                      <a:r>
                        <a:rPr lang="en-US" sz="1500" dirty="0"/>
                        <a:t>$199,934,302</a:t>
                      </a:r>
                    </a:p>
                  </a:txBody>
                  <a:tcPr marL="68580" marR="68580" marT="34290" marB="34290"/>
                </a:tc>
                <a:tc>
                  <a:txBody>
                    <a:bodyPr/>
                    <a:lstStyle/>
                    <a:p>
                      <a:pPr algn="ctr"/>
                      <a:r>
                        <a:rPr lang="en-US" sz="1500" dirty="0"/>
                        <a:t>32%</a:t>
                      </a:r>
                    </a:p>
                  </a:txBody>
                  <a:tcPr marL="68580" marR="68580" marT="34290" marB="34290"/>
                </a:tc>
                <a:extLst>
                  <a:ext uri="{0D108BD9-81ED-4DB2-BD59-A6C34878D82A}">
                    <a16:rowId xmlns:a16="http://schemas.microsoft.com/office/drawing/2014/main" val="3288782208"/>
                  </a:ext>
                </a:extLst>
              </a:tr>
              <a:tr h="297180">
                <a:tc>
                  <a:txBody>
                    <a:bodyPr/>
                    <a:lstStyle/>
                    <a:p>
                      <a:r>
                        <a:rPr lang="en-US" sz="1500" dirty="0"/>
                        <a:t>Equipment &amp; Supplies</a:t>
                      </a:r>
                    </a:p>
                  </a:txBody>
                  <a:tcPr marL="68580" marR="68580" marT="34290" marB="34290"/>
                </a:tc>
                <a:tc>
                  <a:txBody>
                    <a:bodyPr/>
                    <a:lstStyle/>
                    <a:p>
                      <a:pPr algn="r"/>
                      <a:r>
                        <a:rPr lang="en-US" sz="1500" dirty="0"/>
                        <a:t>$54,287,628</a:t>
                      </a:r>
                    </a:p>
                  </a:txBody>
                  <a:tcPr marL="68580" marR="68580" marT="34290" marB="34290"/>
                </a:tc>
                <a:tc>
                  <a:txBody>
                    <a:bodyPr/>
                    <a:lstStyle/>
                    <a:p>
                      <a:pPr algn="ctr"/>
                      <a:r>
                        <a:rPr lang="en-US" sz="1500" dirty="0"/>
                        <a:t>9%</a:t>
                      </a:r>
                    </a:p>
                  </a:txBody>
                  <a:tcPr marL="68580" marR="68580" marT="34290" marB="34290"/>
                </a:tc>
                <a:extLst>
                  <a:ext uri="{0D108BD9-81ED-4DB2-BD59-A6C34878D82A}">
                    <a16:rowId xmlns:a16="http://schemas.microsoft.com/office/drawing/2014/main" val="2544691244"/>
                  </a:ext>
                </a:extLst>
              </a:tr>
              <a:tr h="297180">
                <a:tc>
                  <a:txBody>
                    <a:bodyPr/>
                    <a:lstStyle/>
                    <a:p>
                      <a:r>
                        <a:rPr lang="en-US" sz="1500" dirty="0"/>
                        <a:t>Research Subrecipient Partners</a:t>
                      </a:r>
                    </a:p>
                  </a:txBody>
                  <a:tcPr marL="68580" marR="68580" marT="34290" marB="34290"/>
                </a:tc>
                <a:tc>
                  <a:txBody>
                    <a:bodyPr/>
                    <a:lstStyle/>
                    <a:p>
                      <a:pPr algn="r"/>
                      <a:r>
                        <a:rPr lang="en-US" sz="1500" dirty="0"/>
                        <a:t>$40,620,740</a:t>
                      </a:r>
                    </a:p>
                  </a:txBody>
                  <a:tcPr marL="68580" marR="68580" marT="34290" marB="34290"/>
                </a:tc>
                <a:tc>
                  <a:txBody>
                    <a:bodyPr/>
                    <a:lstStyle/>
                    <a:p>
                      <a:pPr algn="ctr"/>
                      <a:r>
                        <a:rPr lang="en-US" sz="1500" dirty="0"/>
                        <a:t>7%</a:t>
                      </a:r>
                    </a:p>
                  </a:txBody>
                  <a:tcPr marL="68580" marR="68580" marT="34290" marB="34290"/>
                </a:tc>
                <a:extLst>
                  <a:ext uri="{0D108BD9-81ED-4DB2-BD59-A6C34878D82A}">
                    <a16:rowId xmlns:a16="http://schemas.microsoft.com/office/drawing/2014/main" val="2908261561"/>
                  </a:ext>
                </a:extLst>
              </a:tr>
              <a:tr h="297180">
                <a:tc>
                  <a:txBody>
                    <a:bodyPr/>
                    <a:lstStyle/>
                    <a:p>
                      <a:r>
                        <a:rPr lang="en-US" sz="1500" dirty="0"/>
                        <a:t>Professional &amp; Other Services</a:t>
                      </a:r>
                    </a:p>
                  </a:txBody>
                  <a:tcPr marL="68580" marR="68580" marT="34290" marB="34290"/>
                </a:tc>
                <a:tc>
                  <a:txBody>
                    <a:bodyPr/>
                    <a:lstStyle/>
                    <a:p>
                      <a:pPr algn="r"/>
                      <a:r>
                        <a:rPr lang="en-US" sz="1500" dirty="0"/>
                        <a:t>$32,972,433</a:t>
                      </a:r>
                    </a:p>
                  </a:txBody>
                  <a:tcPr marL="68580" marR="68580" marT="34290" marB="34290"/>
                </a:tc>
                <a:tc>
                  <a:txBody>
                    <a:bodyPr/>
                    <a:lstStyle/>
                    <a:p>
                      <a:pPr algn="ctr"/>
                      <a:r>
                        <a:rPr lang="en-US" sz="1500" dirty="0"/>
                        <a:t>6%</a:t>
                      </a:r>
                    </a:p>
                  </a:txBody>
                  <a:tcPr marL="68580" marR="68580" marT="34290" marB="34290"/>
                </a:tc>
                <a:extLst>
                  <a:ext uri="{0D108BD9-81ED-4DB2-BD59-A6C34878D82A}">
                    <a16:rowId xmlns:a16="http://schemas.microsoft.com/office/drawing/2014/main" val="1056017070"/>
                  </a:ext>
                </a:extLst>
              </a:tr>
              <a:tr h="297180">
                <a:tc>
                  <a:txBody>
                    <a:bodyPr/>
                    <a:lstStyle/>
                    <a:p>
                      <a:r>
                        <a:rPr lang="en-US" sz="1500" dirty="0"/>
                        <a:t>Travel</a:t>
                      </a:r>
                    </a:p>
                  </a:txBody>
                  <a:tcPr marL="68580" marR="68580" marT="34290" marB="34290"/>
                </a:tc>
                <a:tc>
                  <a:txBody>
                    <a:bodyPr/>
                    <a:lstStyle/>
                    <a:p>
                      <a:pPr algn="r"/>
                      <a:r>
                        <a:rPr lang="en-US" sz="1500" dirty="0"/>
                        <a:t>$10,639,108</a:t>
                      </a:r>
                    </a:p>
                  </a:txBody>
                  <a:tcPr marL="68580" marR="68580" marT="34290" marB="34290"/>
                </a:tc>
                <a:tc>
                  <a:txBody>
                    <a:bodyPr/>
                    <a:lstStyle/>
                    <a:p>
                      <a:pPr algn="ctr"/>
                      <a:r>
                        <a:rPr lang="en-US" sz="1500" dirty="0"/>
                        <a:t>2%</a:t>
                      </a:r>
                    </a:p>
                  </a:txBody>
                  <a:tcPr marL="68580" marR="68580" marT="34290" marB="34290"/>
                </a:tc>
                <a:extLst>
                  <a:ext uri="{0D108BD9-81ED-4DB2-BD59-A6C34878D82A}">
                    <a16:rowId xmlns:a16="http://schemas.microsoft.com/office/drawing/2014/main" val="2663939256"/>
                  </a:ext>
                </a:extLst>
              </a:tr>
            </a:tbl>
          </a:graphicData>
        </a:graphic>
      </p:graphicFrame>
    </p:spTree>
    <p:extLst>
      <p:ext uri="{BB962C8B-B14F-4D97-AF65-F5344CB8AC3E}">
        <p14:creationId xmlns:p14="http://schemas.microsoft.com/office/powerpoint/2010/main" val="4153666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CBE7-CF86-4A7A-1E52-3B1D3B804884}"/>
              </a:ext>
            </a:extLst>
          </p:cNvPr>
          <p:cNvSpPr>
            <a:spLocks noGrp="1"/>
          </p:cNvSpPr>
          <p:nvPr>
            <p:ph type="title"/>
          </p:nvPr>
        </p:nvSpPr>
        <p:spPr>
          <a:xfrm>
            <a:off x="457200" y="729442"/>
            <a:ext cx="8229600" cy="729154"/>
          </a:xfrm>
        </p:spPr>
        <p:txBody>
          <a:bodyPr>
            <a:noAutofit/>
          </a:bodyPr>
          <a:lstStyle/>
          <a:p>
            <a:r>
              <a:rPr lang="en-US" sz="3200" b="1" dirty="0"/>
              <a:t>2024-2025 Capital Projects</a:t>
            </a:r>
          </a:p>
        </p:txBody>
      </p:sp>
      <p:sp>
        <p:nvSpPr>
          <p:cNvPr id="4" name="Slide Number Placeholder 3">
            <a:extLst>
              <a:ext uri="{FF2B5EF4-FFF2-40B4-BE49-F238E27FC236}">
                <a16:creationId xmlns:a16="http://schemas.microsoft.com/office/drawing/2014/main" id="{7AD9AEDC-E63D-5244-E1BE-AF8FD836AF0C}"/>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graphicFrame>
        <p:nvGraphicFramePr>
          <p:cNvPr id="5" name="Content Placeholder 4">
            <a:extLst>
              <a:ext uri="{FF2B5EF4-FFF2-40B4-BE49-F238E27FC236}">
                <a16:creationId xmlns:a16="http://schemas.microsoft.com/office/drawing/2014/main" id="{C89A0C1B-7559-3BA3-B0B0-7255FEC1A29D}"/>
              </a:ext>
            </a:extLst>
          </p:cNvPr>
          <p:cNvGraphicFramePr>
            <a:graphicFrameLocks noGrp="1"/>
          </p:cNvGraphicFramePr>
          <p:nvPr>
            <p:ph idx="1"/>
          </p:nvPr>
        </p:nvGraphicFramePr>
        <p:xfrm>
          <a:off x="1429110" y="1620205"/>
          <a:ext cx="6285782" cy="3212450"/>
        </p:xfrm>
        <a:graphic>
          <a:graphicData uri="http://schemas.openxmlformats.org/drawingml/2006/table">
            <a:tbl>
              <a:tblPr firstRow="1" bandRow="1">
                <a:tableStyleId>{5C22544A-7EE6-4342-B048-85BDC9FD1C3A}</a:tableStyleId>
              </a:tblPr>
              <a:tblGrid>
                <a:gridCol w="4917057">
                  <a:extLst>
                    <a:ext uri="{9D8B030D-6E8A-4147-A177-3AD203B41FA5}">
                      <a16:colId xmlns:a16="http://schemas.microsoft.com/office/drawing/2014/main" val="2008157752"/>
                    </a:ext>
                  </a:extLst>
                </a:gridCol>
                <a:gridCol w="1368725">
                  <a:extLst>
                    <a:ext uri="{9D8B030D-6E8A-4147-A177-3AD203B41FA5}">
                      <a16:colId xmlns:a16="http://schemas.microsoft.com/office/drawing/2014/main" val="4085095887"/>
                    </a:ext>
                  </a:extLst>
                </a:gridCol>
              </a:tblGrid>
              <a:tr h="321245">
                <a:tc>
                  <a:txBody>
                    <a:bodyPr/>
                    <a:lstStyle/>
                    <a:p>
                      <a:r>
                        <a:rPr lang="en-US" sz="1400" dirty="0">
                          <a:solidFill>
                            <a:schemeClr val="tx1"/>
                          </a:solidFill>
                        </a:rPr>
                        <a:t>Project</a:t>
                      </a:r>
                    </a:p>
                  </a:txBody>
                  <a:tcPr/>
                </a:tc>
                <a:tc>
                  <a:txBody>
                    <a:bodyPr/>
                    <a:lstStyle/>
                    <a:p>
                      <a:pPr algn="ctr"/>
                      <a:r>
                        <a:rPr lang="en-US" sz="1400" dirty="0">
                          <a:solidFill>
                            <a:schemeClr val="tx1"/>
                          </a:solidFill>
                        </a:rPr>
                        <a:t>Amount</a:t>
                      </a:r>
                    </a:p>
                  </a:txBody>
                  <a:tcPr/>
                </a:tc>
                <a:extLst>
                  <a:ext uri="{0D108BD9-81ED-4DB2-BD59-A6C34878D82A}">
                    <a16:rowId xmlns:a16="http://schemas.microsoft.com/office/drawing/2014/main" val="3574888120"/>
                  </a:ext>
                </a:extLst>
              </a:tr>
              <a:tr h="321245">
                <a:tc>
                  <a:txBody>
                    <a:bodyPr/>
                    <a:lstStyle/>
                    <a:p>
                      <a:r>
                        <a:rPr lang="en-US" sz="1400" dirty="0"/>
                        <a:t>Doak Campbell Stadium Seating Enhancements</a:t>
                      </a:r>
                    </a:p>
                  </a:txBody>
                  <a:tcPr/>
                </a:tc>
                <a:tc>
                  <a:txBody>
                    <a:bodyPr/>
                    <a:lstStyle/>
                    <a:p>
                      <a:pPr algn="r"/>
                      <a:r>
                        <a:rPr lang="en-US" sz="1400" dirty="0"/>
                        <a:t>$141,000,000</a:t>
                      </a:r>
                    </a:p>
                  </a:txBody>
                  <a:tcPr/>
                </a:tc>
                <a:extLst>
                  <a:ext uri="{0D108BD9-81ED-4DB2-BD59-A6C34878D82A}">
                    <a16:rowId xmlns:a16="http://schemas.microsoft.com/office/drawing/2014/main" val="856049821"/>
                  </a:ext>
                </a:extLst>
              </a:tr>
              <a:tr h="321245">
                <a:tc>
                  <a:txBody>
                    <a:bodyPr/>
                    <a:lstStyle/>
                    <a:p>
                      <a:r>
                        <a:rPr lang="en-US" sz="1400" dirty="0"/>
                        <a:t>Legacy Hall – College of Business</a:t>
                      </a:r>
                    </a:p>
                  </a:txBody>
                  <a:tcPr/>
                </a:tc>
                <a:tc>
                  <a:txBody>
                    <a:bodyPr/>
                    <a:lstStyle/>
                    <a:p>
                      <a:pPr algn="r"/>
                      <a:r>
                        <a:rPr lang="en-US" sz="1400" dirty="0"/>
                        <a:t>$75,000,000</a:t>
                      </a:r>
                    </a:p>
                  </a:txBody>
                  <a:tcPr/>
                </a:tc>
                <a:extLst>
                  <a:ext uri="{0D108BD9-81ED-4DB2-BD59-A6C34878D82A}">
                    <a16:rowId xmlns:a16="http://schemas.microsoft.com/office/drawing/2014/main" val="1619686232"/>
                  </a:ext>
                </a:extLst>
              </a:tr>
              <a:tr h="321245">
                <a:tc>
                  <a:txBody>
                    <a:bodyPr/>
                    <a:lstStyle/>
                    <a:p>
                      <a:r>
                        <a:rPr lang="en-US" sz="1400" dirty="0"/>
                        <a:t>Football Operations Facility</a:t>
                      </a:r>
                    </a:p>
                  </a:txBody>
                  <a:tcPr/>
                </a:tc>
                <a:tc>
                  <a:txBody>
                    <a:bodyPr/>
                    <a:lstStyle/>
                    <a:p>
                      <a:pPr algn="r"/>
                      <a:r>
                        <a:rPr lang="en-US" sz="1400" dirty="0"/>
                        <a:t>$68,000,000</a:t>
                      </a:r>
                    </a:p>
                  </a:txBody>
                  <a:tcPr/>
                </a:tc>
                <a:extLst>
                  <a:ext uri="{0D108BD9-81ED-4DB2-BD59-A6C34878D82A}">
                    <a16:rowId xmlns:a16="http://schemas.microsoft.com/office/drawing/2014/main" val="2144931389"/>
                  </a:ext>
                </a:extLst>
              </a:tr>
              <a:tr h="321245">
                <a:tc>
                  <a:txBody>
                    <a:bodyPr/>
                    <a:lstStyle/>
                    <a:p>
                      <a:r>
                        <a:rPr lang="en-US" sz="1400" dirty="0"/>
                        <a:t>FSU/TMH Academic Health Center</a:t>
                      </a:r>
                    </a:p>
                  </a:txBody>
                  <a:tcPr/>
                </a:tc>
                <a:tc>
                  <a:txBody>
                    <a:bodyPr/>
                    <a:lstStyle/>
                    <a:p>
                      <a:pPr algn="r"/>
                      <a:r>
                        <a:rPr lang="en-US" sz="1400" dirty="0"/>
                        <a:t>$38,000,000</a:t>
                      </a:r>
                    </a:p>
                  </a:txBody>
                  <a:tcPr/>
                </a:tc>
                <a:extLst>
                  <a:ext uri="{0D108BD9-81ED-4DB2-BD59-A6C34878D82A}">
                    <a16:rowId xmlns:a16="http://schemas.microsoft.com/office/drawing/2014/main" val="3357434845"/>
                  </a:ext>
                </a:extLst>
              </a:tr>
              <a:tr h="321245">
                <a:tc>
                  <a:txBody>
                    <a:bodyPr/>
                    <a:lstStyle/>
                    <a:p>
                      <a:r>
                        <a:rPr lang="en-US" sz="1400" dirty="0"/>
                        <a:t>Interdisciplinary Research &amp; Commercialization Building</a:t>
                      </a:r>
                    </a:p>
                  </a:txBody>
                  <a:tcPr/>
                </a:tc>
                <a:tc>
                  <a:txBody>
                    <a:bodyPr/>
                    <a:lstStyle/>
                    <a:p>
                      <a:pPr algn="r"/>
                      <a:r>
                        <a:rPr lang="en-US" sz="1400" dirty="0"/>
                        <a:t>$35,000,000</a:t>
                      </a:r>
                    </a:p>
                  </a:txBody>
                  <a:tcPr/>
                </a:tc>
                <a:extLst>
                  <a:ext uri="{0D108BD9-81ED-4DB2-BD59-A6C34878D82A}">
                    <a16:rowId xmlns:a16="http://schemas.microsoft.com/office/drawing/2014/main" val="2528256104"/>
                  </a:ext>
                </a:extLst>
              </a:tr>
              <a:tr h="321245">
                <a:tc>
                  <a:txBody>
                    <a:bodyPr/>
                    <a:lstStyle/>
                    <a:p>
                      <a:r>
                        <a:rPr lang="en-US" sz="1400" dirty="0"/>
                        <a:t>Doak Campbell Stadium Improvements</a:t>
                      </a:r>
                    </a:p>
                  </a:txBody>
                  <a:tcPr/>
                </a:tc>
                <a:tc>
                  <a:txBody>
                    <a:bodyPr/>
                    <a:lstStyle/>
                    <a:p>
                      <a:pPr algn="r"/>
                      <a:r>
                        <a:rPr lang="en-US" sz="1400" dirty="0"/>
                        <a:t>$10,000,000</a:t>
                      </a:r>
                    </a:p>
                  </a:txBody>
                  <a:tcPr/>
                </a:tc>
                <a:extLst>
                  <a:ext uri="{0D108BD9-81ED-4DB2-BD59-A6C34878D82A}">
                    <a16:rowId xmlns:a16="http://schemas.microsoft.com/office/drawing/2014/main" val="1096260255"/>
                  </a:ext>
                </a:extLst>
              </a:tr>
              <a:tr h="321245">
                <a:tc>
                  <a:txBody>
                    <a:bodyPr/>
                    <a:lstStyle/>
                    <a:p>
                      <a:r>
                        <a:rPr lang="en-US" sz="1400" dirty="0"/>
                        <a:t>Mag Lab Primary Electrical</a:t>
                      </a:r>
                    </a:p>
                  </a:txBody>
                  <a:tcPr/>
                </a:tc>
                <a:tc>
                  <a:txBody>
                    <a:bodyPr/>
                    <a:lstStyle/>
                    <a:p>
                      <a:pPr algn="r"/>
                      <a:r>
                        <a:rPr lang="en-US" sz="1400" dirty="0"/>
                        <a:t>$10,000,000</a:t>
                      </a:r>
                    </a:p>
                  </a:txBody>
                  <a:tcPr/>
                </a:tc>
                <a:extLst>
                  <a:ext uri="{0D108BD9-81ED-4DB2-BD59-A6C34878D82A}">
                    <a16:rowId xmlns:a16="http://schemas.microsoft.com/office/drawing/2014/main" val="2477326772"/>
                  </a:ext>
                </a:extLst>
              </a:tr>
              <a:tr h="321245">
                <a:tc>
                  <a:txBody>
                    <a:bodyPr/>
                    <a:lstStyle/>
                    <a:p>
                      <a:r>
                        <a:rPr lang="en-US" sz="1400" dirty="0"/>
                        <a:t>All Others – over 200 projects under $3M</a:t>
                      </a:r>
                    </a:p>
                  </a:txBody>
                  <a:tcPr/>
                </a:tc>
                <a:tc>
                  <a:txBody>
                    <a:bodyPr/>
                    <a:lstStyle/>
                    <a:p>
                      <a:pPr algn="r"/>
                      <a:r>
                        <a:rPr lang="en-US" sz="1400" dirty="0"/>
                        <a:t>$142,758,280</a:t>
                      </a:r>
                    </a:p>
                  </a:txBody>
                  <a:tcPr/>
                </a:tc>
                <a:extLst>
                  <a:ext uri="{0D108BD9-81ED-4DB2-BD59-A6C34878D82A}">
                    <a16:rowId xmlns:a16="http://schemas.microsoft.com/office/drawing/2014/main" val="1549044725"/>
                  </a:ext>
                </a:extLst>
              </a:tr>
              <a:tr h="321245">
                <a:tc>
                  <a:txBody>
                    <a:bodyPr/>
                    <a:lstStyle/>
                    <a:p>
                      <a:r>
                        <a:rPr lang="en-US" sz="1400" b="1" dirty="0"/>
                        <a:t>Total</a:t>
                      </a:r>
                    </a:p>
                  </a:txBody>
                  <a:tcPr/>
                </a:tc>
                <a:tc>
                  <a:txBody>
                    <a:bodyPr/>
                    <a:lstStyle/>
                    <a:p>
                      <a:pPr algn="r"/>
                      <a:r>
                        <a:rPr lang="en-US" sz="1400" b="1" dirty="0"/>
                        <a:t>$519,758,280</a:t>
                      </a:r>
                    </a:p>
                  </a:txBody>
                  <a:tcPr/>
                </a:tc>
                <a:extLst>
                  <a:ext uri="{0D108BD9-81ED-4DB2-BD59-A6C34878D82A}">
                    <a16:rowId xmlns:a16="http://schemas.microsoft.com/office/drawing/2014/main" val="3776140857"/>
                  </a:ext>
                </a:extLst>
              </a:tr>
            </a:tbl>
          </a:graphicData>
        </a:graphic>
      </p:graphicFrame>
    </p:spTree>
    <p:extLst>
      <p:ext uri="{BB962C8B-B14F-4D97-AF65-F5344CB8AC3E}">
        <p14:creationId xmlns:p14="http://schemas.microsoft.com/office/powerpoint/2010/main" val="120010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Fund Definitions</a:t>
            </a:r>
          </a:p>
        </p:txBody>
      </p:sp>
    </p:spTree>
    <p:extLst>
      <p:ext uri="{BB962C8B-B14F-4D97-AF65-F5344CB8AC3E}">
        <p14:creationId xmlns:p14="http://schemas.microsoft.com/office/powerpoint/2010/main" val="337702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CBE7-CF86-4A7A-1E52-3B1D3B804884}"/>
              </a:ext>
            </a:extLst>
          </p:cNvPr>
          <p:cNvSpPr>
            <a:spLocks noGrp="1"/>
          </p:cNvSpPr>
          <p:nvPr>
            <p:ph type="title"/>
          </p:nvPr>
        </p:nvSpPr>
        <p:spPr>
          <a:xfrm>
            <a:off x="457200" y="701485"/>
            <a:ext cx="8229600" cy="510056"/>
          </a:xfrm>
        </p:spPr>
        <p:txBody>
          <a:bodyPr>
            <a:noAutofit/>
          </a:bodyPr>
          <a:lstStyle/>
          <a:p>
            <a:r>
              <a:rPr lang="en-US" sz="3200" b="1" dirty="0"/>
              <a:t>2024-2025 Component Units</a:t>
            </a:r>
          </a:p>
        </p:txBody>
      </p:sp>
      <p:sp>
        <p:nvSpPr>
          <p:cNvPr id="4" name="Slide Number Placeholder 3">
            <a:extLst>
              <a:ext uri="{FF2B5EF4-FFF2-40B4-BE49-F238E27FC236}">
                <a16:creationId xmlns:a16="http://schemas.microsoft.com/office/drawing/2014/main" id="{E335BF46-8AB3-32A8-7520-6189466A3330}"/>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graphicFrame>
        <p:nvGraphicFramePr>
          <p:cNvPr id="3" name="Table 2">
            <a:extLst>
              <a:ext uri="{FF2B5EF4-FFF2-40B4-BE49-F238E27FC236}">
                <a16:creationId xmlns:a16="http://schemas.microsoft.com/office/drawing/2014/main" id="{B8293B1D-A9CD-1AD6-252E-9BA947B73A46}"/>
              </a:ext>
            </a:extLst>
          </p:cNvPr>
          <p:cNvGraphicFramePr>
            <a:graphicFrameLocks noGrp="1"/>
          </p:cNvGraphicFramePr>
          <p:nvPr/>
        </p:nvGraphicFramePr>
        <p:xfrm>
          <a:off x="1524000" y="1417422"/>
          <a:ext cx="6096000" cy="3029424"/>
        </p:xfrm>
        <a:graphic>
          <a:graphicData uri="http://schemas.openxmlformats.org/drawingml/2006/table">
            <a:tbl>
              <a:tblPr firstRow="1" bandRow="1">
                <a:tableStyleId>{5C22544A-7EE6-4342-B048-85BDC9FD1C3A}</a:tableStyleId>
              </a:tblPr>
              <a:tblGrid>
                <a:gridCol w="4431957">
                  <a:extLst>
                    <a:ext uri="{9D8B030D-6E8A-4147-A177-3AD203B41FA5}">
                      <a16:colId xmlns:a16="http://schemas.microsoft.com/office/drawing/2014/main" val="2319245900"/>
                    </a:ext>
                  </a:extLst>
                </a:gridCol>
                <a:gridCol w="1664043">
                  <a:extLst>
                    <a:ext uri="{9D8B030D-6E8A-4147-A177-3AD203B41FA5}">
                      <a16:colId xmlns:a16="http://schemas.microsoft.com/office/drawing/2014/main" val="1423725782"/>
                    </a:ext>
                  </a:extLst>
                </a:gridCol>
              </a:tblGrid>
              <a:tr h="252452">
                <a:tc>
                  <a:txBody>
                    <a:bodyPr/>
                    <a:lstStyle/>
                    <a:p>
                      <a:r>
                        <a:rPr lang="en-US" sz="1200" dirty="0">
                          <a:solidFill>
                            <a:schemeClr val="tx1"/>
                          </a:solidFill>
                        </a:rPr>
                        <a:t>Component Unit</a:t>
                      </a:r>
                    </a:p>
                  </a:txBody>
                  <a:tcPr marL="68580" marR="68580" marT="34290" marB="34290"/>
                </a:tc>
                <a:tc>
                  <a:txBody>
                    <a:bodyPr/>
                    <a:lstStyle/>
                    <a:p>
                      <a:pPr algn="ctr"/>
                      <a:r>
                        <a:rPr lang="en-US" sz="1200" dirty="0">
                          <a:solidFill>
                            <a:schemeClr val="tx1"/>
                          </a:solidFill>
                        </a:rPr>
                        <a:t>Amount</a:t>
                      </a:r>
                    </a:p>
                  </a:txBody>
                  <a:tcPr marL="68580" marR="68580" marT="34290" marB="34290"/>
                </a:tc>
                <a:extLst>
                  <a:ext uri="{0D108BD9-81ED-4DB2-BD59-A6C34878D82A}">
                    <a16:rowId xmlns:a16="http://schemas.microsoft.com/office/drawing/2014/main" val="2835986751"/>
                  </a:ext>
                </a:extLst>
              </a:tr>
              <a:tr h="252452">
                <a:tc>
                  <a:txBody>
                    <a:bodyPr/>
                    <a:lstStyle/>
                    <a:p>
                      <a:r>
                        <a:rPr lang="en-US" sz="1200" dirty="0">
                          <a:solidFill>
                            <a:schemeClr val="tx1"/>
                          </a:solidFill>
                        </a:rPr>
                        <a:t>Seminole Boosters, Inc. (includes FSU Financial Assistance, Inc)</a:t>
                      </a:r>
                    </a:p>
                  </a:txBody>
                  <a:tcPr marL="68580" marR="68580" marT="34290" marB="34290"/>
                </a:tc>
                <a:tc>
                  <a:txBody>
                    <a:bodyPr/>
                    <a:lstStyle/>
                    <a:p>
                      <a:pPr algn="r"/>
                      <a:r>
                        <a:rPr lang="en-US" sz="1200" dirty="0">
                          <a:solidFill>
                            <a:schemeClr val="tx1"/>
                          </a:solidFill>
                        </a:rPr>
                        <a:t>$77,031,759</a:t>
                      </a:r>
                    </a:p>
                  </a:txBody>
                  <a:tcPr marL="68580" marR="68580" marT="34290" marB="34290"/>
                </a:tc>
                <a:extLst>
                  <a:ext uri="{0D108BD9-81ED-4DB2-BD59-A6C34878D82A}">
                    <a16:rowId xmlns:a16="http://schemas.microsoft.com/office/drawing/2014/main" val="1761642526"/>
                  </a:ext>
                </a:extLst>
              </a:tr>
              <a:tr h="252452">
                <a:tc>
                  <a:txBody>
                    <a:bodyPr/>
                    <a:lstStyle/>
                    <a:p>
                      <a:r>
                        <a:rPr lang="en-US" sz="1200" dirty="0">
                          <a:solidFill>
                            <a:schemeClr val="tx1"/>
                          </a:solidFill>
                        </a:rPr>
                        <a:t>FSU International Programs Association, Inc.</a:t>
                      </a:r>
                    </a:p>
                  </a:txBody>
                  <a:tcPr marL="68580" marR="68580" marT="34290" marB="34290"/>
                </a:tc>
                <a:tc>
                  <a:txBody>
                    <a:bodyPr/>
                    <a:lstStyle/>
                    <a:p>
                      <a:pPr algn="r"/>
                      <a:r>
                        <a:rPr lang="en-US" sz="1200" dirty="0">
                          <a:solidFill>
                            <a:schemeClr val="tx1"/>
                          </a:solidFill>
                        </a:rPr>
                        <a:t>25,943,000</a:t>
                      </a:r>
                    </a:p>
                  </a:txBody>
                  <a:tcPr marL="68580" marR="68580" marT="34290" marB="34290"/>
                </a:tc>
                <a:extLst>
                  <a:ext uri="{0D108BD9-81ED-4DB2-BD59-A6C34878D82A}">
                    <a16:rowId xmlns:a16="http://schemas.microsoft.com/office/drawing/2014/main" val="910859425"/>
                  </a:ext>
                </a:extLst>
              </a:tr>
              <a:tr h="252452">
                <a:tc>
                  <a:txBody>
                    <a:bodyPr/>
                    <a:lstStyle/>
                    <a:p>
                      <a:r>
                        <a:rPr lang="en-US" sz="1200" dirty="0">
                          <a:solidFill>
                            <a:schemeClr val="tx1"/>
                          </a:solidFill>
                        </a:rPr>
                        <a:t>FSU Foundation, Inc.</a:t>
                      </a:r>
                    </a:p>
                  </a:txBody>
                  <a:tcPr marL="68580" marR="68580" marT="34290" marB="34290"/>
                </a:tc>
                <a:tc>
                  <a:txBody>
                    <a:bodyPr/>
                    <a:lstStyle/>
                    <a:p>
                      <a:pPr algn="r"/>
                      <a:r>
                        <a:rPr lang="en-US" sz="1200" dirty="0">
                          <a:solidFill>
                            <a:schemeClr val="tx1"/>
                          </a:solidFill>
                        </a:rPr>
                        <a:t>16,369,493</a:t>
                      </a:r>
                    </a:p>
                  </a:txBody>
                  <a:tcPr marL="68580" marR="68580" marT="34290" marB="34290"/>
                </a:tc>
                <a:extLst>
                  <a:ext uri="{0D108BD9-81ED-4DB2-BD59-A6C34878D82A}">
                    <a16:rowId xmlns:a16="http://schemas.microsoft.com/office/drawing/2014/main" val="2871070323"/>
                  </a:ext>
                </a:extLst>
              </a:tr>
              <a:tr h="252452">
                <a:tc>
                  <a:txBody>
                    <a:bodyPr/>
                    <a:lstStyle/>
                    <a:p>
                      <a:r>
                        <a:rPr lang="en-US" sz="1200" dirty="0">
                          <a:solidFill>
                            <a:schemeClr val="tx1"/>
                          </a:solidFill>
                        </a:rPr>
                        <a:t>Florida Medical Practice Plan, Inc. </a:t>
                      </a:r>
                    </a:p>
                  </a:txBody>
                  <a:tcPr marL="68580" marR="68580" marT="34290" marB="34290"/>
                </a:tc>
                <a:tc>
                  <a:txBody>
                    <a:bodyPr/>
                    <a:lstStyle/>
                    <a:p>
                      <a:pPr algn="r"/>
                      <a:r>
                        <a:rPr lang="en-US" sz="1200" dirty="0">
                          <a:solidFill>
                            <a:schemeClr val="tx1"/>
                          </a:solidFill>
                        </a:rPr>
                        <a:t>13,528,471</a:t>
                      </a:r>
                    </a:p>
                  </a:txBody>
                  <a:tcPr marL="68580" marR="68580" marT="34290" marB="34290"/>
                </a:tc>
                <a:extLst>
                  <a:ext uri="{0D108BD9-81ED-4DB2-BD59-A6C34878D82A}">
                    <a16:rowId xmlns:a16="http://schemas.microsoft.com/office/drawing/2014/main" val="3901647777"/>
                  </a:ext>
                </a:extLst>
              </a:tr>
              <a:tr h="252452">
                <a:tc>
                  <a:txBody>
                    <a:bodyPr/>
                    <a:lstStyle/>
                    <a:p>
                      <a:r>
                        <a:rPr lang="en-US" sz="1200" dirty="0">
                          <a:solidFill>
                            <a:schemeClr val="tx1"/>
                          </a:solidFill>
                        </a:rPr>
                        <a:t>FSU Athletics Association, Inc.</a:t>
                      </a:r>
                    </a:p>
                  </a:txBody>
                  <a:tcPr marL="68580" marR="68580" marT="34290" marB="34290"/>
                </a:tc>
                <a:tc>
                  <a:txBody>
                    <a:bodyPr/>
                    <a:lstStyle/>
                    <a:p>
                      <a:pPr algn="r"/>
                      <a:r>
                        <a:rPr lang="en-US" sz="1200" dirty="0">
                          <a:solidFill>
                            <a:schemeClr val="tx1"/>
                          </a:solidFill>
                        </a:rPr>
                        <a:t>4,795,465</a:t>
                      </a:r>
                    </a:p>
                  </a:txBody>
                  <a:tcPr marL="68580" marR="68580" marT="34290" marB="34290"/>
                </a:tc>
                <a:extLst>
                  <a:ext uri="{0D108BD9-81ED-4DB2-BD59-A6C34878D82A}">
                    <a16:rowId xmlns:a16="http://schemas.microsoft.com/office/drawing/2014/main" val="3435194414"/>
                  </a:ext>
                </a:extLst>
              </a:tr>
              <a:tr h="252452">
                <a:tc>
                  <a:txBody>
                    <a:bodyPr/>
                    <a:lstStyle/>
                    <a:p>
                      <a:r>
                        <a:rPr lang="en-US" sz="1200" dirty="0">
                          <a:solidFill>
                            <a:schemeClr val="tx1"/>
                          </a:solidFill>
                        </a:rPr>
                        <a:t>FSU Research Foundation, Inc.</a:t>
                      </a:r>
                    </a:p>
                  </a:txBody>
                  <a:tcPr marL="68580" marR="68580" marT="34290" marB="34290"/>
                </a:tc>
                <a:tc>
                  <a:txBody>
                    <a:bodyPr/>
                    <a:lstStyle/>
                    <a:p>
                      <a:pPr algn="r"/>
                      <a:r>
                        <a:rPr lang="en-US" sz="1200" dirty="0">
                          <a:solidFill>
                            <a:schemeClr val="tx1"/>
                          </a:solidFill>
                        </a:rPr>
                        <a:t>4,786,400</a:t>
                      </a:r>
                    </a:p>
                  </a:txBody>
                  <a:tcPr marL="68580" marR="68580" marT="34290" marB="34290"/>
                </a:tc>
                <a:extLst>
                  <a:ext uri="{0D108BD9-81ED-4DB2-BD59-A6C34878D82A}">
                    <a16:rowId xmlns:a16="http://schemas.microsoft.com/office/drawing/2014/main" val="1045075789"/>
                  </a:ext>
                </a:extLst>
              </a:tr>
              <a:tr h="252452">
                <a:tc>
                  <a:txBody>
                    <a:bodyPr/>
                    <a:lstStyle/>
                    <a:p>
                      <a:r>
                        <a:rPr lang="en-US" sz="1200" dirty="0">
                          <a:solidFill>
                            <a:schemeClr val="tx1"/>
                          </a:solidFill>
                        </a:rPr>
                        <a:t>John and Mable Ringling Museum of Art, Inc.</a:t>
                      </a:r>
                    </a:p>
                  </a:txBody>
                  <a:tcPr marL="68580" marR="68580" marT="34290" marB="34290"/>
                </a:tc>
                <a:tc>
                  <a:txBody>
                    <a:bodyPr/>
                    <a:lstStyle/>
                    <a:p>
                      <a:pPr algn="r"/>
                      <a:r>
                        <a:rPr lang="en-US" sz="1200" dirty="0">
                          <a:solidFill>
                            <a:schemeClr val="tx1"/>
                          </a:solidFill>
                        </a:rPr>
                        <a:t>3,242,150</a:t>
                      </a:r>
                    </a:p>
                  </a:txBody>
                  <a:tcPr marL="68580" marR="68580" marT="34290" marB="34290"/>
                </a:tc>
                <a:extLst>
                  <a:ext uri="{0D108BD9-81ED-4DB2-BD59-A6C34878D82A}">
                    <a16:rowId xmlns:a16="http://schemas.microsoft.com/office/drawing/2014/main" val="36768510"/>
                  </a:ext>
                </a:extLst>
              </a:tr>
              <a:tr h="252452">
                <a:tc>
                  <a:txBody>
                    <a:bodyPr/>
                    <a:lstStyle/>
                    <a:p>
                      <a:r>
                        <a:rPr lang="en-US" sz="1200" dirty="0">
                          <a:solidFill>
                            <a:schemeClr val="tx1"/>
                          </a:solidFill>
                        </a:rPr>
                        <a:t>FSU Alumni Association, Inc.</a:t>
                      </a:r>
                    </a:p>
                  </a:txBody>
                  <a:tcPr marL="68580" marR="68580" marT="34290" marB="34290"/>
                </a:tc>
                <a:tc>
                  <a:txBody>
                    <a:bodyPr/>
                    <a:lstStyle/>
                    <a:p>
                      <a:pPr algn="r"/>
                      <a:r>
                        <a:rPr lang="en-US" sz="1200" dirty="0">
                          <a:solidFill>
                            <a:schemeClr val="tx1"/>
                          </a:solidFill>
                        </a:rPr>
                        <a:t>1,892,622</a:t>
                      </a:r>
                    </a:p>
                  </a:txBody>
                  <a:tcPr marL="68580" marR="68580" marT="34290" marB="34290"/>
                </a:tc>
                <a:extLst>
                  <a:ext uri="{0D108BD9-81ED-4DB2-BD59-A6C34878D82A}">
                    <a16:rowId xmlns:a16="http://schemas.microsoft.com/office/drawing/2014/main" val="3092626240"/>
                  </a:ext>
                </a:extLst>
              </a:tr>
              <a:tr h="252452">
                <a:tc>
                  <a:txBody>
                    <a:bodyPr/>
                    <a:lstStyle/>
                    <a:p>
                      <a:r>
                        <a:rPr lang="en-US" sz="1200" dirty="0">
                          <a:solidFill>
                            <a:schemeClr val="tx1"/>
                          </a:solidFill>
                        </a:rPr>
                        <a:t>FSU Magnet Research and Development, Inc.</a:t>
                      </a:r>
                    </a:p>
                  </a:txBody>
                  <a:tcPr marL="68580" marR="68580" marT="34290" marB="34290"/>
                </a:tc>
                <a:tc>
                  <a:txBody>
                    <a:bodyPr/>
                    <a:lstStyle/>
                    <a:p>
                      <a:pPr algn="r"/>
                      <a:r>
                        <a:rPr lang="en-US" sz="1200" dirty="0">
                          <a:solidFill>
                            <a:schemeClr val="tx1"/>
                          </a:solidFill>
                        </a:rPr>
                        <a:t>74,844</a:t>
                      </a:r>
                    </a:p>
                  </a:txBody>
                  <a:tcPr marL="68580" marR="68580" marT="34290" marB="34290"/>
                </a:tc>
                <a:extLst>
                  <a:ext uri="{0D108BD9-81ED-4DB2-BD59-A6C34878D82A}">
                    <a16:rowId xmlns:a16="http://schemas.microsoft.com/office/drawing/2014/main" val="3511108762"/>
                  </a:ext>
                </a:extLst>
              </a:tr>
              <a:tr h="252452">
                <a:tc>
                  <a:txBody>
                    <a:bodyPr/>
                    <a:lstStyle/>
                    <a:p>
                      <a:r>
                        <a:rPr lang="en-US" sz="1200" dirty="0">
                          <a:solidFill>
                            <a:schemeClr val="tx1"/>
                          </a:solidFill>
                        </a:rPr>
                        <a:t>FSU College of Business Student Investment Fund, Inc.</a:t>
                      </a:r>
                    </a:p>
                  </a:txBody>
                  <a:tcPr marL="68580" marR="68580" marT="34290" marB="34290"/>
                </a:tc>
                <a:tc>
                  <a:txBody>
                    <a:bodyPr/>
                    <a:lstStyle/>
                    <a:p>
                      <a:pPr algn="r"/>
                      <a:r>
                        <a:rPr lang="en-US" sz="1200" dirty="0">
                          <a:solidFill>
                            <a:schemeClr val="tx1"/>
                          </a:solidFill>
                        </a:rPr>
                        <a:t>10,000</a:t>
                      </a:r>
                    </a:p>
                  </a:txBody>
                  <a:tcPr marL="68580" marR="68580" marT="34290" marB="34290"/>
                </a:tc>
                <a:extLst>
                  <a:ext uri="{0D108BD9-81ED-4DB2-BD59-A6C34878D82A}">
                    <a16:rowId xmlns:a16="http://schemas.microsoft.com/office/drawing/2014/main" val="4293103251"/>
                  </a:ext>
                </a:extLst>
              </a:tr>
              <a:tr h="252452">
                <a:tc>
                  <a:txBody>
                    <a:bodyPr/>
                    <a:lstStyle/>
                    <a:p>
                      <a:r>
                        <a:rPr lang="en-US" sz="1200" dirty="0">
                          <a:solidFill>
                            <a:schemeClr val="tx1"/>
                          </a:solidFill>
                        </a:rPr>
                        <a:t>FSU Real Estate Foundation, Inc.</a:t>
                      </a:r>
                    </a:p>
                  </a:txBody>
                  <a:tcPr marL="68580" marR="68580" marT="34290" marB="34290"/>
                </a:tc>
                <a:tc>
                  <a:txBody>
                    <a:bodyPr/>
                    <a:lstStyle/>
                    <a:p>
                      <a:pPr algn="r"/>
                      <a:r>
                        <a:rPr lang="en-US" sz="1200" dirty="0">
                          <a:solidFill>
                            <a:schemeClr val="tx1"/>
                          </a:solidFill>
                        </a:rPr>
                        <a:t>0</a:t>
                      </a:r>
                    </a:p>
                  </a:txBody>
                  <a:tcPr marL="68580" marR="68580" marT="34290" marB="34290"/>
                </a:tc>
                <a:extLst>
                  <a:ext uri="{0D108BD9-81ED-4DB2-BD59-A6C34878D82A}">
                    <a16:rowId xmlns:a16="http://schemas.microsoft.com/office/drawing/2014/main" val="932605760"/>
                  </a:ext>
                </a:extLst>
              </a:tr>
            </a:tbl>
          </a:graphicData>
        </a:graphic>
      </p:graphicFrame>
    </p:spTree>
    <p:extLst>
      <p:ext uri="{BB962C8B-B14F-4D97-AF65-F5344CB8AC3E}">
        <p14:creationId xmlns:p14="http://schemas.microsoft.com/office/powerpoint/2010/main" val="1053886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CBE7-CF86-4A7A-1E52-3B1D3B804884}"/>
              </a:ext>
            </a:extLst>
          </p:cNvPr>
          <p:cNvSpPr>
            <a:spLocks noGrp="1"/>
          </p:cNvSpPr>
          <p:nvPr>
            <p:ph type="title"/>
          </p:nvPr>
        </p:nvSpPr>
        <p:spPr>
          <a:xfrm>
            <a:off x="457200" y="740354"/>
            <a:ext cx="8229600" cy="933588"/>
          </a:xfrm>
        </p:spPr>
        <p:txBody>
          <a:bodyPr>
            <a:noAutofit/>
          </a:bodyPr>
          <a:lstStyle/>
          <a:p>
            <a:r>
              <a:rPr lang="en-US" sz="3200" b="1" dirty="0"/>
              <a:t>Total Budget </a:t>
            </a:r>
            <a:br>
              <a:rPr lang="en-US" sz="3200" b="1" dirty="0"/>
            </a:br>
            <a:r>
              <a:rPr lang="en-US" sz="3200" b="1" dirty="0"/>
              <a:t>Wages and Benefits</a:t>
            </a:r>
          </a:p>
        </p:txBody>
      </p:sp>
      <p:sp>
        <p:nvSpPr>
          <p:cNvPr id="3" name="Slide Number Placeholder 2">
            <a:extLst>
              <a:ext uri="{FF2B5EF4-FFF2-40B4-BE49-F238E27FC236}">
                <a16:creationId xmlns:a16="http://schemas.microsoft.com/office/drawing/2014/main" id="{1B4E9958-5E87-49F7-401D-F8C1634FB7A2}"/>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FA228682-D7F7-62E6-A9B9-A3401CB61455}"/>
              </a:ext>
            </a:extLst>
          </p:cNvPr>
          <p:cNvSpPr txBox="1"/>
          <p:nvPr/>
        </p:nvSpPr>
        <p:spPr>
          <a:xfrm>
            <a:off x="457200" y="4800310"/>
            <a:ext cx="8037094" cy="2308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Times New Roman"/>
                <a:ea typeface="+mn-ea"/>
                <a:cs typeface="+mn-cs"/>
              </a:rPr>
              <a:t>* Temporary Employment, Student Employment, and Associated Fringes</a:t>
            </a:r>
          </a:p>
        </p:txBody>
      </p:sp>
      <p:graphicFrame>
        <p:nvGraphicFramePr>
          <p:cNvPr id="5" name="Table 4">
            <a:extLst>
              <a:ext uri="{FF2B5EF4-FFF2-40B4-BE49-F238E27FC236}">
                <a16:creationId xmlns:a16="http://schemas.microsoft.com/office/drawing/2014/main" id="{C4E43F87-1960-A8C2-5EE4-FFB33EFE0F69}"/>
              </a:ext>
            </a:extLst>
          </p:cNvPr>
          <p:cNvGraphicFramePr>
            <a:graphicFrameLocks noGrp="1"/>
          </p:cNvGraphicFramePr>
          <p:nvPr/>
        </p:nvGraphicFramePr>
        <p:xfrm>
          <a:off x="509029" y="1973753"/>
          <a:ext cx="8125943" cy="2186940"/>
        </p:xfrm>
        <a:graphic>
          <a:graphicData uri="http://schemas.openxmlformats.org/drawingml/2006/table">
            <a:tbl>
              <a:tblPr firstRow="1" bandRow="1">
                <a:tableStyleId>{5C22544A-7EE6-4342-B048-85BDC9FD1C3A}</a:tableStyleId>
              </a:tblPr>
              <a:tblGrid>
                <a:gridCol w="1789620">
                  <a:extLst>
                    <a:ext uri="{9D8B030D-6E8A-4147-A177-3AD203B41FA5}">
                      <a16:colId xmlns:a16="http://schemas.microsoft.com/office/drawing/2014/main" val="1623485500"/>
                    </a:ext>
                  </a:extLst>
                </a:gridCol>
                <a:gridCol w="1248508">
                  <a:extLst>
                    <a:ext uri="{9D8B030D-6E8A-4147-A177-3AD203B41FA5}">
                      <a16:colId xmlns:a16="http://schemas.microsoft.com/office/drawing/2014/main" val="2092083174"/>
                    </a:ext>
                  </a:extLst>
                </a:gridCol>
                <a:gridCol w="1178169">
                  <a:extLst>
                    <a:ext uri="{9D8B030D-6E8A-4147-A177-3AD203B41FA5}">
                      <a16:colId xmlns:a16="http://schemas.microsoft.com/office/drawing/2014/main" val="3082722378"/>
                    </a:ext>
                  </a:extLst>
                </a:gridCol>
                <a:gridCol w="1200998">
                  <a:extLst>
                    <a:ext uri="{9D8B030D-6E8A-4147-A177-3AD203B41FA5}">
                      <a16:colId xmlns:a16="http://schemas.microsoft.com/office/drawing/2014/main" val="375800167"/>
                    </a:ext>
                  </a:extLst>
                </a:gridCol>
                <a:gridCol w="1354324">
                  <a:extLst>
                    <a:ext uri="{9D8B030D-6E8A-4147-A177-3AD203B41FA5}">
                      <a16:colId xmlns:a16="http://schemas.microsoft.com/office/drawing/2014/main" val="225004331"/>
                    </a:ext>
                  </a:extLst>
                </a:gridCol>
                <a:gridCol w="1354324">
                  <a:extLst>
                    <a:ext uri="{9D8B030D-6E8A-4147-A177-3AD203B41FA5}">
                      <a16:colId xmlns:a16="http://schemas.microsoft.com/office/drawing/2014/main" val="1993469759"/>
                    </a:ext>
                  </a:extLst>
                </a:gridCol>
              </a:tblGrid>
              <a:tr h="278130">
                <a:tc>
                  <a:txBody>
                    <a:bodyPr/>
                    <a:lstStyle/>
                    <a:p>
                      <a:r>
                        <a:rPr lang="en-US" sz="1400" dirty="0">
                          <a:solidFill>
                            <a:schemeClr val="tx1"/>
                          </a:solidFill>
                        </a:rPr>
                        <a:t>Category</a:t>
                      </a:r>
                    </a:p>
                  </a:txBody>
                  <a:tcPr marL="68580" marR="68580" marT="34290" marB="34290"/>
                </a:tc>
                <a:tc>
                  <a:txBody>
                    <a:bodyPr/>
                    <a:lstStyle/>
                    <a:p>
                      <a:pPr algn="ctr"/>
                      <a:r>
                        <a:rPr lang="en-US" sz="1400" dirty="0">
                          <a:solidFill>
                            <a:schemeClr val="tx1"/>
                          </a:solidFill>
                        </a:rPr>
                        <a:t>E&amp;G</a:t>
                      </a:r>
                    </a:p>
                  </a:txBody>
                  <a:tcPr marL="68580" marR="68580" marT="34290" marB="34290"/>
                </a:tc>
                <a:tc>
                  <a:txBody>
                    <a:bodyPr/>
                    <a:lstStyle/>
                    <a:p>
                      <a:pPr algn="ctr"/>
                      <a:r>
                        <a:rPr lang="en-US" sz="1400" dirty="0">
                          <a:solidFill>
                            <a:schemeClr val="tx1"/>
                          </a:solidFill>
                        </a:rPr>
                        <a:t>Designated</a:t>
                      </a:r>
                    </a:p>
                  </a:txBody>
                  <a:tcPr marL="68580" marR="68580" marT="34290" marB="34290"/>
                </a:tc>
                <a:tc>
                  <a:txBody>
                    <a:bodyPr/>
                    <a:lstStyle/>
                    <a:p>
                      <a:pPr algn="ctr"/>
                      <a:r>
                        <a:rPr lang="en-US" sz="1400" dirty="0">
                          <a:solidFill>
                            <a:schemeClr val="tx1"/>
                          </a:solidFill>
                        </a:rPr>
                        <a:t>Auxiliary</a:t>
                      </a:r>
                    </a:p>
                  </a:txBody>
                  <a:tcPr marL="68580" marR="68580" marT="34290" marB="34290"/>
                </a:tc>
                <a:tc>
                  <a:txBody>
                    <a:bodyPr/>
                    <a:lstStyle/>
                    <a:p>
                      <a:pPr algn="ctr"/>
                      <a:r>
                        <a:rPr lang="en-US" sz="1400" dirty="0">
                          <a:solidFill>
                            <a:schemeClr val="tx1"/>
                          </a:solidFill>
                        </a:rPr>
                        <a:t>Restricted</a:t>
                      </a:r>
                    </a:p>
                  </a:txBody>
                  <a:tcPr marL="68580" marR="68580" marT="34290" marB="34290"/>
                </a:tc>
                <a:tc>
                  <a:txBody>
                    <a:bodyPr/>
                    <a:lstStyle/>
                    <a:p>
                      <a:pPr algn="ctr"/>
                      <a:r>
                        <a:rPr lang="en-US" sz="1400" dirty="0">
                          <a:solidFill>
                            <a:schemeClr val="tx1"/>
                          </a:solidFill>
                        </a:rPr>
                        <a:t>Total</a:t>
                      </a:r>
                    </a:p>
                  </a:txBody>
                  <a:tcPr marL="68580" marR="68580" marT="34290" marB="34290"/>
                </a:tc>
                <a:extLst>
                  <a:ext uri="{0D108BD9-81ED-4DB2-BD59-A6C34878D82A}">
                    <a16:rowId xmlns:a16="http://schemas.microsoft.com/office/drawing/2014/main" val="4062116020"/>
                  </a:ext>
                </a:extLst>
              </a:tr>
              <a:tr h="278130">
                <a:tc>
                  <a:txBody>
                    <a:bodyPr/>
                    <a:lstStyle/>
                    <a:p>
                      <a:r>
                        <a:rPr lang="en-US" sz="1400" dirty="0"/>
                        <a:t>Faculty</a:t>
                      </a:r>
                    </a:p>
                  </a:txBody>
                  <a:tcPr marL="68580" marR="68580" marT="34290" marB="34290"/>
                </a:tc>
                <a:tc>
                  <a:txBody>
                    <a:bodyPr/>
                    <a:lstStyle/>
                    <a:p>
                      <a:pPr algn="r"/>
                      <a:r>
                        <a:rPr lang="en-US" sz="1400" dirty="0"/>
                        <a:t>$448,039,379</a:t>
                      </a:r>
                    </a:p>
                  </a:txBody>
                  <a:tcPr marL="68580" marR="68580" marT="34290" marB="34290"/>
                </a:tc>
                <a:tc>
                  <a:txBody>
                    <a:bodyPr/>
                    <a:lstStyle/>
                    <a:p>
                      <a:pPr algn="r"/>
                      <a:r>
                        <a:rPr lang="en-US" sz="1400" dirty="0"/>
                        <a:t>$2,909,960</a:t>
                      </a:r>
                    </a:p>
                  </a:txBody>
                  <a:tcPr marL="68580" marR="68580" marT="34290" marB="34290"/>
                </a:tc>
                <a:tc>
                  <a:txBody>
                    <a:bodyPr/>
                    <a:lstStyle/>
                    <a:p>
                      <a:pPr algn="r"/>
                      <a:r>
                        <a:rPr lang="en-US" sz="1400" dirty="0"/>
                        <a:t>$16,211,727</a:t>
                      </a:r>
                    </a:p>
                  </a:txBody>
                  <a:tcPr marL="68580" marR="68580" marT="34290" marB="34290"/>
                </a:tc>
                <a:tc>
                  <a:txBody>
                    <a:bodyPr/>
                    <a:lstStyle/>
                    <a:p>
                      <a:pPr algn="r"/>
                      <a:r>
                        <a:rPr lang="en-US" sz="1400" dirty="0"/>
                        <a:t>$79,382,432</a:t>
                      </a:r>
                    </a:p>
                  </a:txBody>
                  <a:tcPr marL="68580" marR="68580" marT="34290" marB="34290"/>
                </a:tc>
                <a:tc>
                  <a:txBody>
                    <a:bodyPr/>
                    <a:lstStyle/>
                    <a:p>
                      <a:pPr algn="r"/>
                      <a:r>
                        <a:rPr lang="en-US" sz="1400" dirty="0"/>
                        <a:t>$546,543,498</a:t>
                      </a:r>
                    </a:p>
                  </a:txBody>
                  <a:tcPr marL="68580" marR="68580" marT="34290" marB="34290"/>
                </a:tc>
                <a:extLst>
                  <a:ext uri="{0D108BD9-81ED-4DB2-BD59-A6C34878D82A}">
                    <a16:rowId xmlns:a16="http://schemas.microsoft.com/office/drawing/2014/main" val="89627667"/>
                  </a:ext>
                </a:extLst>
              </a:tr>
              <a:tr h="278130">
                <a:tc>
                  <a:txBody>
                    <a:bodyPr/>
                    <a:lstStyle/>
                    <a:p>
                      <a:r>
                        <a:rPr lang="en-US" sz="1400" dirty="0"/>
                        <a:t>Staff</a:t>
                      </a:r>
                    </a:p>
                  </a:txBody>
                  <a:tcPr marL="68580" marR="68580" marT="34290" marB="34290"/>
                </a:tc>
                <a:tc>
                  <a:txBody>
                    <a:bodyPr/>
                    <a:lstStyle/>
                    <a:p>
                      <a:pPr algn="r"/>
                      <a:r>
                        <a:rPr lang="en-US" sz="1400" dirty="0"/>
                        <a:t>$280,373,042</a:t>
                      </a:r>
                    </a:p>
                  </a:txBody>
                  <a:tcPr marL="68580" marR="68580" marT="34290" marB="34290"/>
                </a:tc>
                <a:tc>
                  <a:txBody>
                    <a:bodyPr/>
                    <a:lstStyle/>
                    <a:p>
                      <a:pPr algn="r"/>
                      <a:r>
                        <a:rPr lang="en-US" sz="1400" dirty="0"/>
                        <a:t>$22,707,141</a:t>
                      </a:r>
                    </a:p>
                  </a:txBody>
                  <a:tcPr marL="68580" marR="68580" marT="34290" marB="34290"/>
                </a:tc>
                <a:tc>
                  <a:txBody>
                    <a:bodyPr/>
                    <a:lstStyle/>
                    <a:p>
                      <a:pPr algn="r"/>
                      <a:r>
                        <a:rPr lang="en-US" sz="1400" dirty="0"/>
                        <a:t>$162,205,629</a:t>
                      </a:r>
                    </a:p>
                  </a:txBody>
                  <a:tcPr marL="68580" marR="68580" marT="34290" marB="34290"/>
                </a:tc>
                <a:tc>
                  <a:txBody>
                    <a:bodyPr/>
                    <a:lstStyle/>
                    <a:p>
                      <a:pPr algn="r"/>
                      <a:r>
                        <a:rPr lang="en-US" sz="1400" dirty="0"/>
                        <a:t>$71,011,055</a:t>
                      </a:r>
                    </a:p>
                  </a:txBody>
                  <a:tcPr marL="68580" marR="68580" marT="34290" marB="34290"/>
                </a:tc>
                <a:tc>
                  <a:txBody>
                    <a:bodyPr/>
                    <a:lstStyle/>
                    <a:p>
                      <a:pPr algn="r"/>
                      <a:r>
                        <a:rPr lang="en-US" sz="1400" dirty="0"/>
                        <a:t>$536,296,867</a:t>
                      </a:r>
                    </a:p>
                  </a:txBody>
                  <a:tcPr marL="68580" marR="68580" marT="34290" marB="34290"/>
                </a:tc>
                <a:extLst>
                  <a:ext uri="{0D108BD9-81ED-4DB2-BD59-A6C34878D82A}">
                    <a16:rowId xmlns:a16="http://schemas.microsoft.com/office/drawing/2014/main" val="2891370283"/>
                  </a:ext>
                </a:extLst>
              </a:tr>
              <a:tr h="278130">
                <a:tc>
                  <a:txBody>
                    <a:bodyPr/>
                    <a:lstStyle/>
                    <a:p>
                      <a:r>
                        <a:rPr lang="en-US" sz="1400" dirty="0"/>
                        <a:t>Graduate Assistants</a:t>
                      </a:r>
                    </a:p>
                  </a:txBody>
                  <a:tcPr marL="68580" marR="68580" marT="34290" marB="34290"/>
                </a:tc>
                <a:tc>
                  <a:txBody>
                    <a:bodyPr/>
                    <a:lstStyle/>
                    <a:p>
                      <a:pPr algn="r"/>
                      <a:r>
                        <a:rPr lang="en-US" sz="1400" dirty="0"/>
                        <a:t>$55,570,380</a:t>
                      </a:r>
                    </a:p>
                  </a:txBody>
                  <a:tcPr marL="68580" marR="68580" marT="34290" marB="34290"/>
                </a:tc>
                <a:tc>
                  <a:txBody>
                    <a:bodyPr/>
                    <a:lstStyle/>
                    <a:p>
                      <a:pPr algn="r"/>
                      <a:r>
                        <a:rPr lang="en-US" sz="1400" dirty="0"/>
                        <a:t>$4,612,222</a:t>
                      </a:r>
                    </a:p>
                  </a:txBody>
                  <a:tcPr marL="68580" marR="68580" marT="34290" marB="34290"/>
                </a:tc>
                <a:tc>
                  <a:txBody>
                    <a:bodyPr/>
                    <a:lstStyle/>
                    <a:p>
                      <a:pPr algn="r"/>
                      <a:r>
                        <a:rPr lang="en-US" sz="1400" dirty="0"/>
                        <a:t>$3,255,130</a:t>
                      </a:r>
                    </a:p>
                  </a:txBody>
                  <a:tcPr marL="68580" marR="68580" marT="34290" marB="34290"/>
                </a:tc>
                <a:tc>
                  <a:txBody>
                    <a:bodyPr/>
                    <a:lstStyle/>
                    <a:p>
                      <a:pPr algn="r"/>
                      <a:r>
                        <a:rPr lang="en-US" sz="1400" dirty="0"/>
                        <a:t>$18,124,720</a:t>
                      </a:r>
                    </a:p>
                  </a:txBody>
                  <a:tcPr marL="68580" marR="68580" marT="34290" marB="34290"/>
                </a:tc>
                <a:tc>
                  <a:txBody>
                    <a:bodyPr/>
                    <a:lstStyle/>
                    <a:p>
                      <a:pPr algn="r"/>
                      <a:r>
                        <a:rPr lang="en-US" sz="1400" dirty="0"/>
                        <a:t>$81,562,452</a:t>
                      </a:r>
                    </a:p>
                  </a:txBody>
                  <a:tcPr marL="68580" marR="68580" marT="34290" marB="34290"/>
                </a:tc>
                <a:extLst>
                  <a:ext uri="{0D108BD9-81ED-4DB2-BD59-A6C34878D82A}">
                    <a16:rowId xmlns:a16="http://schemas.microsoft.com/office/drawing/2014/main" val="3770000422"/>
                  </a:ext>
                </a:extLst>
              </a:tr>
              <a:tr h="278130">
                <a:tc>
                  <a:txBody>
                    <a:bodyPr/>
                    <a:lstStyle/>
                    <a:p>
                      <a:r>
                        <a:rPr lang="en-US" sz="1400" dirty="0"/>
                        <a:t>Other*</a:t>
                      </a:r>
                    </a:p>
                  </a:txBody>
                  <a:tcPr marL="68580" marR="68580" marT="34290" marB="34290"/>
                </a:tc>
                <a:tc>
                  <a:txBody>
                    <a:bodyPr/>
                    <a:lstStyle/>
                    <a:p>
                      <a:pPr algn="r"/>
                      <a:r>
                        <a:rPr lang="en-US" sz="1400" dirty="0"/>
                        <a:t>$34,060,650</a:t>
                      </a:r>
                    </a:p>
                  </a:txBody>
                  <a:tcPr marL="68580" marR="68580" marT="34290" marB="34290"/>
                </a:tc>
                <a:tc>
                  <a:txBody>
                    <a:bodyPr/>
                    <a:lstStyle/>
                    <a:p>
                      <a:pPr algn="r"/>
                      <a:r>
                        <a:rPr lang="en-US" sz="1400" dirty="0"/>
                        <a:t>$7,055,596</a:t>
                      </a:r>
                    </a:p>
                  </a:txBody>
                  <a:tcPr marL="68580" marR="68580" marT="34290" marB="34290"/>
                </a:tc>
                <a:tc>
                  <a:txBody>
                    <a:bodyPr/>
                    <a:lstStyle/>
                    <a:p>
                      <a:pPr algn="r"/>
                      <a:r>
                        <a:rPr lang="en-US" sz="1400" dirty="0"/>
                        <a:t>$14,987,363</a:t>
                      </a:r>
                    </a:p>
                  </a:txBody>
                  <a:tcPr marL="68580" marR="68580" marT="34290" marB="34290"/>
                </a:tc>
                <a:tc>
                  <a:txBody>
                    <a:bodyPr/>
                    <a:lstStyle/>
                    <a:p>
                      <a:pPr algn="r"/>
                      <a:r>
                        <a:rPr lang="en-US" sz="1400" dirty="0"/>
                        <a:t>$24,501,256</a:t>
                      </a:r>
                    </a:p>
                  </a:txBody>
                  <a:tcPr marL="68580" marR="68580" marT="34290" marB="34290"/>
                </a:tc>
                <a:tc>
                  <a:txBody>
                    <a:bodyPr/>
                    <a:lstStyle/>
                    <a:p>
                      <a:pPr algn="r"/>
                      <a:r>
                        <a:rPr lang="en-US" sz="1400" dirty="0"/>
                        <a:t>$80,604,865</a:t>
                      </a:r>
                    </a:p>
                  </a:txBody>
                  <a:tcPr marL="68580" marR="68580" marT="34290" marB="34290"/>
                </a:tc>
                <a:extLst>
                  <a:ext uri="{0D108BD9-81ED-4DB2-BD59-A6C34878D82A}">
                    <a16:rowId xmlns:a16="http://schemas.microsoft.com/office/drawing/2014/main" val="2493727909"/>
                  </a:ext>
                </a:extLst>
              </a:tr>
              <a:tr h="278130">
                <a:tc>
                  <a:txBody>
                    <a:bodyPr/>
                    <a:lstStyle/>
                    <a:p>
                      <a:r>
                        <a:rPr lang="en-US" sz="1400" dirty="0"/>
                        <a:t>Postdoctoral Associates</a:t>
                      </a:r>
                    </a:p>
                  </a:txBody>
                  <a:tcPr marL="68580" marR="68580" marT="34290" marB="34290"/>
                </a:tc>
                <a:tc>
                  <a:txBody>
                    <a:bodyPr/>
                    <a:lstStyle/>
                    <a:p>
                      <a:pPr algn="r"/>
                      <a:r>
                        <a:rPr lang="en-US" sz="1400" dirty="0"/>
                        <a:t>$4,680,093</a:t>
                      </a:r>
                    </a:p>
                  </a:txBody>
                  <a:tcPr marL="68580" marR="68580" marT="34290" marB="34290"/>
                </a:tc>
                <a:tc>
                  <a:txBody>
                    <a:bodyPr/>
                    <a:lstStyle/>
                    <a:p>
                      <a:pPr algn="r"/>
                      <a:r>
                        <a:rPr lang="en-US" sz="1400" dirty="0"/>
                        <a:t>$145,985</a:t>
                      </a:r>
                    </a:p>
                  </a:txBody>
                  <a:tcPr marL="68580" marR="68580" marT="34290" marB="34290"/>
                </a:tc>
                <a:tc>
                  <a:txBody>
                    <a:bodyPr/>
                    <a:lstStyle/>
                    <a:p>
                      <a:pPr algn="r"/>
                      <a:r>
                        <a:rPr lang="en-US" sz="1400" dirty="0"/>
                        <a:t>$286,950</a:t>
                      </a:r>
                    </a:p>
                  </a:txBody>
                  <a:tcPr marL="68580" marR="68580" marT="34290" marB="34290"/>
                </a:tc>
                <a:tc>
                  <a:txBody>
                    <a:bodyPr/>
                    <a:lstStyle/>
                    <a:p>
                      <a:pPr algn="r"/>
                      <a:r>
                        <a:rPr lang="en-US" sz="1400" dirty="0"/>
                        <a:t>$6,914,839</a:t>
                      </a:r>
                    </a:p>
                  </a:txBody>
                  <a:tcPr marL="68580" marR="68580" marT="34290" marB="34290"/>
                </a:tc>
                <a:tc>
                  <a:txBody>
                    <a:bodyPr/>
                    <a:lstStyle/>
                    <a:p>
                      <a:pPr algn="r"/>
                      <a:r>
                        <a:rPr lang="en-US" sz="1400" dirty="0"/>
                        <a:t>$12,027,867</a:t>
                      </a:r>
                    </a:p>
                  </a:txBody>
                  <a:tcPr marL="68580" marR="68580" marT="34290" marB="34290"/>
                </a:tc>
                <a:extLst>
                  <a:ext uri="{0D108BD9-81ED-4DB2-BD59-A6C34878D82A}">
                    <a16:rowId xmlns:a16="http://schemas.microsoft.com/office/drawing/2014/main" val="3678693213"/>
                  </a:ext>
                </a:extLst>
              </a:tr>
              <a:tr h="278130">
                <a:tc>
                  <a:txBody>
                    <a:bodyPr/>
                    <a:lstStyle/>
                    <a:p>
                      <a:r>
                        <a:rPr lang="en-US" sz="1400" b="1" dirty="0"/>
                        <a:t>Total</a:t>
                      </a:r>
                    </a:p>
                  </a:txBody>
                  <a:tcPr marL="68580" marR="68580" marT="34290" marB="34290"/>
                </a:tc>
                <a:tc>
                  <a:txBody>
                    <a:bodyPr/>
                    <a:lstStyle/>
                    <a:p>
                      <a:pPr algn="r"/>
                      <a:r>
                        <a:rPr lang="en-US" sz="1400" b="1" dirty="0"/>
                        <a:t>$822,723,544</a:t>
                      </a:r>
                    </a:p>
                  </a:txBody>
                  <a:tcPr marL="68580" marR="68580" marT="34290" marB="34290"/>
                </a:tc>
                <a:tc>
                  <a:txBody>
                    <a:bodyPr/>
                    <a:lstStyle/>
                    <a:p>
                      <a:pPr algn="r"/>
                      <a:r>
                        <a:rPr lang="en-US" sz="1400" b="1" dirty="0"/>
                        <a:t>$37,430,904</a:t>
                      </a:r>
                    </a:p>
                  </a:txBody>
                  <a:tcPr marL="68580" marR="68580" marT="34290" marB="34290"/>
                </a:tc>
                <a:tc>
                  <a:txBody>
                    <a:bodyPr/>
                    <a:lstStyle/>
                    <a:p>
                      <a:pPr algn="r"/>
                      <a:r>
                        <a:rPr lang="en-US" sz="1400" b="1" dirty="0"/>
                        <a:t>$196,946,799</a:t>
                      </a:r>
                    </a:p>
                  </a:txBody>
                  <a:tcPr marL="68580" marR="68580" marT="34290" marB="34290"/>
                </a:tc>
                <a:tc>
                  <a:txBody>
                    <a:bodyPr/>
                    <a:lstStyle/>
                    <a:p>
                      <a:pPr algn="r"/>
                      <a:r>
                        <a:rPr lang="en-US" sz="1400" b="1" dirty="0"/>
                        <a:t>$199,934,302</a:t>
                      </a:r>
                    </a:p>
                  </a:txBody>
                  <a:tcPr marL="68580" marR="68580" marT="34290" marB="34290"/>
                </a:tc>
                <a:tc>
                  <a:txBody>
                    <a:bodyPr/>
                    <a:lstStyle/>
                    <a:p>
                      <a:pPr algn="r"/>
                      <a:r>
                        <a:rPr lang="en-US" sz="1400" b="1" dirty="0"/>
                        <a:t>$1,257,035,549</a:t>
                      </a:r>
                    </a:p>
                  </a:txBody>
                  <a:tcPr marL="68580" marR="68580" marT="34290" marB="34290"/>
                </a:tc>
                <a:extLst>
                  <a:ext uri="{0D108BD9-81ED-4DB2-BD59-A6C34878D82A}">
                    <a16:rowId xmlns:a16="http://schemas.microsoft.com/office/drawing/2014/main" val="2141201455"/>
                  </a:ext>
                </a:extLst>
              </a:tr>
            </a:tbl>
          </a:graphicData>
        </a:graphic>
      </p:graphicFrame>
    </p:spTree>
    <p:extLst>
      <p:ext uri="{BB962C8B-B14F-4D97-AF65-F5344CB8AC3E}">
        <p14:creationId xmlns:p14="http://schemas.microsoft.com/office/powerpoint/2010/main" val="1610734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CBE7-CF86-4A7A-1E52-3B1D3B804884}"/>
              </a:ext>
            </a:extLst>
          </p:cNvPr>
          <p:cNvSpPr>
            <a:spLocks noGrp="1"/>
          </p:cNvSpPr>
          <p:nvPr>
            <p:ph type="title"/>
          </p:nvPr>
        </p:nvSpPr>
        <p:spPr>
          <a:xfrm>
            <a:off x="457200" y="737745"/>
            <a:ext cx="8229600" cy="921449"/>
          </a:xfrm>
        </p:spPr>
        <p:txBody>
          <a:bodyPr>
            <a:noAutofit/>
          </a:bodyPr>
          <a:lstStyle/>
          <a:p>
            <a:r>
              <a:rPr lang="en-US" sz="3200" b="1" dirty="0"/>
              <a:t>Total Budget </a:t>
            </a:r>
            <a:br>
              <a:rPr lang="en-US" sz="3200" b="1" dirty="0"/>
            </a:br>
            <a:r>
              <a:rPr lang="en-US" sz="3200" b="1" dirty="0"/>
              <a:t>Top Spending Categories</a:t>
            </a:r>
          </a:p>
        </p:txBody>
      </p:sp>
      <p:sp>
        <p:nvSpPr>
          <p:cNvPr id="3" name="Slide Number Placeholder 2">
            <a:extLst>
              <a:ext uri="{FF2B5EF4-FFF2-40B4-BE49-F238E27FC236}">
                <a16:creationId xmlns:a16="http://schemas.microsoft.com/office/drawing/2014/main" id="{1B4E9958-5E87-49F7-401D-F8C1634FB7A2}"/>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graphicFrame>
        <p:nvGraphicFramePr>
          <p:cNvPr id="4" name="Table 3">
            <a:extLst>
              <a:ext uri="{FF2B5EF4-FFF2-40B4-BE49-F238E27FC236}">
                <a16:creationId xmlns:a16="http://schemas.microsoft.com/office/drawing/2014/main" id="{CFA56B5E-52CC-558C-F05C-C2615DFD7A54}"/>
              </a:ext>
            </a:extLst>
          </p:cNvPr>
          <p:cNvGraphicFramePr>
            <a:graphicFrameLocks noGrp="1"/>
          </p:cNvGraphicFramePr>
          <p:nvPr/>
        </p:nvGraphicFramePr>
        <p:xfrm>
          <a:off x="457200" y="2049667"/>
          <a:ext cx="8153402" cy="1946910"/>
        </p:xfrm>
        <a:graphic>
          <a:graphicData uri="http://schemas.openxmlformats.org/drawingml/2006/table">
            <a:tbl>
              <a:tblPr firstRow="1" bandRow="1">
                <a:tableStyleId>{5C22544A-7EE6-4342-B048-85BDC9FD1C3A}</a:tableStyleId>
              </a:tblPr>
              <a:tblGrid>
                <a:gridCol w="2192216">
                  <a:extLst>
                    <a:ext uri="{9D8B030D-6E8A-4147-A177-3AD203B41FA5}">
                      <a16:colId xmlns:a16="http://schemas.microsoft.com/office/drawing/2014/main" val="1275354937"/>
                    </a:ext>
                  </a:extLst>
                </a:gridCol>
                <a:gridCol w="1207477">
                  <a:extLst>
                    <a:ext uri="{9D8B030D-6E8A-4147-A177-3AD203B41FA5}">
                      <a16:colId xmlns:a16="http://schemas.microsoft.com/office/drawing/2014/main" val="889699401"/>
                    </a:ext>
                  </a:extLst>
                </a:gridCol>
                <a:gridCol w="1078523">
                  <a:extLst>
                    <a:ext uri="{9D8B030D-6E8A-4147-A177-3AD203B41FA5}">
                      <a16:colId xmlns:a16="http://schemas.microsoft.com/office/drawing/2014/main" val="450672055"/>
                    </a:ext>
                  </a:extLst>
                </a:gridCol>
                <a:gridCol w="1189892">
                  <a:extLst>
                    <a:ext uri="{9D8B030D-6E8A-4147-A177-3AD203B41FA5}">
                      <a16:colId xmlns:a16="http://schemas.microsoft.com/office/drawing/2014/main" val="21887165"/>
                    </a:ext>
                  </a:extLst>
                </a:gridCol>
                <a:gridCol w="1154723">
                  <a:extLst>
                    <a:ext uri="{9D8B030D-6E8A-4147-A177-3AD203B41FA5}">
                      <a16:colId xmlns:a16="http://schemas.microsoft.com/office/drawing/2014/main" val="1730816306"/>
                    </a:ext>
                  </a:extLst>
                </a:gridCol>
                <a:gridCol w="1330571">
                  <a:extLst>
                    <a:ext uri="{9D8B030D-6E8A-4147-A177-3AD203B41FA5}">
                      <a16:colId xmlns:a16="http://schemas.microsoft.com/office/drawing/2014/main" val="3752013782"/>
                    </a:ext>
                  </a:extLst>
                </a:gridCol>
              </a:tblGrid>
              <a:tr h="278130">
                <a:tc>
                  <a:txBody>
                    <a:bodyPr/>
                    <a:lstStyle/>
                    <a:p>
                      <a:r>
                        <a:rPr lang="en-US" sz="1200" dirty="0">
                          <a:solidFill>
                            <a:schemeClr val="tx1"/>
                          </a:solidFill>
                        </a:rPr>
                        <a:t>Category</a:t>
                      </a:r>
                    </a:p>
                  </a:txBody>
                  <a:tcPr marL="68580" marR="68580" marT="34290" marB="34290"/>
                </a:tc>
                <a:tc>
                  <a:txBody>
                    <a:bodyPr/>
                    <a:lstStyle/>
                    <a:p>
                      <a:pPr algn="ctr"/>
                      <a:r>
                        <a:rPr lang="en-US" sz="1200" dirty="0">
                          <a:solidFill>
                            <a:schemeClr val="tx1"/>
                          </a:solidFill>
                        </a:rPr>
                        <a:t>E&amp;G</a:t>
                      </a:r>
                    </a:p>
                  </a:txBody>
                  <a:tcPr marL="68580" marR="68580" marT="34290" marB="34290"/>
                </a:tc>
                <a:tc>
                  <a:txBody>
                    <a:bodyPr/>
                    <a:lstStyle/>
                    <a:p>
                      <a:pPr algn="ctr"/>
                      <a:r>
                        <a:rPr lang="en-US" sz="1200" dirty="0">
                          <a:solidFill>
                            <a:schemeClr val="tx1"/>
                          </a:solidFill>
                        </a:rPr>
                        <a:t>Designated</a:t>
                      </a:r>
                    </a:p>
                  </a:txBody>
                  <a:tcPr marL="68580" marR="68580" marT="34290" marB="34290"/>
                </a:tc>
                <a:tc>
                  <a:txBody>
                    <a:bodyPr/>
                    <a:lstStyle/>
                    <a:p>
                      <a:pPr algn="ctr"/>
                      <a:r>
                        <a:rPr lang="en-US" sz="1200" dirty="0">
                          <a:solidFill>
                            <a:schemeClr val="tx1"/>
                          </a:solidFill>
                        </a:rPr>
                        <a:t>Auxiliary</a:t>
                      </a:r>
                    </a:p>
                  </a:txBody>
                  <a:tcPr marL="68580" marR="68580" marT="34290" marB="34290"/>
                </a:tc>
                <a:tc>
                  <a:txBody>
                    <a:bodyPr/>
                    <a:lstStyle/>
                    <a:p>
                      <a:pPr algn="ctr"/>
                      <a:r>
                        <a:rPr lang="en-US" sz="1200" dirty="0">
                          <a:solidFill>
                            <a:schemeClr val="tx1"/>
                          </a:solidFill>
                        </a:rPr>
                        <a:t>Restricted</a:t>
                      </a:r>
                    </a:p>
                  </a:txBody>
                  <a:tcPr marL="68580" marR="68580" marT="34290" marB="34290"/>
                </a:tc>
                <a:tc>
                  <a:txBody>
                    <a:bodyPr/>
                    <a:lstStyle/>
                    <a:p>
                      <a:pPr algn="ctr"/>
                      <a:r>
                        <a:rPr lang="en-US" sz="1200" dirty="0">
                          <a:solidFill>
                            <a:schemeClr val="tx1"/>
                          </a:solidFill>
                        </a:rPr>
                        <a:t>Total</a:t>
                      </a:r>
                    </a:p>
                  </a:txBody>
                  <a:tcPr marL="68580" marR="68580" marT="34290" marB="34290"/>
                </a:tc>
                <a:extLst>
                  <a:ext uri="{0D108BD9-81ED-4DB2-BD59-A6C34878D82A}">
                    <a16:rowId xmlns:a16="http://schemas.microsoft.com/office/drawing/2014/main" val="3394511885"/>
                  </a:ext>
                </a:extLst>
              </a:tr>
              <a:tr h="278130">
                <a:tc>
                  <a:txBody>
                    <a:bodyPr/>
                    <a:lstStyle/>
                    <a:p>
                      <a:r>
                        <a:rPr lang="en-US" sz="1200" dirty="0"/>
                        <a:t>Wages &amp; Benefits</a:t>
                      </a:r>
                    </a:p>
                  </a:txBody>
                  <a:tcPr marL="68580" marR="68580" marT="34290" marB="34290"/>
                </a:tc>
                <a:tc>
                  <a:txBody>
                    <a:bodyPr/>
                    <a:lstStyle/>
                    <a:p>
                      <a:pPr algn="r"/>
                      <a:r>
                        <a:rPr lang="en-US" sz="1200" dirty="0"/>
                        <a:t>$822,723,545</a:t>
                      </a:r>
                    </a:p>
                  </a:txBody>
                  <a:tcPr marL="68580" marR="68580" marT="34290" marB="34290"/>
                </a:tc>
                <a:tc>
                  <a:txBody>
                    <a:bodyPr/>
                    <a:lstStyle/>
                    <a:p>
                      <a:pPr algn="r"/>
                      <a:r>
                        <a:rPr lang="en-US" sz="1200" dirty="0"/>
                        <a:t>$37,430,904</a:t>
                      </a:r>
                    </a:p>
                  </a:txBody>
                  <a:tcPr marL="68580" marR="68580" marT="34290" marB="34290"/>
                </a:tc>
                <a:tc>
                  <a:txBody>
                    <a:bodyPr/>
                    <a:lstStyle/>
                    <a:p>
                      <a:pPr algn="r"/>
                      <a:r>
                        <a:rPr lang="en-US" sz="1200" dirty="0"/>
                        <a:t>$196,946,799</a:t>
                      </a:r>
                    </a:p>
                  </a:txBody>
                  <a:tcPr marL="68580" marR="68580" marT="34290" marB="34290"/>
                </a:tc>
                <a:tc>
                  <a:txBody>
                    <a:bodyPr/>
                    <a:lstStyle/>
                    <a:p>
                      <a:pPr algn="r"/>
                      <a:r>
                        <a:rPr lang="en-US" sz="1200" dirty="0"/>
                        <a:t>$199,934,302</a:t>
                      </a:r>
                    </a:p>
                  </a:txBody>
                  <a:tcPr marL="68580" marR="68580" marT="34290" marB="34290"/>
                </a:tc>
                <a:tc>
                  <a:txBody>
                    <a:bodyPr/>
                    <a:lstStyle/>
                    <a:p>
                      <a:pPr algn="r"/>
                      <a:r>
                        <a:rPr lang="en-US" sz="1200" dirty="0"/>
                        <a:t>$1,257,035,550</a:t>
                      </a:r>
                    </a:p>
                  </a:txBody>
                  <a:tcPr marL="68580" marR="68580" marT="34290" marB="34290"/>
                </a:tc>
                <a:extLst>
                  <a:ext uri="{0D108BD9-81ED-4DB2-BD59-A6C34878D82A}">
                    <a16:rowId xmlns:a16="http://schemas.microsoft.com/office/drawing/2014/main" val="1476032952"/>
                  </a:ext>
                </a:extLst>
              </a:tr>
              <a:tr h="278130">
                <a:tc>
                  <a:txBody>
                    <a:bodyPr/>
                    <a:lstStyle/>
                    <a:p>
                      <a:r>
                        <a:rPr lang="en-US" sz="1200" dirty="0"/>
                        <a:t>Capital Projects</a:t>
                      </a:r>
                    </a:p>
                  </a:txBody>
                  <a:tcPr marL="68580" marR="68580" marT="34290" marB="34290"/>
                </a:tc>
                <a:tc>
                  <a:txBody>
                    <a:bodyPr/>
                    <a:lstStyle/>
                    <a:p>
                      <a:pPr algn="r"/>
                      <a:r>
                        <a:rPr lang="en-US" sz="1200" dirty="0"/>
                        <a:t>-</a:t>
                      </a:r>
                    </a:p>
                  </a:txBody>
                  <a:tcPr marL="68580" marR="68580" marT="34290" marB="34290"/>
                </a:tc>
                <a:tc>
                  <a:txBody>
                    <a:bodyPr/>
                    <a:lstStyle/>
                    <a:p>
                      <a:pPr algn="r"/>
                      <a:r>
                        <a:rPr lang="en-US" sz="1200" dirty="0"/>
                        <a:t>-</a:t>
                      </a:r>
                    </a:p>
                  </a:txBody>
                  <a:tcPr marL="68580" marR="68580" marT="34290" marB="34290"/>
                </a:tc>
                <a:tc>
                  <a:txBody>
                    <a:bodyPr/>
                    <a:lstStyle/>
                    <a:p>
                      <a:pPr algn="r"/>
                      <a:r>
                        <a:rPr lang="en-US" sz="1200" dirty="0"/>
                        <a:t>-</a:t>
                      </a:r>
                    </a:p>
                  </a:txBody>
                  <a:tcPr marL="68580" marR="68580" marT="34290" marB="34290"/>
                </a:tc>
                <a:tc>
                  <a:txBody>
                    <a:bodyPr/>
                    <a:lstStyle/>
                    <a:p>
                      <a:pPr algn="r"/>
                      <a:r>
                        <a:rPr lang="en-US" sz="1200" dirty="0"/>
                        <a:t>-</a:t>
                      </a:r>
                    </a:p>
                  </a:txBody>
                  <a:tcPr marL="68580" marR="68580" marT="34290" marB="34290"/>
                </a:tc>
                <a:tc>
                  <a:txBody>
                    <a:bodyPr/>
                    <a:lstStyle/>
                    <a:p>
                      <a:pPr algn="r"/>
                      <a:r>
                        <a:rPr lang="en-US" sz="1200" dirty="0"/>
                        <a:t>$519,758,280</a:t>
                      </a:r>
                    </a:p>
                  </a:txBody>
                  <a:tcPr marL="68580" marR="68580" marT="34290" marB="34290"/>
                </a:tc>
                <a:extLst>
                  <a:ext uri="{0D108BD9-81ED-4DB2-BD59-A6C34878D82A}">
                    <a16:rowId xmlns:a16="http://schemas.microsoft.com/office/drawing/2014/main" val="3706418267"/>
                  </a:ext>
                </a:extLst>
              </a:tr>
              <a:tr h="278130">
                <a:tc>
                  <a:txBody>
                    <a:bodyPr/>
                    <a:lstStyle/>
                    <a:p>
                      <a:r>
                        <a:rPr lang="en-US" sz="1200" dirty="0"/>
                        <a:t>Financial Aid</a:t>
                      </a:r>
                    </a:p>
                  </a:txBody>
                  <a:tcPr marL="68580" marR="68580" marT="34290" marB="34290"/>
                </a:tc>
                <a:tc>
                  <a:txBody>
                    <a:bodyPr/>
                    <a:lstStyle/>
                    <a:p>
                      <a:pPr algn="r"/>
                      <a:r>
                        <a:rPr lang="en-US" sz="1200" dirty="0"/>
                        <a:t>$54,805,668</a:t>
                      </a:r>
                    </a:p>
                  </a:txBody>
                  <a:tcPr marL="68580" marR="68580" marT="34290" marB="34290"/>
                </a:tc>
                <a:tc>
                  <a:txBody>
                    <a:bodyPr/>
                    <a:lstStyle/>
                    <a:p>
                      <a:pPr algn="r"/>
                      <a:r>
                        <a:rPr lang="en-US" sz="1200" dirty="0"/>
                        <a:t>$48,967,305</a:t>
                      </a:r>
                    </a:p>
                  </a:txBody>
                  <a:tcPr marL="68580" marR="68580" marT="34290" marB="34290"/>
                </a:tc>
                <a:tc>
                  <a:txBody>
                    <a:bodyPr/>
                    <a:lstStyle/>
                    <a:p>
                      <a:pPr algn="r"/>
                      <a:r>
                        <a:rPr lang="en-US" sz="1200" dirty="0"/>
                        <a:t>$12,186,105</a:t>
                      </a:r>
                    </a:p>
                  </a:txBody>
                  <a:tcPr marL="68580" marR="68580" marT="34290" marB="34290"/>
                </a:tc>
                <a:tc>
                  <a:txBody>
                    <a:bodyPr/>
                    <a:lstStyle/>
                    <a:p>
                      <a:pPr algn="r"/>
                      <a:r>
                        <a:rPr lang="en-US" sz="1200" dirty="0"/>
                        <a:t>$213,116,575</a:t>
                      </a:r>
                    </a:p>
                  </a:txBody>
                  <a:tcPr marL="68580" marR="68580" marT="34290" marB="34290"/>
                </a:tc>
                <a:tc>
                  <a:txBody>
                    <a:bodyPr/>
                    <a:lstStyle/>
                    <a:p>
                      <a:pPr algn="r"/>
                      <a:r>
                        <a:rPr lang="en-US" sz="1200" dirty="0"/>
                        <a:t>$329,075,653</a:t>
                      </a:r>
                    </a:p>
                  </a:txBody>
                  <a:tcPr marL="68580" marR="68580" marT="34290" marB="34290"/>
                </a:tc>
                <a:extLst>
                  <a:ext uri="{0D108BD9-81ED-4DB2-BD59-A6C34878D82A}">
                    <a16:rowId xmlns:a16="http://schemas.microsoft.com/office/drawing/2014/main" val="2906948590"/>
                  </a:ext>
                </a:extLst>
              </a:tr>
              <a:tr h="278130">
                <a:tc>
                  <a:txBody>
                    <a:bodyPr/>
                    <a:lstStyle/>
                    <a:p>
                      <a:r>
                        <a:rPr lang="en-US" sz="1200" dirty="0"/>
                        <a:t>Equipment &amp; Supplies</a:t>
                      </a:r>
                    </a:p>
                  </a:txBody>
                  <a:tcPr marL="68580" marR="68580" marT="34290" marB="34290"/>
                </a:tc>
                <a:tc>
                  <a:txBody>
                    <a:bodyPr/>
                    <a:lstStyle/>
                    <a:p>
                      <a:pPr algn="r"/>
                      <a:r>
                        <a:rPr lang="en-US" sz="1200" dirty="0"/>
                        <a:t>$65,133,022</a:t>
                      </a:r>
                    </a:p>
                  </a:txBody>
                  <a:tcPr marL="68580" marR="68580" marT="34290" marB="34290"/>
                </a:tc>
                <a:tc>
                  <a:txBody>
                    <a:bodyPr/>
                    <a:lstStyle/>
                    <a:p>
                      <a:pPr algn="r"/>
                      <a:r>
                        <a:rPr lang="en-US" sz="1200" dirty="0"/>
                        <a:t>$10,783,596</a:t>
                      </a:r>
                    </a:p>
                  </a:txBody>
                  <a:tcPr marL="68580" marR="68580" marT="34290" marB="34290"/>
                </a:tc>
                <a:tc>
                  <a:txBody>
                    <a:bodyPr/>
                    <a:lstStyle/>
                    <a:p>
                      <a:pPr algn="r"/>
                      <a:r>
                        <a:rPr lang="en-US" sz="1200" dirty="0"/>
                        <a:t>$42,214,589</a:t>
                      </a:r>
                    </a:p>
                  </a:txBody>
                  <a:tcPr marL="68580" marR="68580" marT="34290" marB="34290"/>
                </a:tc>
                <a:tc>
                  <a:txBody>
                    <a:bodyPr/>
                    <a:lstStyle/>
                    <a:p>
                      <a:pPr algn="r"/>
                      <a:r>
                        <a:rPr lang="en-US" sz="1200" dirty="0"/>
                        <a:t>$54,287,628</a:t>
                      </a:r>
                    </a:p>
                  </a:txBody>
                  <a:tcPr marL="68580" marR="68580" marT="34290" marB="34290"/>
                </a:tc>
                <a:tc>
                  <a:txBody>
                    <a:bodyPr/>
                    <a:lstStyle/>
                    <a:p>
                      <a:pPr algn="r"/>
                      <a:r>
                        <a:rPr lang="en-US" sz="1200" dirty="0"/>
                        <a:t>$172,418,835</a:t>
                      </a:r>
                    </a:p>
                  </a:txBody>
                  <a:tcPr marL="68580" marR="68580" marT="34290" marB="34290"/>
                </a:tc>
                <a:extLst>
                  <a:ext uri="{0D108BD9-81ED-4DB2-BD59-A6C34878D82A}">
                    <a16:rowId xmlns:a16="http://schemas.microsoft.com/office/drawing/2014/main" val="2458972368"/>
                  </a:ext>
                </a:extLst>
              </a:tr>
              <a:tr h="278130">
                <a:tc>
                  <a:txBody>
                    <a:bodyPr/>
                    <a:lstStyle/>
                    <a:p>
                      <a:r>
                        <a:rPr lang="en-US" sz="1200" dirty="0"/>
                        <a:t>Professional &amp; Other Services</a:t>
                      </a:r>
                    </a:p>
                  </a:txBody>
                  <a:tcPr marL="68580" marR="68580" marT="34290" marB="34290"/>
                </a:tc>
                <a:tc>
                  <a:txBody>
                    <a:bodyPr/>
                    <a:lstStyle/>
                    <a:p>
                      <a:pPr algn="r"/>
                      <a:r>
                        <a:rPr lang="en-US" sz="1200" dirty="0"/>
                        <a:t>$46,272,828</a:t>
                      </a:r>
                    </a:p>
                  </a:txBody>
                  <a:tcPr marL="68580" marR="68580" marT="34290" marB="34290"/>
                </a:tc>
                <a:tc>
                  <a:txBody>
                    <a:bodyPr/>
                    <a:lstStyle/>
                    <a:p>
                      <a:pPr algn="r"/>
                      <a:r>
                        <a:rPr lang="en-US" sz="1200" dirty="0"/>
                        <a:t>$8,285,116</a:t>
                      </a:r>
                    </a:p>
                  </a:txBody>
                  <a:tcPr marL="68580" marR="68580" marT="34290" marB="34290"/>
                </a:tc>
                <a:tc>
                  <a:txBody>
                    <a:bodyPr/>
                    <a:lstStyle/>
                    <a:p>
                      <a:pPr algn="r"/>
                      <a:r>
                        <a:rPr lang="en-US" sz="1200" dirty="0"/>
                        <a:t>$69,605,582</a:t>
                      </a:r>
                    </a:p>
                  </a:txBody>
                  <a:tcPr marL="68580" marR="68580" marT="34290" marB="34290"/>
                </a:tc>
                <a:tc>
                  <a:txBody>
                    <a:bodyPr/>
                    <a:lstStyle/>
                    <a:p>
                      <a:pPr algn="r"/>
                      <a:r>
                        <a:rPr lang="en-US" sz="1200" dirty="0"/>
                        <a:t>$32,972,433</a:t>
                      </a:r>
                    </a:p>
                  </a:txBody>
                  <a:tcPr marL="68580" marR="68580" marT="34290" marB="34290"/>
                </a:tc>
                <a:tc>
                  <a:txBody>
                    <a:bodyPr/>
                    <a:lstStyle/>
                    <a:p>
                      <a:pPr algn="r"/>
                      <a:r>
                        <a:rPr lang="en-US" sz="1200" dirty="0"/>
                        <a:t>$157,135,959</a:t>
                      </a:r>
                    </a:p>
                  </a:txBody>
                  <a:tcPr marL="68580" marR="68580" marT="34290" marB="34290"/>
                </a:tc>
                <a:extLst>
                  <a:ext uri="{0D108BD9-81ED-4DB2-BD59-A6C34878D82A}">
                    <a16:rowId xmlns:a16="http://schemas.microsoft.com/office/drawing/2014/main" val="179499973"/>
                  </a:ext>
                </a:extLst>
              </a:tr>
              <a:tr h="278130">
                <a:tc>
                  <a:txBody>
                    <a:bodyPr/>
                    <a:lstStyle/>
                    <a:p>
                      <a:r>
                        <a:rPr lang="en-US" sz="1200" dirty="0"/>
                        <a:t>Component Units</a:t>
                      </a:r>
                    </a:p>
                  </a:txBody>
                  <a:tcPr marL="68580" marR="68580" marT="34290" marB="34290"/>
                </a:tc>
                <a:tc>
                  <a:txBody>
                    <a:bodyPr/>
                    <a:lstStyle/>
                    <a:p>
                      <a:pPr algn="r"/>
                      <a:r>
                        <a:rPr lang="en-US" sz="1200" dirty="0"/>
                        <a:t>-</a:t>
                      </a:r>
                    </a:p>
                  </a:txBody>
                  <a:tcPr marL="68580" marR="68580" marT="34290" marB="34290"/>
                </a:tc>
                <a:tc>
                  <a:txBody>
                    <a:bodyPr/>
                    <a:lstStyle/>
                    <a:p>
                      <a:pPr algn="r"/>
                      <a:r>
                        <a:rPr lang="en-US" sz="1200" dirty="0"/>
                        <a:t>-</a:t>
                      </a:r>
                    </a:p>
                  </a:txBody>
                  <a:tcPr marL="68580" marR="68580" marT="34290" marB="34290"/>
                </a:tc>
                <a:tc>
                  <a:txBody>
                    <a:bodyPr/>
                    <a:lstStyle/>
                    <a:p>
                      <a:pPr algn="r"/>
                      <a:r>
                        <a:rPr lang="en-US" sz="1200" dirty="0"/>
                        <a:t>-</a:t>
                      </a:r>
                    </a:p>
                  </a:txBody>
                  <a:tcPr marL="68580" marR="68580" marT="34290" marB="34290"/>
                </a:tc>
                <a:tc>
                  <a:txBody>
                    <a:bodyPr/>
                    <a:lstStyle/>
                    <a:p>
                      <a:pPr algn="r"/>
                      <a:r>
                        <a:rPr lang="en-US" sz="1200" dirty="0"/>
                        <a:t>-</a:t>
                      </a:r>
                    </a:p>
                  </a:txBody>
                  <a:tcPr marL="68580" marR="68580" marT="34290" marB="34290"/>
                </a:tc>
                <a:tc>
                  <a:txBody>
                    <a:bodyPr/>
                    <a:lstStyle/>
                    <a:p>
                      <a:pPr algn="r"/>
                      <a:r>
                        <a:rPr lang="en-US" sz="1200" dirty="0"/>
                        <a:t>$162,454,627</a:t>
                      </a:r>
                    </a:p>
                  </a:txBody>
                  <a:tcPr marL="68580" marR="68580" marT="34290" marB="34290"/>
                </a:tc>
                <a:extLst>
                  <a:ext uri="{0D108BD9-81ED-4DB2-BD59-A6C34878D82A}">
                    <a16:rowId xmlns:a16="http://schemas.microsoft.com/office/drawing/2014/main" val="2529703070"/>
                  </a:ext>
                </a:extLst>
              </a:tr>
            </a:tbl>
          </a:graphicData>
        </a:graphic>
      </p:graphicFrame>
    </p:spTree>
    <p:extLst>
      <p:ext uri="{BB962C8B-B14F-4D97-AF65-F5344CB8AC3E}">
        <p14:creationId xmlns:p14="http://schemas.microsoft.com/office/powerpoint/2010/main" val="4118260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FFFF-0600-195A-DB01-62415A1B46B3}"/>
              </a:ext>
            </a:extLst>
          </p:cNvPr>
          <p:cNvSpPr>
            <a:spLocks noGrp="1"/>
          </p:cNvSpPr>
          <p:nvPr>
            <p:ph type="title"/>
          </p:nvPr>
        </p:nvSpPr>
        <p:spPr>
          <a:xfrm>
            <a:off x="457201" y="873674"/>
            <a:ext cx="3348110" cy="951513"/>
          </a:xfrm>
        </p:spPr>
        <p:txBody>
          <a:bodyPr>
            <a:normAutofit/>
          </a:bodyPr>
          <a:lstStyle/>
          <a:p>
            <a:r>
              <a:rPr lang="en-US" sz="3200" dirty="0"/>
              <a:t>Tuition and Fees</a:t>
            </a:r>
          </a:p>
        </p:txBody>
      </p:sp>
      <p:pic>
        <p:nvPicPr>
          <p:cNvPr id="6" name="Content Placeholder 5" descr="A close-up of a document&#10;&#10;Description automatically generated with low confidence">
            <a:extLst>
              <a:ext uri="{FF2B5EF4-FFF2-40B4-BE49-F238E27FC236}">
                <a16:creationId xmlns:a16="http://schemas.microsoft.com/office/drawing/2014/main" id="{DFBB0C2B-5C51-1F4F-BEB3-6158F4B0E289}"/>
              </a:ext>
            </a:extLst>
          </p:cNvPr>
          <p:cNvPicPr>
            <a:picLocks noGrp="1" noRot="1" noChangeAspect="1" noMove="1" noResize="1" noEditPoints="1" noAdjustHandles="1" noChangeArrowheads="1" noChangeShapeType="1" noCrop="1"/>
          </p:cNvPicPr>
          <p:nvPr>
            <p:ph idx="1"/>
          </p:nvPr>
        </p:nvPicPr>
        <p:blipFill rotWithShape="1">
          <a:blip r:embed="rId2"/>
          <a:srcRect l="5237" t="20057" r="4926" b="12990"/>
          <a:stretch/>
        </p:blipFill>
        <p:spPr>
          <a:xfrm>
            <a:off x="4403186" y="858132"/>
            <a:ext cx="4339882" cy="4185622"/>
          </a:xfrm>
        </p:spPr>
      </p:pic>
      <p:sp>
        <p:nvSpPr>
          <p:cNvPr id="4" name="Text Placeholder 3">
            <a:extLst>
              <a:ext uri="{FF2B5EF4-FFF2-40B4-BE49-F238E27FC236}">
                <a16:creationId xmlns:a16="http://schemas.microsoft.com/office/drawing/2014/main" id="{6D441DDC-548E-F13C-5EE6-28B65DD77D38}"/>
              </a:ext>
            </a:extLst>
          </p:cNvPr>
          <p:cNvSpPr>
            <a:spLocks noGrp="1"/>
          </p:cNvSpPr>
          <p:nvPr>
            <p:ph type="body" sz="half" idx="2"/>
          </p:nvPr>
        </p:nvSpPr>
        <p:spPr>
          <a:xfrm>
            <a:off x="457201" y="1825187"/>
            <a:ext cx="3348110" cy="3114675"/>
          </a:xfrm>
        </p:spPr>
        <p:txBody>
          <a:bodyPr/>
          <a:lstStyle/>
          <a:p>
            <a:pPr marL="285743" indent="-285743">
              <a:buFont typeface="Arial" panose="020B0604020202020204" pitchFamily="34" charset="0"/>
              <a:buChar char="•"/>
            </a:pPr>
            <a:r>
              <a:rPr lang="en-US" dirty="0"/>
              <a:t>Tallahassee Campus</a:t>
            </a:r>
          </a:p>
          <a:p>
            <a:pPr marL="285743" indent="-285743">
              <a:buFont typeface="Arial" panose="020B0604020202020204" pitchFamily="34" charset="0"/>
              <a:buChar char="•"/>
            </a:pPr>
            <a:r>
              <a:rPr lang="en-US" dirty="0"/>
              <a:t>No increase since 2013-2014</a:t>
            </a:r>
          </a:p>
        </p:txBody>
      </p:sp>
      <p:sp>
        <p:nvSpPr>
          <p:cNvPr id="3" name="TextBox 2">
            <a:extLst>
              <a:ext uri="{FF2B5EF4-FFF2-40B4-BE49-F238E27FC236}">
                <a16:creationId xmlns:a16="http://schemas.microsoft.com/office/drawing/2014/main" id="{D9E3CE37-C056-9BE6-A736-E81B75E07821}"/>
              </a:ext>
            </a:extLst>
          </p:cNvPr>
          <p:cNvSpPr txBox="1">
            <a:spLocks noGrp="1" noRot="1" noMove="1" noResize="1" noEditPoints="1" noAdjustHandles="1" noChangeArrowheads="1" noChangeShapeType="1"/>
          </p:cNvSpPr>
          <p:nvPr/>
        </p:nvSpPr>
        <p:spPr>
          <a:xfrm>
            <a:off x="4478530" y="1166369"/>
            <a:ext cx="711200" cy="119026"/>
          </a:xfrm>
          <a:prstGeom prst="rect">
            <a:avLst/>
          </a:prstGeom>
          <a:solidFill>
            <a:schemeClr val="bg1"/>
          </a:solidFill>
          <a:ln>
            <a:solidFill>
              <a:schemeClr val="bg1"/>
            </a:solidFill>
          </a:ln>
        </p:spPr>
        <p:txBody>
          <a:bodyPr wrap="square" lIns="0" tIns="0" rIns="0" bIns="0" rtlCol="0" anchor="ctr">
            <a:no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lumMod val="65000"/>
                    <a:lumOff val="35000"/>
                  </a:prstClr>
                </a:solidFill>
                <a:effectLst/>
                <a:uLnTx/>
                <a:uFillTx/>
                <a:latin typeface="Times New Roman"/>
                <a:ea typeface="+mn-ea"/>
                <a:cs typeface="+mn-cs"/>
              </a:rPr>
              <a:t>Tuition       </a:t>
            </a:r>
          </a:p>
        </p:txBody>
      </p:sp>
    </p:spTree>
    <p:extLst>
      <p:ext uri="{BB962C8B-B14F-4D97-AF65-F5344CB8AC3E}">
        <p14:creationId xmlns:p14="http://schemas.microsoft.com/office/powerpoint/2010/main" val="2205780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FFC7E5E-31EC-CD0D-9536-7A1722586804}"/>
              </a:ext>
            </a:extLst>
          </p:cNvPr>
          <p:cNvSpPr/>
          <p:nvPr/>
        </p:nvSpPr>
        <p:spPr>
          <a:xfrm>
            <a:off x="470901" y="2411615"/>
            <a:ext cx="1695416" cy="1486942"/>
          </a:xfrm>
          <a:prstGeom prst="roundRect">
            <a:avLst/>
          </a:prstGeom>
          <a:solidFill>
            <a:srgbClr val="782F3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9" name="Slide Number Placeholder 8">
            <a:extLst>
              <a:ext uri="{FF2B5EF4-FFF2-40B4-BE49-F238E27FC236}">
                <a16:creationId xmlns:a16="http://schemas.microsoft.com/office/drawing/2014/main" id="{E8C814B0-B9BF-1C4F-6CE8-FB7736DEE837}"/>
              </a:ext>
            </a:extLst>
          </p:cNvPr>
          <p:cNvSpPr>
            <a:spLocks noGrp="1"/>
          </p:cNvSpPr>
          <p:nvPr>
            <p:ph type="sldNum" sz="quarter" idx="12"/>
          </p:nvPr>
        </p:nvSpPr>
        <p:spPr/>
        <p:txBody>
          <a:bodyPr/>
          <a:lstStyle/>
          <a:p>
            <a:pPr marL="0" marR="0" lvl="0" indent="0" algn="r" defTabSz="457178"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457178"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tint val="75000"/>
                </a:prstClr>
              </a:solidFill>
              <a:effectLst/>
              <a:uLnTx/>
              <a:uFillTx/>
              <a:latin typeface="Times New Roman"/>
              <a:ea typeface="+mn-ea"/>
              <a:cs typeface="+mn-cs"/>
            </a:endParaRPr>
          </a:p>
        </p:txBody>
      </p:sp>
      <p:sp>
        <p:nvSpPr>
          <p:cNvPr id="15" name="TextBox 14">
            <a:extLst>
              <a:ext uri="{FF2B5EF4-FFF2-40B4-BE49-F238E27FC236}">
                <a16:creationId xmlns:a16="http://schemas.microsoft.com/office/drawing/2014/main" id="{D98FBE8D-9C66-550E-10E1-6F88C5DF5801}"/>
              </a:ext>
            </a:extLst>
          </p:cNvPr>
          <p:cNvSpPr txBox="1"/>
          <p:nvPr/>
        </p:nvSpPr>
        <p:spPr>
          <a:xfrm>
            <a:off x="470901" y="2600724"/>
            <a:ext cx="1695416" cy="1107996"/>
          </a:xfrm>
          <a:prstGeom prst="rect">
            <a:avLst/>
          </a:prstGeom>
          <a:noFill/>
        </p:spPr>
        <p:txBody>
          <a:bodyPr wrap="square" rtlCol="0">
            <a:spAutoFit/>
          </a:bodyPr>
          <a:lstStyle/>
          <a:p>
            <a:pPr marL="0" marR="0" lvl="0" indent="0" algn="ctr" defTabSz="457178"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D0B884"/>
                </a:solidFill>
                <a:effectLst/>
                <a:uLnTx/>
                <a:uFillTx/>
                <a:ea typeface="+mn-ea"/>
                <a:cs typeface="+mn-cs"/>
              </a:rPr>
              <a:t>92</a:t>
            </a:r>
            <a:endParaRPr kumimoji="0" lang="en-US" sz="6000" b="1" i="0" u="none" strike="noStrike" kern="1200" cap="none" spc="0" normalizeH="0" baseline="0" noProof="0" dirty="0">
              <a:ln>
                <a:noFill/>
              </a:ln>
              <a:solidFill>
                <a:srgbClr val="D0B884"/>
              </a:solidFill>
              <a:effectLst/>
              <a:uLnTx/>
              <a:uFillTx/>
              <a:ea typeface="+mn-ea"/>
              <a:cs typeface="+mn-cs"/>
            </a:endParaRPr>
          </a:p>
        </p:txBody>
      </p:sp>
      <p:sp>
        <p:nvSpPr>
          <p:cNvPr id="18" name="Title 1">
            <a:extLst>
              <a:ext uri="{FF2B5EF4-FFF2-40B4-BE49-F238E27FC236}">
                <a16:creationId xmlns:a16="http://schemas.microsoft.com/office/drawing/2014/main" id="{879039BD-8A36-EC0D-7097-B93C51EB2401}"/>
              </a:ext>
            </a:extLst>
          </p:cNvPr>
          <p:cNvSpPr txBox="1">
            <a:spLocks/>
          </p:cNvSpPr>
          <p:nvPr/>
        </p:nvSpPr>
        <p:spPr>
          <a:xfrm>
            <a:off x="457200" y="743924"/>
            <a:ext cx="8229600" cy="992579"/>
          </a:xfrm>
          <a:prstGeom prst="rect">
            <a:avLst/>
          </a:prstGeom>
        </p:spPr>
        <p:txBody>
          <a:bodyPr>
            <a:noAutofit/>
          </a:bodyPr>
          <a:lstStyle>
            <a:lvl1pPr algn="ctr" defTabSz="609585" rtl="0" eaLnBrk="1" latinLnBrk="0" hangingPunct="1">
              <a:spcBef>
                <a:spcPct val="0"/>
              </a:spcBef>
              <a:buNone/>
              <a:defRPr sz="5867" kern="1200">
                <a:solidFill>
                  <a:schemeClr val="tx1"/>
                </a:solidFill>
                <a:latin typeface="+mj-lt"/>
                <a:ea typeface="+mj-ea"/>
                <a:cs typeface="+mj-cs"/>
              </a:defRPr>
            </a:lvl1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a:ea typeface="+mj-ea"/>
                <a:cs typeface="+mj-cs"/>
              </a:rPr>
              <a:t>FSU’s Operating Budget is Larger than </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a:ea typeface="+mj-ea"/>
                <a:cs typeface="+mj-cs"/>
              </a:rPr>
              <a:t>92 Countries</a:t>
            </a:r>
          </a:p>
        </p:txBody>
      </p:sp>
      <p:graphicFrame>
        <p:nvGraphicFramePr>
          <p:cNvPr id="21" name="Table 20">
            <a:extLst>
              <a:ext uri="{FF2B5EF4-FFF2-40B4-BE49-F238E27FC236}">
                <a16:creationId xmlns:a16="http://schemas.microsoft.com/office/drawing/2014/main" id="{888E323B-E866-A23A-5028-027C47D6144C}"/>
              </a:ext>
            </a:extLst>
          </p:cNvPr>
          <p:cNvGraphicFramePr>
            <a:graphicFrameLocks noGrp="1"/>
          </p:cNvGraphicFramePr>
          <p:nvPr/>
        </p:nvGraphicFramePr>
        <p:xfrm>
          <a:off x="2656703" y="1959641"/>
          <a:ext cx="6201747" cy="3039930"/>
        </p:xfrm>
        <a:graphic>
          <a:graphicData uri="http://schemas.openxmlformats.org/drawingml/2006/table">
            <a:tbl>
              <a:tblPr/>
              <a:tblGrid>
                <a:gridCol w="1421027">
                  <a:extLst>
                    <a:ext uri="{9D8B030D-6E8A-4147-A177-3AD203B41FA5}">
                      <a16:colId xmlns:a16="http://schemas.microsoft.com/office/drawing/2014/main" val="492402304"/>
                    </a:ext>
                  </a:extLst>
                </a:gridCol>
                <a:gridCol w="1532238">
                  <a:extLst>
                    <a:ext uri="{9D8B030D-6E8A-4147-A177-3AD203B41FA5}">
                      <a16:colId xmlns:a16="http://schemas.microsoft.com/office/drawing/2014/main" val="1364386234"/>
                    </a:ext>
                  </a:extLst>
                </a:gridCol>
                <a:gridCol w="1841519">
                  <a:extLst>
                    <a:ext uri="{9D8B030D-6E8A-4147-A177-3AD203B41FA5}">
                      <a16:colId xmlns:a16="http://schemas.microsoft.com/office/drawing/2014/main" val="1830838001"/>
                    </a:ext>
                  </a:extLst>
                </a:gridCol>
                <a:gridCol w="1406963">
                  <a:extLst>
                    <a:ext uri="{9D8B030D-6E8A-4147-A177-3AD203B41FA5}">
                      <a16:colId xmlns:a16="http://schemas.microsoft.com/office/drawing/2014/main" val="3507499484"/>
                    </a:ext>
                  </a:extLst>
                </a:gridCol>
              </a:tblGrid>
              <a:tr h="119250">
                <a:tc>
                  <a:txBody>
                    <a:bodyPr/>
                    <a:lstStyle/>
                    <a:p>
                      <a:pPr algn="l" fontAlgn="b"/>
                      <a:r>
                        <a:rPr lang="en-US" sz="800" b="0" i="0" u="none" strike="noStrike" dirty="0">
                          <a:solidFill>
                            <a:srgbClr val="000000"/>
                          </a:solidFill>
                          <a:effectLst/>
                          <a:latin typeface="Times New Roman" panose="02020603050405020304" pitchFamily="18" charset="0"/>
                        </a:rPr>
                        <a:t>American Samoa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Eritrea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Lesotho</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Saint Pierre and Miquelon</a:t>
                      </a:r>
                    </a:p>
                  </a:txBody>
                  <a:tcPr marL="4950" marR="4950" marT="4950" marB="0" anchor="b">
                    <a:lnL>
                      <a:noFill/>
                    </a:lnL>
                    <a:lnR>
                      <a:noFill/>
                    </a:lnR>
                    <a:lnT>
                      <a:noFill/>
                    </a:lnT>
                    <a:lnB>
                      <a:noFill/>
                    </a:lnB>
                    <a:noFill/>
                  </a:tcPr>
                </a:tc>
                <a:extLst>
                  <a:ext uri="{0D108BD9-81ED-4DB2-BD59-A6C34878D82A}">
                    <a16:rowId xmlns:a16="http://schemas.microsoft.com/office/drawing/2014/main" val="4135940951"/>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Andorra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Eswatini</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Liberia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Saint Vincent and the Grenadines</a:t>
                      </a:r>
                    </a:p>
                  </a:txBody>
                  <a:tcPr marL="4950" marR="4950" marT="4950" marB="0" anchor="b">
                    <a:lnL>
                      <a:noFill/>
                    </a:lnL>
                    <a:lnR>
                      <a:noFill/>
                    </a:lnR>
                    <a:lnT>
                      <a:noFill/>
                    </a:lnT>
                    <a:lnB>
                      <a:noFill/>
                    </a:lnB>
                    <a:noFill/>
                  </a:tcPr>
                </a:tc>
                <a:extLst>
                  <a:ext uri="{0D108BD9-81ED-4DB2-BD59-A6C34878D82A}">
                    <a16:rowId xmlns:a16="http://schemas.microsoft.com/office/drawing/2014/main" val="2032535257"/>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Anguilla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Falkland Islands (Islas Malvinas)</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Madagascar</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Samoa</a:t>
                      </a:r>
                    </a:p>
                  </a:txBody>
                  <a:tcPr marL="4950" marR="4950" marT="4950" marB="0" anchor="b">
                    <a:lnL>
                      <a:noFill/>
                    </a:lnL>
                    <a:lnR>
                      <a:noFill/>
                    </a:lnR>
                    <a:lnT>
                      <a:noFill/>
                    </a:lnT>
                    <a:lnB>
                      <a:noFill/>
                    </a:lnB>
                    <a:noFill/>
                  </a:tcPr>
                </a:tc>
                <a:extLst>
                  <a:ext uri="{0D108BD9-81ED-4DB2-BD59-A6C34878D82A}">
                    <a16:rowId xmlns:a16="http://schemas.microsoft.com/office/drawing/2014/main" val="2122163134"/>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Antigua and Barbuda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Faroe Islands</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Malawi</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San Marino</a:t>
                      </a:r>
                    </a:p>
                  </a:txBody>
                  <a:tcPr marL="4950" marR="4950" marT="4950" marB="0" anchor="b">
                    <a:lnL>
                      <a:noFill/>
                    </a:lnL>
                    <a:lnR>
                      <a:noFill/>
                    </a:lnR>
                    <a:lnT>
                      <a:noFill/>
                    </a:lnT>
                    <a:lnB>
                      <a:noFill/>
                    </a:lnB>
                    <a:noFill/>
                  </a:tcPr>
                </a:tc>
                <a:extLst>
                  <a:ext uri="{0D108BD9-81ED-4DB2-BD59-A6C34878D82A}">
                    <a16:rowId xmlns:a16="http://schemas.microsoft.com/office/drawing/2014/main" val="691538672"/>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Aruba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Fiji</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Maldives</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Sao Tome and Principe</a:t>
                      </a:r>
                    </a:p>
                  </a:txBody>
                  <a:tcPr marL="4950" marR="4950" marT="4950" marB="0" anchor="b">
                    <a:lnL>
                      <a:noFill/>
                    </a:lnL>
                    <a:lnR>
                      <a:noFill/>
                    </a:lnR>
                    <a:lnT>
                      <a:noFill/>
                    </a:lnT>
                    <a:lnB>
                      <a:noFill/>
                    </a:lnB>
                    <a:noFill/>
                  </a:tcPr>
                </a:tc>
                <a:extLst>
                  <a:ext uri="{0D108BD9-81ED-4DB2-BD59-A6C34878D82A}">
                    <a16:rowId xmlns:a16="http://schemas.microsoft.com/office/drawing/2014/main" val="2599927411"/>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Bahamas, The</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French Polynesia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Marshall Islands</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Seychelles</a:t>
                      </a:r>
                    </a:p>
                  </a:txBody>
                  <a:tcPr marL="4950" marR="4950" marT="4950" marB="0" anchor="b">
                    <a:lnL>
                      <a:noFill/>
                    </a:lnL>
                    <a:lnR>
                      <a:noFill/>
                    </a:lnR>
                    <a:lnT>
                      <a:noFill/>
                    </a:lnT>
                    <a:lnB>
                      <a:noFill/>
                    </a:lnB>
                    <a:noFill/>
                  </a:tcPr>
                </a:tc>
                <a:extLst>
                  <a:ext uri="{0D108BD9-81ED-4DB2-BD59-A6C34878D82A}">
                    <a16:rowId xmlns:a16="http://schemas.microsoft.com/office/drawing/2014/main" val="3522853482"/>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Barbados</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Gabon</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Mauritania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Sierra Leone</a:t>
                      </a:r>
                    </a:p>
                  </a:txBody>
                  <a:tcPr marL="4950" marR="4950" marT="4950" marB="0" anchor="b">
                    <a:lnL>
                      <a:noFill/>
                    </a:lnL>
                    <a:lnR>
                      <a:noFill/>
                    </a:lnR>
                    <a:lnT>
                      <a:noFill/>
                    </a:lnT>
                    <a:lnB>
                      <a:noFill/>
                    </a:lnB>
                    <a:noFill/>
                  </a:tcPr>
                </a:tc>
                <a:extLst>
                  <a:ext uri="{0D108BD9-81ED-4DB2-BD59-A6C34878D82A}">
                    <a16:rowId xmlns:a16="http://schemas.microsoft.com/office/drawing/2014/main" val="967621248"/>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Belize</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Gambia, The</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Micronesia, Federated States of</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Solomon Islands</a:t>
                      </a:r>
                    </a:p>
                  </a:txBody>
                  <a:tcPr marL="4950" marR="4950" marT="4950" marB="0" anchor="b">
                    <a:lnL>
                      <a:noFill/>
                    </a:lnL>
                    <a:lnR>
                      <a:noFill/>
                    </a:lnR>
                    <a:lnT>
                      <a:noFill/>
                    </a:lnT>
                    <a:lnB>
                      <a:noFill/>
                    </a:lnB>
                    <a:noFill/>
                  </a:tcPr>
                </a:tc>
                <a:extLst>
                  <a:ext uri="{0D108BD9-81ED-4DB2-BD59-A6C34878D82A}">
                    <a16:rowId xmlns:a16="http://schemas.microsoft.com/office/drawing/2014/main" val="1000549008"/>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Benin</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Gibraltar</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Monaco</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Somalia</a:t>
                      </a:r>
                    </a:p>
                  </a:txBody>
                  <a:tcPr marL="4950" marR="4950" marT="4950" marB="0" anchor="b">
                    <a:lnL>
                      <a:noFill/>
                    </a:lnL>
                    <a:lnR>
                      <a:noFill/>
                    </a:lnR>
                    <a:lnT>
                      <a:noFill/>
                    </a:lnT>
                    <a:lnB>
                      <a:noFill/>
                    </a:lnB>
                    <a:noFill/>
                  </a:tcPr>
                </a:tc>
                <a:extLst>
                  <a:ext uri="{0D108BD9-81ED-4DB2-BD59-A6C34878D82A}">
                    <a16:rowId xmlns:a16="http://schemas.microsoft.com/office/drawing/2014/main" val="1057056042"/>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Bermuda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Greenland</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Montenegro</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South Sudan</a:t>
                      </a:r>
                    </a:p>
                  </a:txBody>
                  <a:tcPr marL="4950" marR="4950" marT="4950" marB="0" anchor="b">
                    <a:lnL>
                      <a:noFill/>
                    </a:lnL>
                    <a:lnR>
                      <a:noFill/>
                    </a:lnR>
                    <a:lnT>
                      <a:noFill/>
                    </a:lnT>
                    <a:lnB>
                      <a:noFill/>
                    </a:lnB>
                    <a:noFill/>
                  </a:tcPr>
                </a:tc>
                <a:extLst>
                  <a:ext uri="{0D108BD9-81ED-4DB2-BD59-A6C34878D82A}">
                    <a16:rowId xmlns:a16="http://schemas.microsoft.com/office/drawing/2014/main" val="594931877"/>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Bhutan</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Grenada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Montserrat</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Suriname</a:t>
                      </a:r>
                    </a:p>
                  </a:txBody>
                  <a:tcPr marL="4950" marR="4950" marT="4950" marB="0" anchor="b">
                    <a:lnL>
                      <a:noFill/>
                    </a:lnL>
                    <a:lnR>
                      <a:noFill/>
                    </a:lnR>
                    <a:lnT>
                      <a:noFill/>
                    </a:lnT>
                    <a:lnB>
                      <a:noFill/>
                    </a:lnB>
                    <a:noFill/>
                  </a:tcPr>
                </a:tc>
                <a:extLst>
                  <a:ext uri="{0D108BD9-81ED-4DB2-BD59-A6C34878D82A}">
                    <a16:rowId xmlns:a16="http://schemas.microsoft.com/office/drawing/2014/main" val="74194939"/>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British Virgin Islands</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Guam</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Nauru</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Tajikistan</a:t>
                      </a:r>
                    </a:p>
                  </a:txBody>
                  <a:tcPr marL="4950" marR="4950" marT="4950" marB="0" anchor="b">
                    <a:lnL>
                      <a:noFill/>
                    </a:lnL>
                    <a:lnR>
                      <a:noFill/>
                    </a:lnR>
                    <a:lnT>
                      <a:noFill/>
                    </a:lnT>
                    <a:lnB>
                      <a:noFill/>
                    </a:lnB>
                    <a:noFill/>
                  </a:tcPr>
                </a:tc>
                <a:extLst>
                  <a:ext uri="{0D108BD9-81ED-4DB2-BD59-A6C34878D82A}">
                    <a16:rowId xmlns:a16="http://schemas.microsoft.com/office/drawing/2014/main" val="800377035"/>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Burundi</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Guernsey</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New Caledonia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Timor-Leste</a:t>
                      </a:r>
                    </a:p>
                  </a:txBody>
                  <a:tcPr marL="4950" marR="4950" marT="4950" marB="0" anchor="b">
                    <a:lnL>
                      <a:noFill/>
                    </a:lnL>
                    <a:lnR>
                      <a:noFill/>
                    </a:lnR>
                    <a:lnT>
                      <a:noFill/>
                    </a:lnT>
                    <a:lnB>
                      <a:noFill/>
                    </a:lnB>
                    <a:noFill/>
                  </a:tcPr>
                </a:tc>
                <a:extLst>
                  <a:ext uri="{0D108BD9-81ED-4DB2-BD59-A6C34878D82A}">
                    <a16:rowId xmlns:a16="http://schemas.microsoft.com/office/drawing/2014/main" val="1610160779"/>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Cabo Verde</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Guinea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Niger</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Togo</a:t>
                      </a:r>
                    </a:p>
                  </a:txBody>
                  <a:tcPr marL="4950" marR="4950" marT="4950" marB="0" anchor="b">
                    <a:lnL>
                      <a:noFill/>
                    </a:lnL>
                    <a:lnR>
                      <a:noFill/>
                    </a:lnR>
                    <a:lnT>
                      <a:noFill/>
                    </a:lnT>
                    <a:lnB>
                      <a:noFill/>
                    </a:lnB>
                    <a:noFill/>
                  </a:tcPr>
                </a:tc>
                <a:extLst>
                  <a:ext uri="{0D108BD9-81ED-4DB2-BD59-A6C34878D82A}">
                    <a16:rowId xmlns:a16="http://schemas.microsoft.com/office/drawing/2014/main" val="1625896129"/>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Cayman Islands</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Guinea-Bissau</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Niue</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Tokelau</a:t>
                      </a:r>
                    </a:p>
                  </a:txBody>
                  <a:tcPr marL="4950" marR="4950" marT="4950" marB="0" anchor="b">
                    <a:lnL>
                      <a:noFill/>
                    </a:lnL>
                    <a:lnR>
                      <a:noFill/>
                    </a:lnR>
                    <a:lnT>
                      <a:noFill/>
                    </a:lnT>
                    <a:lnB>
                      <a:noFill/>
                    </a:lnB>
                    <a:noFill/>
                  </a:tcPr>
                </a:tc>
                <a:extLst>
                  <a:ext uri="{0D108BD9-81ED-4DB2-BD59-A6C34878D82A}">
                    <a16:rowId xmlns:a16="http://schemas.microsoft.com/office/drawing/2014/main" val="896044429"/>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Central African Republic</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Guyana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Norfolk Island</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Tonga</a:t>
                      </a:r>
                    </a:p>
                  </a:txBody>
                  <a:tcPr marL="4950" marR="4950" marT="4950" marB="0" anchor="b">
                    <a:lnL>
                      <a:noFill/>
                    </a:lnL>
                    <a:lnR>
                      <a:noFill/>
                    </a:lnR>
                    <a:lnT>
                      <a:noFill/>
                    </a:lnT>
                    <a:lnB>
                      <a:noFill/>
                    </a:lnB>
                    <a:noFill/>
                  </a:tcPr>
                </a:tc>
                <a:extLst>
                  <a:ext uri="{0D108BD9-81ED-4DB2-BD59-A6C34878D82A}">
                    <a16:rowId xmlns:a16="http://schemas.microsoft.com/office/drawing/2014/main" val="394856120"/>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Chad</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Haiti</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Northern Mariana Islands</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Turks and Caicos Islands</a:t>
                      </a:r>
                    </a:p>
                  </a:txBody>
                  <a:tcPr marL="4950" marR="4950" marT="4950" marB="0" anchor="b">
                    <a:lnL>
                      <a:noFill/>
                    </a:lnL>
                    <a:lnR>
                      <a:noFill/>
                    </a:lnR>
                    <a:lnT>
                      <a:noFill/>
                    </a:lnT>
                    <a:lnB>
                      <a:noFill/>
                    </a:lnB>
                    <a:noFill/>
                  </a:tcPr>
                </a:tc>
                <a:extLst>
                  <a:ext uri="{0D108BD9-81ED-4DB2-BD59-A6C34878D82A}">
                    <a16:rowId xmlns:a16="http://schemas.microsoft.com/office/drawing/2014/main" val="2063989291"/>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Comoros</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Holy See (Vatican City)</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Palau</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Tuvalu</a:t>
                      </a:r>
                    </a:p>
                  </a:txBody>
                  <a:tcPr marL="4950" marR="4950" marT="4950" marB="0" anchor="b">
                    <a:lnL>
                      <a:noFill/>
                    </a:lnL>
                    <a:lnR>
                      <a:noFill/>
                    </a:lnR>
                    <a:lnT>
                      <a:noFill/>
                    </a:lnT>
                    <a:lnB>
                      <a:noFill/>
                    </a:lnB>
                    <a:noFill/>
                  </a:tcPr>
                </a:tc>
                <a:extLst>
                  <a:ext uri="{0D108BD9-81ED-4DB2-BD59-A6C34878D82A}">
                    <a16:rowId xmlns:a16="http://schemas.microsoft.com/office/drawing/2014/main" val="3341292959"/>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Congo, Republic of the</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Isle of Man</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Pitcairn Islands</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Vanuatu</a:t>
                      </a:r>
                    </a:p>
                  </a:txBody>
                  <a:tcPr marL="4950" marR="4950" marT="4950" marB="0" anchor="b">
                    <a:lnL>
                      <a:noFill/>
                    </a:lnL>
                    <a:lnR>
                      <a:noFill/>
                    </a:lnR>
                    <a:lnT>
                      <a:noFill/>
                    </a:lnT>
                    <a:lnB>
                      <a:noFill/>
                    </a:lnB>
                    <a:noFill/>
                  </a:tcPr>
                </a:tc>
                <a:extLst>
                  <a:ext uri="{0D108BD9-81ED-4DB2-BD59-A6C34878D82A}">
                    <a16:rowId xmlns:a16="http://schemas.microsoft.com/office/drawing/2014/main" val="2625456053"/>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Cook Islands</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Jersey</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Rwanda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Venezuela</a:t>
                      </a:r>
                    </a:p>
                  </a:txBody>
                  <a:tcPr marL="4950" marR="4950" marT="4950" marB="0" anchor="b">
                    <a:lnL>
                      <a:noFill/>
                    </a:lnL>
                    <a:lnR>
                      <a:noFill/>
                    </a:lnR>
                    <a:lnT>
                      <a:noFill/>
                    </a:lnT>
                    <a:lnB>
                      <a:noFill/>
                    </a:lnB>
                    <a:noFill/>
                  </a:tcPr>
                </a:tc>
                <a:extLst>
                  <a:ext uri="{0D108BD9-81ED-4DB2-BD59-A6C34878D82A}">
                    <a16:rowId xmlns:a16="http://schemas.microsoft.com/office/drawing/2014/main" val="676900511"/>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Djibouti</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Kiribati</a:t>
                      </a:r>
                    </a:p>
                  </a:txBody>
                  <a:tcPr marL="4950" marR="4950" marT="4950" marB="0" anchor="b">
                    <a:lnL>
                      <a:noFill/>
                    </a:lnL>
                    <a:lnR>
                      <a:noFill/>
                    </a:lnR>
                    <a:lnT>
                      <a:noFill/>
                    </a:lnT>
                    <a:lnB>
                      <a:noFill/>
                    </a:lnB>
                    <a:noFill/>
                  </a:tcPr>
                </a:tc>
                <a:tc>
                  <a:txBody>
                    <a:bodyPr/>
                    <a:lstStyle/>
                    <a:p>
                      <a:pPr algn="l" fontAlgn="b"/>
                      <a:r>
                        <a:rPr lang="pt-BR" sz="800" b="0" i="0" u="none" strike="noStrike">
                          <a:solidFill>
                            <a:srgbClr val="000000"/>
                          </a:solidFill>
                          <a:effectLst/>
                          <a:latin typeface="Times New Roman" panose="02020603050405020304" pitchFamily="18" charset="0"/>
                        </a:rPr>
                        <a:t>Saint Helena, Ascension, &amp; Tristan da Cunha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Virgin Islands</a:t>
                      </a:r>
                    </a:p>
                  </a:txBody>
                  <a:tcPr marL="4950" marR="4950" marT="4950" marB="0" anchor="b">
                    <a:lnL>
                      <a:noFill/>
                    </a:lnL>
                    <a:lnR>
                      <a:noFill/>
                    </a:lnR>
                    <a:lnT>
                      <a:noFill/>
                    </a:lnT>
                    <a:lnB>
                      <a:noFill/>
                    </a:lnB>
                    <a:noFill/>
                  </a:tcPr>
                </a:tc>
                <a:extLst>
                  <a:ext uri="{0D108BD9-81ED-4DB2-BD59-A6C34878D82A}">
                    <a16:rowId xmlns:a16="http://schemas.microsoft.com/office/drawing/2014/main" val="3323980560"/>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Dominica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Kosovo</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Saint Kitts and Nevis</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Wallis and Futuna</a:t>
                      </a:r>
                    </a:p>
                  </a:txBody>
                  <a:tcPr marL="4950" marR="4950" marT="4950" marB="0" anchor="b">
                    <a:lnL>
                      <a:noFill/>
                    </a:lnL>
                    <a:lnR>
                      <a:noFill/>
                    </a:lnR>
                    <a:lnT>
                      <a:noFill/>
                    </a:lnT>
                    <a:lnB>
                      <a:noFill/>
                    </a:lnB>
                    <a:noFill/>
                  </a:tcPr>
                </a:tc>
                <a:extLst>
                  <a:ext uri="{0D108BD9-81ED-4DB2-BD59-A6C34878D82A}">
                    <a16:rowId xmlns:a16="http://schemas.microsoft.com/office/drawing/2014/main" val="4205204881"/>
                  </a:ext>
                </a:extLst>
              </a:tr>
              <a:tr h="119250">
                <a:tc>
                  <a:txBody>
                    <a:bodyPr/>
                    <a:lstStyle/>
                    <a:p>
                      <a:pPr algn="l" fontAlgn="b"/>
                      <a:r>
                        <a:rPr lang="en-US" sz="800" b="0" i="0" u="none" strike="noStrike" dirty="0">
                          <a:solidFill>
                            <a:srgbClr val="000000"/>
                          </a:solidFill>
                          <a:effectLst/>
                          <a:latin typeface="Times New Roman" panose="02020603050405020304" pitchFamily="18" charset="0"/>
                        </a:rPr>
                        <a:t>Equatorial Guinea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Kyrgyzstan</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Saint Lucia</a:t>
                      </a:r>
                    </a:p>
                  </a:txBody>
                  <a:tcPr marL="4950" marR="4950" marT="4950" marB="0" anchor="b">
                    <a:lnL>
                      <a:noFill/>
                    </a:lnL>
                    <a:lnR>
                      <a:noFill/>
                    </a:lnR>
                    <a:lnT>
                      <a:noFill/>
                    </a:lnT>
                    <a:lnB>
                      <a:noFill/>
                    </a:lnB>
                    <a:noFill/>
                  </a:tcPr>
                </a:tc>
                <a:tc>
                  <a:txBody>
                    <a:bodyPr/>
                    <a:lstStyle/>
                    <a:p>
                      <a:pPr algn="l" fontAlgn="b"/>
                      <a:r>
                        <a:rPr lang="en-US" sz="800" b="0" i="0" u="none" strike="noStrike" dirty="0">
                          <a:solidFill>
                            <a:srgbClr val="000000"/>
                          </a:solidFill>
                          <a:effectLst/>
                          <a:latin typeface="Times New Roman" panose="02020603050405020304" pitchFamily="18" charset="0"/>
                        </a:rPr>
                        <a:t>Zimbabwe</a:t>
                      </a:r>
                    </a:p>
                  </a:txBody>
                  <a:tcPr marL="4950" marR="4950" marT="4950" marB="0" anchor="b">
                    <a:lnL>
                      <a:noFill/>
                    </a:lnL>
                    <a:lnR>
                      <a:noFill/>
                    </a:lnR>
                    <a:lnT>
                      <a:noFill/>
                    </a:lnT>
                    <a:lnB>
                      <a:noFill/>
                    </a:lnB>
                    <a:noFill/>
                  </a:tcPr>
                </a:tc>
                <a:extLst>
                  <a:ext uri="{0D108BD9-81ED-4DB2-BD59-A6C34878D82A}">
                    <a16:rowId xmlns:a16="http://schemas.microsoft.com/office/drawing/2014/main" val="1412213380"/>
                  </a:ext>
                </a:extLst>
              </a:tr>
            </a:tbl>
          </a:graphicData>
        </a:graphic>
      </p:graphicFrame>
      <p:sp>
        <p:nvSpPr>
          <p:cNvPr id="22" name="TextBox 21">
            <a:extLst>
              <a:ext uri="{FF2B5EF4-FFF2-40B4-BE49-F238E27FC236}">
                <a16:creationId xmlns:a16="http://schemas.microsoft.com/office/drawing/2014/main" id="{3166A226-5093-A008-773C-4447BE81FC70}"/>
              </a:ext>
            </a:extLst>
          </p:cNvPr>
          <p:cNvSpPr txBox="1"/>
          <p:nvPr/>
        </p:nvSpPr>
        <p:spPr>
          <a:xfrm>
            <a:off x="505164" y="3945204"/>
            <a:ext cx="1673856" cy="20774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solidFill>
                  <a:srgbClr val="D0B884"/>
                </a:solidFill>
                <a:effectLst/>
                <a:uLnTx/>
                <a:uFillTx/>
                <a:latin typeface="Times New Roman"/>
                <a:ea typeface="+mn-ea"/>
                <a:cs typeface="+mn-cs"/>
              </a:rPr>
              <a:t>Source: The World Factbook, CIA.gov</a:t>
            </a:r>
          </a:p>
        </p:txBody>
      </p:sp>
    </p:spTree>
    <p:extLst>
      <p:ext uri="{BB962C8B-B14F-4D97-AF65-F5344CB8AC3E}">
        <p14:creationId xmlns:p14="http://schemas.microsoft.com/office/powerpoint/2010/main" val="1629429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6FAF6-BE06-53ED-9113-DE5664ECE3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C2AA1-351A-AF64-4B0D-F5766EEDAD1A}"/>
              </a:ext>
            </a:extLst>
          </p:cNvPr>
          <p:cNvSpPr>
            <a:spLocks noGrp="1"/>
          </p:cNvSpPr>
          <p:nvPr>
            <p:ph type="title"/>
          </p:nvPr>
        </p:nvSpPr>
        <p:spPr/>
        <p:txBody>
          <a:bodyPr>
            <a:normAutofit/>
          </a:bodyPr>
          <a:lstStyle/>
          <a:p>
            <a:r>
              <a:rPr lang="en-US" dirty="0">
                <a:latin typeface="+mn-lt"/>
              </a:rPr>
              <a:t>Recruitment &amp; Retention</a:t>
            </a:r>
          </a:p>
        </p:txBody>
      </p:sp>
    </p:spTree>
    <p:extLst>
      <p:ext uri="{BB962C8B-B14F-4D97-AF65-F5344CB8AC3E}">
        <p14:creationId xmlns:p14="http://schemas.microsoft.com/office/powerpoint/2010/main" val="55597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B21E-661F-93CD-860B-4091B34A80FB}"/>
              </a:ext>
            </a:extLst>
          </p:cNvPr>
          <p:cNvSpPr>
            <a:spLocks noGrp="1"/>
          </p:cNvSpPr>
          <p:nvPr>
            <p:ph type="title"/>
          </p:nvPr>
        </p:nvSpPr>
        <p:spPr>
          <a:xfrm>
            <a:off x="457200" y="747060"/>
            <a:ext cx="8229600" cy="729154"/>
          </a:xfrm>
        </p:spPr>
        <p:txBody>
          <a:bodyPr>
            <a:normAutofit fontScale="90000"/>
          </a:bodyPr>
          <a:lstStyle/>
          <a:p>
            <a:r>
              <a:rPr lang="en-US" b="1" dirty="0"/>
              <a:t>Recruitment</a:t>
            </a:r>
          </a:p>
        </p:txBody>
      </p:sp>
      <p:sp>
        <p:nvSpPr>
          <p:cNvPr id="4" name="Slide Number Placeholder 3">
            <a:extLst>
              <a:ext uri="{FF2B5EF4-FFF2-40B4-BE49-F238E27FC236}">
                <a16:creationId xmlns:a16="http://schemas.microsoft.com/office/drawing/2014/main" id="{93B7735F-4A16-5A88-D1B0-35CB52EEB6CB}"/>
              </a:ext>
            </a:extLst>
          </p:cNvPr>
          <p:cNvSpPr>
            <a:spLocks noGrp="1"/>
          </p:cNvSpPr>
          <p:nvPr>
            <p:ph type="sldNum" sz="quarter" idx="12"/>
          </p:nvPr>
        </p:nvSpPr>
        <p:spPr/>
        <p:txBody>
          <a:bodyPr/>
          <a:lstStyle/>
          <a:p>
            <a:fld id="{82DA34B5-7C80-464F-9A62-3711C8F85D9D}" type="slidenum">
              <a:rPr lang="en-US" smtClean="0"/>
              <a:t>26</a:t>
            </a:fld>
            <a:endParaRPr lang="en-US"/>
          </a:p>
        </p:txBody>
      </p:sp>
      <p:sp>
        <p:nvSpPr>
          <p:cNvPr id="6" name="Content Placeholder 5">
            <a:extLst>
              <a:ext uri="{FF2B5EF4-FFF2-40B4-BE49-F238E27FC236}">
                <a16:creationId xmlns:a16="http://schemas.microsoft.com/office/drawing/2014/main" id="{26C5F8DE-B0AD-D049-E994-2492AA4D1A4B}"/>
              </a:ext>
            </a:extLst>
          </p:cNvPr>
          <p:cNvSpPr>
            <a:spLocks noGrp="1"/>
          </p:cNvSpPr>
          <p:nvPr>
            <p:ph idx="1"/>
          </p:nvPr>
        </p:nvSpPr>
        <p:spPr>
          <a:xfrm>
            <a:off x="274321" y="1543050"/>
            <a:ext cx="8630528" cy="3303270"/>
          </a:xfrm>
        </p:spPr>
        <p:txBody>
          <a:bodyPr>
            <a:normAutofit fontScale="70000" lnSpcReduction="20000"/>
          </a:bodyPr>
          <a:lstStyle/>
          <a:p>
            <a:pPr marL="342900" marR="0" lvl="0" indent="-342900">
              <a:spcBef>
                <a:spcPts val="0"/>
              </a:spcBef>
              <a:spcAft>
                <a:spcPts val="0"/>
              </a:spcAft>
              <a:buFont typeface="+mj-lt"/>
              <a:buAutoNum type="arabicPeriod"/>
              <a:tabLst>
                <a:tab pos="457200" algn="l"/>
              </a:tabLst>
            </a:pPr>
            <a:r>
              <a:rPr lang="en-US" sz="1800" b="1" dirty="0">
                <a:effectLst/>
                <a:ea typeface="Times New Roman" panose="02020603050405020304" pitchFamily="18" charset="0"/>
                <a:cs typeface="Aptos" panose="020B0004020202020204" pitchFamily="34" charset="0"/>
              </a:rPr>
              <a:t>National Advertising</a:t>
            </a:r>
            <a:r>
              <a:rPr lang="en-US" sz="1800" dirty="0">
                <a:effectLst/>
                <a:ea typeface="Times New Roman" panose="02020603050405020304" pitchFamily="18" charset="0"/>
                <a:cs typeface="Aptos" panose="020B0004020202020204" pitchFamily="34" charset="0"/>
              </a:rPr>
              <a:t>: To reach top talent nationwide, the University pays to advertise all jobs posted on the FSU Careers site with Inside Higher ED.  </a:t>
            </a:r>
          </a:p>
          <a:p>
            <a:pPr marL="342900" marR="0" lvl="0" indent="-342900">
              <a:spcBef>
                <a:spcPts val="0"/>
              </a:spcBef>
              <a:spcAft>
                <a:spcPts val="0"/>
              </a:spcAft>
              <a:buFont typeface="+mj-lt"/>
              <a:buAutoNum type="arabicPeriod"/>
              <a:tabLst>
                <a:tab pos="457200" algn="l"/>
              </a:tabLst>
            </a:pPr>
            <a:endParaRPr lang="en-US" sz="1800" dirty="0">
              <a:effectLst/>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tabLst>
                <a:tab pos="457200" algn="l"/>
              </a:tabLst>
            </a:pPr>
            <a:r>
              <a:rPr lang="en-US" sz="1800" b="1" dirty="0">
                <a:effectLst/>
                <a:ea typeface="Times New Roman" panose="02020603050405020304" pitchFamily="18" charset="0"/>
                <a:cs typeface="Aptos" panose="020B0004020202020204" pitchFamily="34" charset="0"/>
              </a:rPr>
              <a:t>External Advertising Partnerships</a:t>
            </a:r>
            <a:r>
              <a:rPr lang="en-US" sz="1800" dirty="0">
                <a:effectLst/>
                <a:ea typeface="Times New Roman" panose="02020603050405020304" pitchFamily="18" charset="0"/>
                <a:cs typeface="Aptos" panose="020B0004020202020204" pitchFamily="34" charset="0"/>
              </a:rPr>
              <a:t>: The University has partnerships with Graystone Advertising and Job Elephant Advertising that allow departments to advertise in external field-specific publications at discounted advertising rates. These services are available for all and are department-funded.</a:t>
            </a:r>
          </a:p>
          <a:p>
            <a:pPr marL="342900" marR="0" lvl="0" indent="-342900">
              <a:spcBef>
                <a:spcPts val="0"/>
              </a:spcBef>
              <a:spcAft>
                <a:spcPts val="0"/>
              </a:spcAft>
              <a:buFont typeface="+mj-lt"/>
              <a:buAutoNum type="arabicPeriod"/>
              <a:tabLst>
                <a:tab pos="457200" algn="l"/>
              </a:tabLst>
            </a:pPr>
            <a:endParaRPr lang="en-US" sz="1800" dirty="0">
              <a:effectLst/>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tabLst>
                <a:tab pos="457200" algn="l"/>
              </a:tabLst>
            </a:pPr>
            <a:r>
              <a:rPr lang="en-US" sz="1800" b="1" dirty="0">
                <a:solidFill>
                  <a:srgbClr val="000000"/>
                </a:solidFill>
                <a:effectLst/>
                <a:ea typeface="Times New Roman" panose="02020603050405020304" pitchFamily="18" charset="0"/>
                <a:cs typeface="Aptos" panose="020B0004020202020204" pitchFamily="34" charset="0"/>
              </a:rPr>
              <a:t>Market-Competitive Salaries: </a:t>
            </a:r>
            <a:r>
              <a:rPr lang="en-US" sz="1800" dirty="0">
                <a:solidFill>
                  <a:srgbClr val="000000"/>
                </a:solidFill>
                <a:effectLst/>
                <a:ea typeface="Times New Roman" panose="02020603050405020304" pitchFamily="18" charset="0"/>
                <a:cs typeface="Aptos" panose="020B0004020202020204" pitchFamily="34" charset="0"/>
              </a:rPr>
              <a:t>Compensation benchmarks staff salaries against comparable external positions to ensure competitive salaries for potential hires and current incumbents.</a:t>
            </a:r>
          </a:p>
          <a:p>
            <a:pPr marL="342900" marR="0" lvl="0" indent="-342900">
              <a:spcBef>
                <a:spcPts val="0"/>
              </a:spcBef>
              <a:spcAft>
                <a:spcPts val="0"/>
              </a:spcAft>
              <a:buFont typeface="+mj-lt"/>
              <a:buAutoNum type="arabicPeriod"/>
              <a:tabLst>
                <a:tab pos="457200" algn="l"/>
              </a:tabLst>
            </a:pPr>
            <a:endParaRPr lang="en-US" sz="1800" dirty="0">
              <a:solidFill>
                <a:srgbClr val="000000"/>
              </a:solidFill>
              <a:effectLst/>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tabLst>
                <a:tab pos="457200" algn="l"/>
              </a:tabLst>
            </a:pPr>
            <a:r>
              <a:rPr lang="en-US" sz="1800" b="1" dirty="0">
                <a:solidFill>
                  <a:srgbClr val="000000"/>
                </a:solidFill>
                <a:effectLst/>
                <a:ea typeface="Times New Roman" panose="02020603050405020304" pitchFamily="18" charset="0"/>
                <a:cs typeface="Aptos" panose="020B0004020202020204" pitchFamily="34" charset="0"/>
              </a:rPr>
              <a:t>Sign-On Bonuses: </a:t>
            </a:r>
            <a:r>
              <a:rPr lang="en-US" sz="1800" dirty="0">
                <a:solidFill>
                  <a:srgbClr val="000000"/>
                </a:solidFill>
                <a:effectLst/>
                <a:ea typeface="Times New Roman" panose="02020603050405020304" pitchFamily="18" charset="0"/>
                <a:cs typeface="Aptos" panose="020B0004020202020204" pitchFamily="34" charset="0"/>
              </a:rPr>
              <a:t>These may be offered to prospective employees who possess skills, experience, and/or qualifications that are in high market demand or are highly specialized. They may also be used to recruit for a position that would otherwise be difficult to fill.</a:t>
            </a:r>
          </a:p>
          <a:p>
            <a:pPr marL="342900" marR="0" lvl="0" indent="-342900">
              <a:spcBef>
                <a:spcPts val="0"/>
              </a:spcBef>
              <a:spcAft>
                <a:spcPts val="0"/>
              </a:spcAft>
              <a:buFont typeface="+mj-lt"/>
              <a:buAutoNum type="arabicPeriod"/>
              <a:tabLst>
                <a:tab pos="457200" algn="l"/>
              </a:tabLst>
            </a:pPr>
            <a:endParaRPr lang="en-US" sz="1800" dirty="0">
              <a:solidFill>
                <a:srgbClr val="000000"/>
              </a:solidFill>
              <a:effectLst/>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tabLst>
                <a:tab pos="457200" algn="l"/>
              </a:tabLst>
            </a:pPr>
            <a:r>
              <a:rPr lang="en-US" sz="1800" b="1" dirty="0">
                <a:effectLst/>
                <a:ea typeface="Times New Roman" panose="02020603050405020304" pitchFamily="18" charset="0"/>
                <a:cs typeface="Aptos" panose="020B0004020202020204" pitchFamily="34" charset="0"/>
              </a:rPr>
              <a:t>Moving Expenses</a:t>
            </a:r>
            <a:r>
              <a:rPr lang="en-US" sz="1800" dirty="0">
                <a:effectLst/>
                <a:ea typeface="Times New Roman" panose="02020603050405020304" pitchFamily="18" charset="0"/>
                <a:cs typeface="Aptos" panose="020B0004020202020204" pitchFamily="34" charset="0"/>
              </a:rPr>
              <a:t>: This may be offered to prospective employees relocating to the Tallahassee area. Expenses are paid directly to a university-approved vendor.  Typically covered as part of the Sign-on Bonus, but is available for those who have extenuating circumstances.  </a:t>
            </a:r>
          </a:p>
          <a:p>
            <a:pPr marL="342900" marR="0" lvl="0" indent="-342900">
              <a:spcBef>
                <a:spcPts val="0"/>
              </a:spcBef>
              <a:spcAft>
                <a:spcPts val="0"/>
              </a:spcAft>
              <a:buFont typeface="+mj-lt"/>
              <a:buAutoNum type="arabicPeriod"/>
              <a:tabLst>
                <a:tab pos="457200" algn="l"/>
              </a:tabLst>
            </a:pPr>
            <a:endParaRPr lang="en-US" sz="1800" dirty="0">
              <a:effectLst/>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tabLst>
                <a:tab pos="457200" algn="l"/>
              </a:tabLst>
            </a:pPr>
            <a:r>
              <a:rPr lang="en-US" sz="1800" b="1" dirty="0">
                <a:effectLst/>
                <a:ea typeface="Times New Roman" panose="02020603050405020304" pitchFamily="18" charset="0"/>
                <a:cs typeface="Aptos" panose="020B0004020202020204" pitchFamily="34" charset="0"/>
              </a:rPr>
              <a:t>Temporary Housing</a:t>
            </a:r>
            <a:r>
              <a:rPr lang="en-US" sz="1800" dirty="0">
                <a:effectLst/>
                <a:ea typeface="Times New Roman" panose="02020603050405020304" pitchFamily="18" charset="0"/>
                <a:cs typeface="Aptos" panose="020B0004020202020204" pitchFamily="34" charset="0"/>
              </a:rPr>
              <a:t>: This may be offered to prospective employees who are relocating for the position to allow time to find permanent housing.  May be used to secure a candidate for a position that would otherwise be difficult to fill.</a:t>
            </a:r>
            <a:endParaRPr lang="en-US" sz="1800" dirty="0">
              <a:effectLst/>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4044700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7B21E-661F-93CD-860B-4091B34A80FB}"/>
              </a:ext>
            </a:extLst>
          </p:cNvPr>
          <p:cNvSpPr>
            <a:spLocks noGrp="1"/>
          </p:cNvSpPr>
          <p:nvPr>
            <p:ph type="title"/>
          </p:nvPr>
        </p:nvSpPr>
        <p:spPr>
          <a:xfrm>
            <a:off x="457200" y="747060"/>
            <a:ext cx="8229600" cy="729154"/>
          </a:xfrm>
        </p:spPr>
        <p:txBody>
          <a:bodyPr>
            <a:normAutofit fontScale="90000"/>
          </a:bodyPr>
          <a:lstStyle/>
          <a:p>
            <a:r>
              <a:rPr lang="en-US" b="1" dirty="0"/>
              <a:t>Retention</a:t>
            </a:r>
          </a:p>
        </p:txBody>
      </p:sp>
      <p:sp>
        <p:nvSpPr>
          <p:cNvPr id="4" name="Slide Number Placeholder 3">
            <a:extLst>
              <a:ext uri="{FF2B5EF4-FFF2-40B4-BE49-F238E27FC236}">
                <a16:creationId xmlns:a16="http://schemas.microsoft.com/office/drawing/2014/main" id="{93B7735F-4A16-5A88-D1B0-35CB52EEB6CB}"/>
              </a:ext>
            </a:extLst>
          </p:cNvPr>
          <p:cNvSpPr>
            <a:spLocks noGrp="1"/>
          </p:cNvSpPr>
          <p:nvPr>
            <p:ph type="sldNum" sz="quarter" idx="12"/>
          </p:nvPr>
        </p:nvSpPr>
        <p:spPr/>
        <p:txBody>
          <a:bodyPr/>
          <a:lstStyle/>
          <a:p>
            <a:fld id="{82DA34B5-7C80-464F-9A62-3711C8F85D9D}" type="slidenum">
              <a:rPr lang="en-US" smtClean="0"/>
              <a:t>27</a:t>
            </a:fld>
            <a:endParaRPr lang="en-US"/>
          </a:p>
        </p:txBody>
      </p:sp>
      <p:sp>
        <p:nvSpPr>
          <p:cNvPr id="6" name="Content Placeholder 5">
            <a:extLst>
              <a:ext uri="{FF2B5EF4-FFF2-40B4-BE49-F238E27FC236}">
                <a16:creationId xmlns:a16="http://schemas.microsoft.com/office/drawing/2014/main" id="{26C5F8DE-B0AD-D049-E994-2492AA4D1A4B}"/>
              </a:ext>
            </a:extLst>
          </p:cNvPr>
          <p:cNvSpPr>
            <a:spLocks noGrp="1"/>
          </p:cNvSpPr>
          <p:nvPr>
            <p:ph idx="1"/>
          </p:nvPr>
        </p:nvSpPr>
        <p:spPr>
          <a:xfrm>
            <a:off x="457200" y="1543050"/>
            <a:ext cx="8229600" cy="3224214"/>
          </a:xfrm>
        </p:spPr>
        <p:txBody>
          <a:bodyPr>
            <a:normAutofit fontScale="85000" lnSpcReduction="20000"/>
          </a:bodyPr>
          <a:lstStyle/>
          <a:p>
            <a:pPr marL="8" marR="0" indent="-342900">
              <a:spcBef>
                <a:spcPts val="0"/>
              </a:spcBef>
              <a:spcAft>
                <a:spcPts val="0"/>
              </a:spcAft>
              <a:buFont typeface="+mj-lt"/>
              <a:buAutoNum type="arabicPeriod"/>
            </a:pPr>
            <a:r>
              <a:rPr lang="en-US" sz="1800" b="1" dirty="0">
                <a:solidFill>
                  <a:srgbClr val="000000"/>
                </a:solidFill>
                <a:effectLst/>
                <a:ea typeface="Aptos" panose="020B0004020202020204" pitchFamily="34" charset="0"/>
                <a:cs typeface="Aptos" panose="020B0004020202020204" pitchFamily="34" charset="0"/>
              </a:rPr>
              <a:t>Career Ladder Adjustments:</a:t>
            </a:r>
            <a:r>
              <a:rPr lang="en-US" sz="1800" dirty="0">
                <a:solidFill>
                  <a:srgbClr val="000000"/>
                </a:solidFill>
                <a:effectLst/>
                <a:ea typeface="Aptos" panose="020B0004020202020204" pitchFamily="34" charset="0"/>
                <a:cs typeface="Aptos" panose="020B0004020202020204" pitchFamily="34" charset="0"/>
              </a:rPr>
              <a:t> HR has partnered with departments across campus to develop career ladders within job codes to provide employees with a structured pathway for advancement within the organization. The ladders offer more transparent opportunities for advancement and skill development. Employees are able to progress through increasing levels of responsibility and associated defined salary within their current department and field of work without having to apply for new roles at the University.  </a:t>
            </a:r>
          </a:p>
          <a:p>
            <a:pPr marL="8" marR="0" indent="-342900">
              <a:spcBef>
                <a:spcPts val="0"/>
              </a:spcBef>
              <a:spcAft>
                <a:spcPts val="0"/>
              </a:spcAft>
              <a:buFont typeface="+mj-lt"/>
              <a:buAutoNum type="arabicPeriod"/>
            </a:pPr>
            <a:endParaRPr lang="en-US" sz="1800" dirty="0">
              <a:effectLst/>
              <a:ea typeface="Aptos" panose="020B0004020202020204" pitchFamily="34" charset="0"/>
              <a:cs typeface="Aptos" panose="020B0004020202020204" pitchFamily="34" charset="0"/>
            </a:endParaRPr>
          </a:p>
          <a:p>
            <a:pPr marL="8" marR="0" indent="-342900">
              <a:spcBef>
                <a:spcPts val="0"/>
              </a:spcBef>
              <a:spcAft>
                <a:spcPts val="0"/>
              </a:spcAft>
              <a:buFont typeface="+mj-lt"/>
              <a:buAutoNum type="arabicPeriod"/>
            </a:pPr>
            <a:r>
              <a:rPr lang="en-US" sz="1800" b="1" dirty="0">
                <a:solidFill>
                  <a:srgbClr val="000000"/>
                </a:solidFill>
                <a:effectLst/>
                <a:ea typeface="Aptos" panose="020B0004020202020204" pitchFamily="34" charset="0"/>
                <a:cs typeface="Aptos" panose="020B0004020202020204" pitchFamily="34" charset="0"/>
              </a:rPr>
              <a:t>Market-Based Reviews: </a:t>
            </a:r>
            <a:r>
              <a:rPr lang="en-US" sz="1800" dirty="0">
                <a:solidFill>
                  <a:srgbClr val="000000"/>
                </a:solidFill>
                <a:effectLst/>
                <a:ea typeface="Aptos" panose="020B0004020202020204" pitchFamily="34" charset="0"/>
                <a:cs typeface="Aptos" panose="020B0004020202020204" pitchFamily="34" charset="0"/>
              </a:rPr>
              <a:t>Departments may request external market reviews to ensure current employees' salaries keep pace with external market data trends.</a:t>
            </a:r>
          </a:p>
          <a:p>
            <a:pPr marL="8" marR="0" indent="-342900">
              <a:spcBef>
                <a:spcPts val="0"/>
              </a:spcBef>
              <a:spcAft>
                <a:spcPts val="0"/>
              </a:spcAft>
              <a:buFont typeface="+mj-lt"/>
              <a:buAutoNum type="arabicPeriod"/>
            </a:pPr>
            <a:endParaRPr lang="en-US" sz="1800" dirty="0">
              <a:effectLst/>
              <a:ea typeface="Aptos" panose="020B0004020202020204" pitchFamily="34" charset="0"/>
              <a:cs typeface="Aptos" panose="020B0004020202020204" pitchFamily="34" charset="0"/>
            </a:endParaRPr>
          </a:p>
          <a:p>
            <a:pPr marL="8" marR="0" indent="-342900">
              <a:spcBef>
                <a:spcPts val="0"/>
              </a:spcBef>
              <a:spcAft>
                <a:spcPts val="0"/>
              </a:spcAft>
              <a:buFont typeface="+mj-lt"/>
              <a:buAutoNum type="arabicPeriod"/>
            </a:pPr>
            <a:r>
              <a:rPr lang="en-US" sz="1800" b="1" dirty="0">
                <a:solidFill>
                  <a:srgbClr val="000000"/>
                </a:solidFill>
                <a:effectLst/>
                <a:ea typeface="Aptos" panose="020B0004020202020204" pitchFamily="34" charset="0"/>
                <a:cs typeface="Aptos" panose="020B0004020202020204" pitchFamily="34" charset="0"/>
              </a:rPr>
              <a:t>Counter Offers</a:t>
            </a:r>
            <a:r>
              <a:rPr lang="en-US" sz="1800" dirty="0">
                <a:solidFill>
                  <a:srgbClr val="000000"/>
                </a:solidFill>
                <a:effectLst/>
                <a:ea typeface="Aptos" panose="020B0004020202020204" pitchFamily="34" charset="0"/>
                <a:cs typeface="Aptos" panose="020B0004020202020204" pitchFamily="34" charset="0"/>
              </a:rPr>
              <a:t>: Departments may match external offers for equivalent roles to retain key employees who are considering leaving for other opportunities. Market adjustments based on individual qualifications may be considered to retain those receiving offers for higher-level external roles or offers internal to the University.  </a:t>
            </a:r>
          </a:p>
          <a:p>
            <a:pPr marL="8" marR="0" indent="-342900">
              <a:spcBef>
                <a:spcPts val="0"/>
              </a:spcBef>
              <a:spcAft>
                <a:spcPts val="0"/>
              </a:spcAft>
              <a:buFont typeface="+mj-lt"/>
              <a:buAutoNum type="arabicPeriod"/>
            </a:pPr>
            <a:endParaRPr lang="en-US" sz="1800" dirty="0">
              <a:solidFill>
                <a:srgbClr val="000000"/>
              </a:solidFill>
              <a:effectLst/>
              <a:ea typeface="Aptos" panose="020B0004020202020204" pitchFamily="34" charset="0"/>
              <a:cs typeface="Aptos" panose="020B0004020202020204" pitchFamily="34" charset="0"/>
            </a:endParaRPr>
          </a:p>
          <a:p>
            <a:pPr marL="8" marR="0" indent="-342900">
              <a:spcBef>
                <a:spcPts val="0"/>
              </a:spcBef>
              <a:spcAft>
                <a:spcPts val="0"/>
              </a:spcAft>
              <a:buFont typeface="+mj-lt"/>
              <a:buAutoNum type="arabicPeriod"/>
            </a:pPr>
            <a:r>
              <a:rPr lang="en-US" sz="1800" b="1" dirty="0">
                <a:solidFill>
                  <a:srgbClr val="000000"/>
                </a:solidFill>
                <a:ea typeface="Aptos" panose="020B0004020202020204" pitchFamily="34" charset="0"/>
                <a:cs typeface="Aptos" panose="020B0004020202020204" pitchFamily="34" charset="0"/>
              </a:rPr>
              <a:t>Retention Bonuses: </a:t>
            </a:r>
            <a:r>
              <a:rPr lang="en-US" sz="1800" dirty="0">
                <a:solidFill>
                  <a:srgbClr val="000000"/>
                </a:solidFill>
                <a:ea typeface="Aptos" panose="020B0004020202020204" pitchFamily="34" charset="0"/>
                <a:cs typeface="Aptos" panose="020B0004020202020204" pitchFamily="34" charset="0"/>
              </a:rPr>
              <a:t>These may be offered to a current employee possessing valuable or unique knowledge, skills, or abilities that are deemed critical to the mission of the University to retain key talent and reward tenure.</a:t>
            </a:r>
            <a:endParaRPr lang="en-US" sz="1800" dirty="0">
              <a:effectLst/>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2913002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6FAF6-BE06-53ED-9113-DE5664ECE3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C2AA1-351A-AF64-4B0D-F5766EEDAD1A}"/>
              </a:ext>
            </a:extLst>
          </p:cNvPr>
          <p:cNvSpPr>
            <a:spLocks noGrp="1"/>
          </p:cNvSpPr>
          <p:nvPr>
            <p:ph type="title"/>
          </p:nvPr>
        </p:nvSpPr>
        <p:spPr/>
        <p:txBody>
          <a:bodyPr>
            <a:normAutofit/>
          </a:bodyPr>
          <a:lstStyle/>
          <a:p>
            <a:r>
              <a:rPr lang="en-US">
                <a:latin typeface="+mn-lt"/>
              </a:rPr>
              <a:t>Capital Project Updates</a:t>
            </a:r>
          </a:p>
        </p:txBody>
      </p:sp>
    </p:spTree>
    <p:extLst>
      <p:ext uri="{BB962C8B-B14F-4D97-AF65-F5344CB8AC3E}">
        <p14:creationId xmlns:p14="http://schemas.microsoft.com/office/powerpoint/2010/main" val="3787990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174F-553A-5FFC-C1B4-179DAC08F6BD}"/>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466BFD9-79D1-CD63-B3BC-86AD38761944}"/>
              </a:ext>
            </a:extLst>
          </p:cNvPr>
          <p:cNvSpPr/>
          <p:nvPr/>
        </p:nvSpPr>
        <p:spPr>
          <a:xfrm>
            <a:off x="3083092" y="1143000"/>
            <a:ext cx="5481888" cy="2556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F5BFF3A-4755-09DB-F395-19F29C9E476C}"/>
              </a:ext>
            </a:extLst>
          </p:cNvPr>
          <p:cNvSpPr>
            <a:spLocks noGrp="1"/>
          </p:cNvSpPr>
          <p:nvPr>
            <p:ph type="title"/>
          </p:nvPr>
        </p:nvSpPr>
        <p:spPr>
          <a:xfrm>
            <a:off x="861494" y="302763"/>
            <a:ext cx="8068550" cy="471949"/>
          </a:xfrm>
        </p:spPr>
        <p:txBody>
          <a:bodyPr/>
          <a:lstStyle/>
          <a:p>
            <a:r>
              <a:rPr lang="en-US"/>
              <a:t>Deferred Maintenance Buildings</a:t>
            </a:r>
          </a:p>
        </p:txBody>
      </p:sp>
      <p:sp>
        <p:nvSpPr>
          <p:cNvPr id="10" name="Picture Placeholder 9">
            <a:extLst>
              <a:ext uri="{FF2B5EF4-FFF2-40B4-BE49-F238E27FC236}">
                <a16:creationId xmlns:a16="http://schemas.microsoft.com/office/drawing/2014/main" id="{6EFB989B-B268-7FF7-2C07-61934AF8CC8E}"/>
              </a:ext>
            </a:extLst>
          </p:cNvPr>
          <p:cNvSpPr>
            <a:spLocks noGrp="1"/>
          </p:cNvSpPr>
          <p:nvPr>
            <p:ph type="pic" idx="1"/>
          </p:nvPr>
        </p:nvSpPr>
        <p:spPr>
          <a:xfrm>
            <a:off x="6300788" y="1184275"/>
            <a:ext cx="2629257" cy="3481552"/>
          </a:xfrm>
        </p:spPr>
        <p:txBody>
          <a:bodyPr>
            <a:normAutofit fontScale="55000" lnSpcReduction="20000"/>
          </a:bodyPr>
          <a:lstStyle/>
          <a:p>
            <a:pPr marL="428625" indent="-428625">
              <a:buFont typeface="Arial" panose="020B0604020202020204" pitchFamily="34" charset="0"/>
              <a:buChar char="•"/>
            </a:pPr>
            <a:r>
              <a:rPr lang="en-US"/>
              <a:t>Ringling Art Museum</a:t>
            </a:r>
          </a:p>
          <a:p>
            <a:pPr marL="428625" indent="-428625">
              <a:buFont typeface="Arial" panose="020B0604020202020204" pitchFamily="34" charset="0"/>
              <a:buChar char="•"/>
            </a:pPr>
            <a:r>
              <a:rPr lang="en-US"/>
              <a:t>Rogers</a:t>
            </a:r>
          </a:p>
          <a:p>
            <a:pPr marL="428625" indent="-428625">
              <a:buFont typeface="Arial" panose="020B0604020202020204" pitchFamily="34" charset="0"/>
              <a:buChar char="•"/>
            </a:pPr>
            <a:r>
              <a:rPr lang="en-US"/>
              <a:t>Rovetta</a:t>
            </a:r>
          </a:p>
          <a:p>
            <a:pPr marL="428625" indent="-428625">
              <a:buFont typeface="Arial" panose="020B0604020202020204" pitchFamily="34" charset="0"/>
              <a:buChar char="•"/>
            </a:pPr>
            <a:r>
              <a:rPr lang="en-US"/>
              <a:t>Sandels</a:t>
            </a:r>
          </a:p>
          <a:p>
            <a:pPr marL="428625" indent="-428625">
              <a:buFont typeface="Arial" panose="020B0604020202020204" pitchFamily="34" charset="0"/>
              <a:buChar char="•"/>
            </a:pPr>
            <a:r>
              <a:rPr lang="en-US"/>
              <a:t>Shaw</a:t>
            </a:r>
          </a:p>
          <a:p>
            <a:pPr marL="428625" indent="-428625">
              <a:buFont typeface="Arial" panose="020B0604020202020204" pitchFamily="34" charset="0"/>
              <a:buChar char="•"/>
            </a:pPr>
            <a:r>
              <a:rPr lang="en-US"/>
              <a:t>Strozier</a:t>
            </a:r>
          </a:p>
          <a:p>
            <a:pPr marL="428625" indent="-428625">
              <a:buFont typeface="Arial" panose="020B0604020202020204" pitchFamily="34" charset="0"/>
              <a:buChar char="•"/>
            </a:pPr>
            <a:r>
              <a:rPr lang="en-US"/>
              <a:t>Thrasher</a:t>
            </a:r>
          </a:p>
          <a:p>
            <a:pPr marL="428625" indent="-428625">
              <a:buFont typeface="Arial" panose="020B0604020202020204" pitchFamily="34" charset="0"/>
              <a:buChar char="•"/>
            </a:pPr>
            <a:r>
              <a:rPr lang="en-US"/>
              <a:t>Turnbull</a:t>
            </a:r>
          </a:p>
          <a:p>
            <a:pPr marL="428625" indent="-428625">
              <a:buFont typeface="Arial" panose="020B0604020202020204" pitchFamily="34" charset="0"/>
              <a:buChar char="•"/>
            </a:pPr>
            <a:r>
              <a:rPr lang="en-US"/>
              <a:t>University Center</a:t>
            </a:r>
          </a:p>
          <a:p>
            <a:pPr marL="428625" indent="-428625">
              <a:buFont typeface="Arial" panose="020B0604020202020204" pitchFamily="34" charset="0"/>
              <a:buChar char="•"/>
            </a:pPr>
            <a:r>
              <a:rPr lang="en-US"/>
              <a:t>Westcott</a:t>
            </a:r>
          </a:p>
          <a:p>
            <a:pPr marL="428625" indent="-428625">
              <a:buFont typeface="Arial" panose="020B0604020202020204" pitchFamily="34" charset="0"/>
              <a:buChar char="•"/>
            </a:pPr>
            <a:r>
              <a:rPr lang="en-US"/>
              <a:t>Williams</a:t>
            </a:r>
          </a:p>
        </p:txBody>
      </p:sp>
      <p:sp>
        <p:nvSpPr>
          <p:cNvPr id="24" name="Picture Placeholder 23">
            <a:extLst>
              <a:ext uri="{FF2B5EF4-FFF2-40B4-BE49-F238E27FC236}">
                <a16:creationId xmlns:a16="http://schemas.microsoft.com/office/drawing/2014/main" id="{CFA5466F-E3DB-4F9B-A5B8-D2367C3A3C63}"/>
              </a:ext>
            </a:extLst>
          </p:cNvPr>
          <p:cNvSpPr>
            <a:spLocks noGrp="1"/>
          </p:cNvSpPr>
          <p:nvPr>
            <p:ph type="pic" idx="13"/>
          </p:nvPr>
        </p:nvSpPr>
        <p:spPr>
          <a:xfrm>
            <a:off x="459187" y="1186317"/>
            <a:ext cx="2806936" cy="3481552"/>
          </a:xfrm>
        </p:spPr>
        <p:txBody>
          <a:bodyPr>
            <a:normAutofit fontScale="55000" lnSpcReduction="20000"/>
          </a:bodyPr>
          <a:lstStyle/>
          <a:p>
            <a:pPr marL="428625" indent="-428625">
              <a:buFont typeface="Arial" panose="020B0604020202020204" pitchFamily="34" charset="0"/>
              <a:buChar char="•"/>
            </a:pPr>
            <a:r>
              <a:rPr lang="en-US"/>
              <a:t>Bellamy</a:t>
            </a:r>
          </a:p>
          <a:p>
            <a:pPr marL="428625" indent="-428625">
              <a:buFont typeface="Arial" panose="020B0604020202020204" pitchFamily="34" charset="0"/>
              <a:buChar char="•"/>
            </a:pPr>
            <a:r>
              <a:rPr lang="en-US"/>
              <a:t>Bio Medical</a:t>
            </a:r>
          </a:p>
          <a:p>
            <a:pPr marL="428625" indent="-428625">
              <a:buFont typeface="Arial" panose="020B0604020202020204" pitchFamily="34" charset="0"/>
              <a:buChar char="•"/>
            </a:pPr>
            <a:r>
              <a:rPr lang="en-US"/>
              <a:t>Bio Unit One</a:t>
            </a:r>
          </a:p>
          <a:p>
            <a:pPr marL="428625" indent="-428625">
              <a:buFont typeface="Arial" panose="020B0604020202020204" pitchFamily="34" charset="0"/>
              <a:buChar char="•"/>
            </a:pPr>
            <a:r>
              <a:rPr lang="en-US"/>
              <a:t>Ca’d Zan</a:t>
            </a:r>
          </a:p>
          <a:p>
            <a:pPr marL="428625" indent="-428625">
              <a:buFont typeface="Arial" panose="020B0604020202020204" pitchFamily="34" charset="0"/>
              <a:buChar char="•"/>
            </a:pPr>
            <a:r>
              <a:rPr lang="en-US"/>
              <a:t>Carothers Hall</a:t>
            </a:r>
          </a:p>
          <a:p>
            <a:pPr marL="428625" indent="-428625">
              <a:buFont typeface="Arial" panose="020B0604020202020204" pitchFamily="34" charset="0"/>
              <a:buChar char="•"/>
            </a:pPr>
            <a:r>
              <a:rPr lang="en-US"/>
              <a:t>College of Engineering</a:t>
            </a:r>
          </a:p>
          <a:p>
            <a:pPr marL="428625" indent="-428625">
              <a:buFont typeface="Arial" panose="020B0604020202020204" pitchFamily="34" charset="0"/>
              <a:buChar char="•"/>
            </a:pPr>
            <a:r>
              <a:rPr lang="en-US"/>
              <a:t>Collins</a:t>
            </a:r>
          </a:p>
          <a:p>
            <a:pPr marL="428625" indent="-428625">
              <a:buFont typeface="Arial" panose="020B0604020202020204" pitchFamily="34" charset="0"/>
              <a:buChar char="•"/>
            </a:pPr>
            <a:r>
              <a:rPr lang="en-US"/>
              <a:t>Critchfield</a:t>
            </a:r>
          </a:p>
          <a:p>
            <a:pPr marL="428625" indent="-428625">
              <a:buFont typeface="Arial" panose="020B0604020202020204" pitchFamily="34" charset="0"/>
              <a:buChar char="•"/>
            </a:pPr>
            <a:r>
              <a:rPr lang="en-US"/>
              <a:t>Diffenbaugh</a:t>
            </a:r>
          </a:p>
          <a:p>
            <a:pPr marL="428625" indent="-428625">
              <a:buFont typeface="Arial" panose="020B0604020202020204" pitchFamily="34" charset="0"/>
              <a:buChar char="•"/>
            </a:pPr>
            <a:r>
              <a:rPr lang="en-US"/>
              <a:t>Dittmer</a:t>
            </a:r>
          </a:p>
          <a:p>
            <a:pPr marL="428625" indent="-428625">
              <a:buFont typeface="Arial" panose="020B0604020202020204" pitchFamily="34" charset="0"/>
              <a:buChar char="•"/>
            </a:pPr>
            <a:r>
              <a:rPr lang="en-US"/>
              <a:t>Fine Arts</a:t>
            </a:r>
          </a:p>
        </p:txBody>
      </p:sp>
      <p:sp>
        <p:nvSpPr>
          <p:cNvPr id="12" name="Slide Number Placeholder 3">
            <a:extLst>
              <a:ext uri="{FF2B5EF4-FFF2-40B4-BE49-F238E27FC236}">
                <a16:creationId xmlns:a16="http://schemas.microsoft.com/office/drawing/2014/main" id="{E68EE639-0EA0-E9E2-B8B6-54F0A1999C2D}"/>
              </a:ext>
            </a:extLst>
          </p:cNvPr>
          <p:cNvSpPr txBox="1">
            <a:spLocks/>
          </p:cNvSpPr>
          <p:nvPr/>
        </p:nvSpPr>
        <p:spPr>
          <a:xfrm>
            <a:off x="6553200" y="4754848"/>
            <a:ext cx="2133600" cy="273844"/>
          </a:xfrm>
          <a:prstGeom prst="rect">
            <a:avLst/>
          </a:prstGeom>
        </p:spPr>
        <p:txBody>
          <a:bodyPr vert="horz" lIns="68580" tIns="34290" rIns="68580" bIns="3429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2DA34B5-7C80-464F-9A62-3711C8F85D9D}" type="slidenum">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25" name="Picture Placeholder 23">
            <a:extLst>
              <a:ext uri="{FF2B5EF4-FFF2-40B4-BE49-F238E27FC236}">
                <a16:creationId xmlns:a16="http://schemas.microsoft.com/office/drawing/2014/main" id="{71D7291E-6518-3A14-498C-2701D5253150}"/>
              </a:ext>
            </a:extLst>
          </p:cNvPr>
          <p:cNvSpPr txBox="1">
            <a:spLocks/>
          </p:cNvSpPr>
          <p:nvPr/>
        </p:nvSpPr>
        <p:spPr>
          <a:xfrm>
            <a:off x="3322221" y="1184275"/>
            <a:ext cx="2806936" cy="3481552"/>
          </a:xfrm>
          <a:prstGeom prst="rect">
            <a:avLst/>
          </a:prstGeom>
        </p:spPr>
        <p:txBody>
          <a:bodyPr vert="horz" lIns="68580" tIns="34290" rIns="68580" bIns="34290" rtlCol="0">
            <a:normAutofit fontScale="55000" lnSpcReduction="20000"/>
          </a:bodyPr>
          <a:lstStyle>
            <a:lvl1pPr marL="0" indent="0" algn="l" defTabSz="609585" rtl="0" eaLnBrk="1" latinLnBrk="0" hangingPunct="1">
              <a:spcBef>
                <a:spcPct val="20000"/>
              </a:spcBef>
              <a:buFont typeface="Arial"/>
              <a:buNone/>
              <a:defRPr sz="4267" kern="1200">
                <a:solidFill>
                  <a:schemeClr val="tx1"/>
                </a:solidFill>
                <a:latin typeface="+mn-lt"/>
                <a:ea typeface="+mn-ea"/>
                <a:cs typeface="+mn-cs"/>
              </a:defRPr>
            </a:lvl1pPr>
            <a:lvl2pPr marL="609585" indent="0" algn="l" defTabSz="609585" rtl="0" eaLnBrk="1" latinLnBrk="0" hangingPunct="1">
              <a:spcBef>
                <a:spcPct val="20000"/>
              </a:spcBef>
              <a:buFont typeface="Arial"/>
              <a:buNone/>
              <a:defRPr sz="3733" kern="1200">
                <a:solidFill>
                  <a:schemeClr val="tx1"/>
                </a:solidFill>
                <a:latin typeface="+mn-lt"/>
                <a:ea typeface="+mn-ea"/>
                <a:cs typeface="+mn-cs"/>
              </a:defRPr>
            </a:lvl2pPr>
            <a:lvl3pPr marL="1219170" indent="0" algn="l" defTabSz="609585" rtl="0" eaLnBrk="1" latinLnBrk="0" hangingPunct="1">
              <a:spcBef>
                <a:spcPct val="20000"/>
              </a:spcBef>
              <a:buFont typeface="Arial"/>
              <a:buNone/>
              <a:defRPr sz="3200" kern="1200">
                <a:solidFill>
                  <a:schemeClr val="tx1"/>
                </a:solidFill>
                <a:latin typeface="+mn-lt"/>
                <a:ea typeface="+mn-ea"/>
                <a:cs typeface="+mn-cs"/>
              </a:defRPr>
            </a:lvl3pPr>
            <a:lvl4pPr marL="1828754" indent="0" algn="l" defTabSz="609585" rtl="0" eaLnBrk="1" latinLnBrk="0" hangingPunct="1">
              <a:spcBef>
                <a:spcPct val="20000"/>
              </a:spcBef>
              <a:buFont typeface="Arial"/>
              <a:buNone/>
              <a:defRPr sz="2667" kern="1200">
                <a:solidFill>
                  <a:schemeClr val="tx1"/>
                </a:solidFill>
                <a:latin typeface="+mn-lt"/>
                <a:ea typeface="+mn-ea"/>
                <a:cs typeface="+mn-cs"/>
              </a:defRPr>
            </a:lvl4pPr>
            <a:lvl5pPr marL="2438339" indent="0" algn="l" defTabSz="609585" rtl="0" eaLnBrk="1" latinLnBrk="0" hangingPunct="1">
              <a:spcBef>
                <a:spcPct val="20000"/>
              </a:spcBef>
              <a:buFont typeface="Arial"/>
              <a:buNone/>
              <a:defRPr sz="2667" kern="1200">
                <a:solidFill>
                  <a:schemeClr val="tx1"/>
                </a:solidFill>
                <a:latin typeface="+mn-lt"/>
                <a:ea typeface="+mn-ea"/>
                <a:cs typeface="+mn-cs"/>
              </a:defRPr>
            </a:lvl5pPr>
            <a:lvl6pPr marL="3047924" indent="0" algn="l" defTabSz="609585" rtl="0" eaLnBrk="1" latinLnBrk="0" hangingPunct="1">
              <a:spcBef>
                <a:spcPct val="20000"/>
              </a:spcBef>
              <a:buFont typeface="Arial"/>
              <a:buNone/>
              <a:defRPr sz="2667" kern="1200">
                <a:solidFill>
                  <a:schemeClr val="tx1"/>
                </a:solidFill>
                <a:latin typeface="+mn-lt"/>
                <a:ea typeface="+mn-ea"/>
                <a:cs typeface="+mn-cs"/>
              </a:defRPr>
            </a:lvl6pPr>
            <a:lvl7pPr marL="3657509" indent="0" algn="l" defTabSz="609585" rtl="0" eaLnBrk="1" latinLnBrk="0" hangingPunct="1">
              <a:spcBef>
                <a:spcPct val="20000"/>
              </a:spcBef>
              <a:buFont typeface="Arial"/>
              <a:buNone/>
              <a:defRPr sz="2667" kern="1200">
                <a:solidFill>
                  <a:schemeClr val="tx1"/>
                </a:solidFill>
                <a:latin typeface="+mn-lt"/>
                <a:ea typeface="+mn-ea"/>
                <a:cs typeface="+mn-cs"/>
              </a:defRPr>
            </a:lvl7pPr>
            <a:lvl8pPr marL="4267093" indent="0" algn="l" defTabSz="609585" rtl="0" eaLnBrk="1" latinLnBrk="0" hangingPunct="1">
              <a:spcBef>
                <a:spcPct val="20000"/>
              </a:spcBef>
              <a:buFont typeface="Arial"/>
              <a:buNone/>
              <a:defRPr sz="2667" kern="1200">
                <a:solidFill>
                  <a:schemeClr val="tx1"/>
                </a:solidFill>
                <a:latin typeface="+mn-lt"/>
                <a:ea typeface="+mn-ea"/>
                <a:cs typeface="+mn-cs"/>
              </a:defRPr>
            </a:lvl8pPr>
            <a:lvl9pPr marL="4876678" indent="0" algn="l" defTabSz="609585" rtl="0" eaLnBrk="1" latinLnBrk="0" hangingPunct="1">
              <a:spcBef>
                <a:spcPct val="20000"/>
              </a:spcBef>
              <a:buFont typeface="Arial"/>
              <a:buNone/>
              <a:defRPr sz="2667" kern="1200">
                <a:solidFill>
                  <a:schemeClr val="tx1"/>
                </a:solidFill>
                <a:latin typeface="+mn-lt"/>
                <a:ea typeface="+mn-ea"/>
                <a:cs typeface="+mn-cs"/>
              </a:defRPr>
            </a:lvl9pPr>
          </a:lstStyle>
          <a:p>
            <a:pPr marL="428625" marR="0" lvl="0" indent="-428625"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Times New Roman"/>
                <a:ea typeface="+mn-ea"/>
                <a:cs typeface="+mn-cs"/>
              </a:rPr>
              <a:t>HCB</a:t>
            </a:r>
          </a:p>
          <a:p>
            <a:pPr marL="428625" marR="0" lvl="0" indent="-428625"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Times New Roman"/>
                <a:ea typeface="+mn-ea"/>
                <a:cs typeface="+mn-cs"/>
              </a:rPr>
              <a:t>Housewright</a:t>
            </a:r>
          </a:p>
          <a:p>
            <a:pPr marL="428625" marR="0" lvl="0" indent="-428625"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Times New Roman"/>
                <a:ea typeface="+mn-ea"/>
                <a:cs typeface="+mn-cs"/>
              </a:rPr>
              <a:t>Immokalee</a:t>
            </a:r>
          </a:p>
          <a:p>
            <a:pPr marL="428625" marR="0" lvl="0" indent="-428625"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Times New Roman"/>
                <a:ea typeface="+mn-ea"/>
                <a:cs typeface="+mn-cs"/>
              </a:rPr>
              <a:t>Love</a:t>
            </a:r>
          </a:p>
          <a:p>
            <a:pPr marL="428625" marR="0" lvl="0" indent="-428625"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Times New Roman"/>
                <a:ea typeface="+mn-ea"/>
                <a:cs typeface="+mn-cs"/>
              </a:rPr>
              <a:t>Marine Lab</a:t>
            </a:r>
          </a:p>
          <a:p>
            <a:pPr marL="428625" marR="0" lvl="0" indent="-428625"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Times New Roman"/>
                <a:ea typeface="+mn-ea"/>
                <a:cs typeface="+mn-cs"/>
              </a:rPr>
              <a:t>Maryland Circle</a:t>
            </a:r>
          </a:p>
          <a:p>
            <a:pPr marL="428625" marR="0" lvl="0" indent="-428625"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Times New Roman"/>
                <a:ea typeface="+mn-ea"/>
                <a:cs typeface="+mn-cs"/>
              </a:rPr>
              <a:t>Master Craftsman</a:t>
            </a:r>
          </a:p>
          <a:p>
            <a:pPr marL="428625" marR="0" lvl="0" indent="-428625"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Times New Roman"/>
                <a:ea typeface="+mn-ea"/>
                <a:cs typeface="+mn-cs"/>
              </a:rPr>
              <a:t>Panama City Campus</a:t>
            </a:r>
          </a:p>
          <a:p>
            <a:pPr marL="428625" marR="0" lvl="0" indent="-428625"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Times New Roman"/>
                <a:ea typeface="+mn-ea"/>
                <a:cs typeface="+mn-cs"/>
              </a:rPr>
              <a:t>Pepper</a:t>
            </a:r>
          </a:p>
          <a:p>
            <a:pPr marL="428625" marR="0" lvl="0" indent="-428625"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Times New Roman"/>
                <a:ea typeface="+mn-ea"/>
                <a:cs typeface="+mn-cs"/>
              </a:rPr>
              <a:t>Recycling/Solid Waste</a:t>
            </a:r>
          </a:p>
          <a:p>
            <a:pPr marL="428625" marR="0" lvl="0" indent="-428625" algn="l" defTabSz="457189"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Times New Roman"/>
                <a:ea typeface="+mn-ea"/>
                <a:cs typeface="+mn-cs"/>
              </a:rPr>
              <a:t>Medicine Research</a:t>
            </a:r>
          </a:p>
        </p:txBody>
      </p:sp>
    </p:spTree>
    <p:extLst>
      <p:ext uri="{BB962C8B-B14F-4D97-AF65-F5344CB8AC3E}">
        <p14:creationId xmlns:p14="http://schemas.microsoft.com/office/powerpoint/2010/main" val="239561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50BB-E833-8F3E-8E5E-B3AB0E01C9F4}"/>
              </a:ext>
            </a:extLst>
          </p:cNvPr>
          <p:cNvSpPr>
            <a:spLocks noGrp="1"/>
          </p:cNvSpPr>
          <p:nvPr>
            <p:ph type="title"/>
          </p:nvPr>
        </p:nvSpPr>
        <p:spPr/>
        <p:txBody>
          <a:bodyPr>
            <a:normAutofit fontScale="90000"/>
          </a:bodyPr>
          <a:lstStyle/>
          <a:p>
            <a:r>
              <a:rPr lang="en-US" dirty="0"/>
              <a:t>Education &amp; General (E&amp;G)</a:t>
            </a:r>
          </a:p>
        </p:txBody>
      </p:sp>
      <p:sp>
        <p:nvSpPr>
          <p:cNvPr id="3" name="Content Placeholder 2">
            <a:extLst>
              <a:ext uri="{FF2B5EF4-FFF2-40B4-BE49-F238E27FC236}">
                <a16:creationId xmlns:a16="http://schemas.microsoft.com/office/drawing/2014/main" id="{D413737F-B4CD-F19C-8DD2-BF301D815D05}"/>
              </a:ext>
            </a:extLst>
          </p:cNvPr>
          <p:cNvSpPr>
            <a:spLocks noGrp="1"/>
          </p:cNvSpPr>
          <p:nvPr>
            <p:ph idx="1"/>
          </p:nvPr>
        </p:nvSpPr>
        <p:spPr>
          <a:xfrm>
            <a:off x="457200" y="1760481"/>
            <a:ext cx="8229600" cy="3006782"/>
          </a:xfrm>
        </p:spPr>
        <p:txBody>
          <a:bodyPr>
            <a:normAutofit fontScale="70000" lnSpcReduction="20000"/>
          </a:bodyPr>
          <a:lstStyle/>
          <a:p>
            <a:r>
              <a:rPr lang="en-US" dirty="0"/>
              <a:t>Largely Appropriated by the State Legislature, including General Revenue (primarily Florida’s sales tax revenue) and Lottery. Also includes tuition and certain fees</a:t>
            </a:r>
          </a:p>
          <a:p>
            <a:pPr lvl="1"/>
            <a:endParaRPr lang="en-US" dirty="0"/>
          </a:p>
          <a:p>
            <a:r>
              <a:rPr lang="en-US" dirty="0"/>
              <a:t>Spending must result in a direct, specific benefit to the University</a:t>
            </a:r>
          </a:p>
          <a:p>
            <a:endParaRPr lang="en-US" dirty="0"/>
          </a:p>
          <a:p>
            <a:r>
              <a:rPr lang="en-US" dirty="0"/>
              <a:t>Tuition Differential must be spent to enhance undergraduate education</a:t>
            </a:r>
          </a:p>
        </p:txBody>
      </p:sp>
      <p:sp>
        <p:nvSpPr>
          <p:cNvPr id="4" name="Slide Number Placeholder 3">
            <a:extLst>
              <a:ext uri="{FF2B5EF4-FFF2-40B4-BE49-F238E27FC236}">
                <a16:creationId xmlns:a16="http://schemas.microsoft.com/office/drawing/2014/main" id="{873A3AE4-0E0A-5E71-9294-AE4AE866DDE3}"/>
              </a:ext>
            </a:extLst>
          </p:cNvPr>
          <p:cNvSpPr>
            <a:spLocks noGrp="1"/>
          </p:cNvSpPr>
          <p:nvPr>
            <p:ph type="sldNum" sz="quarter" idx="12"/>
          </p:nvPr>
        </p:nvSpPr>
        <p:spPr/>
        <p:txBody>
          <a:bodyPr/>
          <a:lstStyle/>
          <a:p>
            <a:fld id="{82DA34B5-7C80-464F-9A62-3711C8F85D9D}" type="slidenum">
              <a:rPr lang="en-US" smtClean="0"/>
              <a:t>3</a:t>
            </a:fld>
            <a:endParaRPr lang="en-US" dirty="0"/>
          </a:p>
        </p:txBody>
      </p:sp>
    </p:spTree>
    <p:extLst>
      <p:ext uri="{BB962C8B-B14F-4D97-AF65-F5344CB8AC3E}">
        <p14:creationId xmlns:p14="http://schemas.microsoft.com/office/powerpoint/2010/main" val="3478523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Deans &amp; Chairs</a:t>
            </a:r>
          </a:p>
        </p:txBody>
      </p:sp>
      <p:sp>
        <p:nvSpPr>
          <p:cNvPr id="3" name="Subtitle 2"/>
          <p:cNvSpPr>
            <a:spLocks noGrp="1"/>
          </p:cNvSpPr>
          <p:nvPr>
            <p:ph type="subTitle" idx="1"/>
          </p:nvPr>
        </p:nvSpPr>
        <p:spPr>
          <a:xfrm>
            <a:off x="0" y="2914650"/>
            <a:ext cx="9144000" cy="1314450"/>
          </a:xfrm>
        </p:spPr>
        <p:txBody>
          <a:bodyPr>
            <a:normAutofit fontScale="85000" lnSpcReduction="20000"/>
          </a:bodyPr>
          <a:lstStyle/>
          <a:p>
            <a:r>
              <a:rPr lang="en-US" dirty="0">
                <a:effectLst>
                  <a:outerShdw blurRad="38100" dist="38100" dir="2700000" algn="tl">
                    <a:srgbClr val="000000">
                      <a:alpha val="43137"/>
                    </a:srgbClr>
                  </a:outerShdw>
                </a:effectLst>
              </a:rPr>
              <a:t>Kyle Clark</a:t>
            </a:r>
          </a:p>
          <a:p>
            <a:r>
              <a:rPr lang="en-US" i="1" dirty="0"/>
              <a:t>Senior Vice President for Finance &amp; Administration</a:t>
            </a:r>
          </a:p>
          <a:p>
            <a:r>
              <a:rPr lang="en-US" i="1" dirty="0"/>
              <a:t>October 22, 2024</a:t>
            </a:r>
          </a:p>
        </p:txBody>
      </p:sp>
    </p:spTree>
    <p:extLst>
      <p:ext uri="{BB962C8B-B14F-4D97-AF65-F5344CB8AC3E}">
        <p14:creationId xmlns:p14="http://schemas.microsoft.com/office/powerpoint/2010/main" val="345118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50BB-E833-8F3E-8E5E-B3AB0E01C9F4}"/>
              </a:ext>
            </a:extLst>
          </p:cNvPr>
          <p:cNvSpPr>
            <a:spLocks noGrp="1"/>
          </p:cNvSpPr>
          <p:nvPr>
            <p:ph type="title"/>
          </p:nvPr>
        </p:nvSpPr>
        <p:spPr/>
        <p:txBody>
          <a:bodyPr>
            <a:normAutofit fontScale="90000"/>
          </a:bodyPr>
          <a:lstStyle/>
          <a:p>
            <a:r>
              <a:rPr lang="en-US" dirty="0"/>
              <a:t>Designated</a:t>
            </a:r>
          </a:p>
        </p:txBody>
      </p:sp>
      <p:sp>
        <p:nvSpPr>
          <p:cNvPr id="3" name="Content Placeholder 2">
            <a:extLst>
              <a:ext uri="{FF2B5EF4-FFF2-40B4-BE49-F238E27FC236}">
                <a16:creationId xmlns:a16="http://schemas.microsoft.com/office/drawing/2014/main" id="{D413737F-B4CD-F19C-8DD2-BF301D815D05}"/>
              </a:ext>
            </a:extLst>
          </p:cNvPr>
          <p:cNvSpPr>
            <a:spLocks noGrp="1"/>
          </p:cNvSpPr>
          <p:nvPr>
            <p:ph idx="1"/>
          </p:nvPr>
        </p:nvSpPr>
        <p:spPr>
          <a:xfrm>
            <a:off x="457200" y="1760480"/>
            <a:ext cx="8229600" cy="3149323"/>
          </a:xfrm>
        </p:spPr>
        <p:txBody>
          <a:bodyPr>
            <a:normAutofit fontScale="55000" lnSpcReduction="20000"/>
          </a:bodyPr>
          <a:lstStyle/>
          <a:p>
            <a:r>
              <a:rPr lang="en-US" dirty="0"/>
              <a:t>Non-E&amp;G</a:t>
            </a:r>
          </a:p>
          <a:p>
            <a:endParaRPr lang="en-US" dirty="0"/>
          </a:p>
          <a:p>
            <a:r>
              <a:rPr lang="en-US" dirty="0"/>
              <a:t>Collected or set aside for a specific purpose, including funds administered by central offices or administrative departments</a:t>
            </a:r>
          </a:p>
          <a:p>
            <a:endParaRPr lang="en-US" dirty="0"/>
          </a:p>
          <a:p>
            <a:r>
              <a:rPr lang="en-US" dirty="0"/>
              <a:t>Student Activities</a:t>
            </a:r>
          </a:p>
          <a:p>
            <a:pPr lvl="1"/>
            <a:r>
              <a:rPr lang="en-US" dirty="0"/>
              <a:t>Primarily Activity and Service (A&amp;S) fee revenues</a:t>
            </a:r>
          </a:p>
          <a:p>
            <a:pPr lvl="1"/>
            <a:r>
              <a:rPr lang="en-US" dirty="0"/>
              <a:t>A&amp;S fee spending should benefit the student body</a:t>
            </a:r>
          </a:p>
          <a:p>
            <a:pPr lvl="1"/>
            <a:endParaRPr lang="en-US" dirty="0"/>
          </a:p>
          <a:p>
            <a:r>
              <a:rPr lang="en-US" dirty="0"/>
              <a:t>Technology Fee – Spending should enhance instructional technology resources</a:t>
            </a:r>
          </a:p>
          <a:p>
            <a:endParaRPr lang="en-US" dirty="0"/>
          </a:p>
          <a:p>
            <a:r>
              <a:rPr lang="en-US" dirty="0"/>
              <a:t>Vending – Spending must result in a general benefit to the University</a:t>
            </a:r>
          </a:p>
        </p:txBody>
      </p:sp>
      <p:sp>
        <p:nvSpPr>
          <p:cNvPr id="4" name="Slide Number Placeholder 3">
            <a:extLst>
              <a:ext uri="{FF2B5EF4-FFF2-40B4-BE49-F238E27FC236}">
                <a16:creationId xmlns:a16="http://schemas.microsoft.com/office/drawing/2014/main" id="{873A3AE4-0E0A-5E71-9294-AE4AE866DDE3}"/>
              </a:ext>
            </a:extLst>
          </p:cNvPr>
          <p:cNvSpPr>
            <a:spLocks noGrp="1"/>
          </p:cNvSpPr>
          <p:nvPr>
            <p:ph type="sldNum" sz="quarter" idx="12"/>
          </p:nvPr>
        </p:nvSpPr>
        <p:spPr/>
        <p:txBody>
          <a:bodyPr/>
          <a:lstStyle/>
          <a:p>
            <a:fld id="{82DA34B5-7C80-464F-9A62-3711C8F85D9D}" type="slidenum">
              <a:rPr lang="en-US" smtClean="0"/>
              <a:t>4</a:t>
            </a:fld>
            <a:endParaRPr lang="en-US" dirty="0"/>
          </a:p>
        </p:txBody>
      </p:sp>
    </p:spTree>
    <p:extLst>
      <p:ext uri="{BB962C8B-B14F-4D97-AF65-F5344CB8AC3E}">
        <p14:creationId xmlns:p14="http://schemas.microsoft.com/office/powerpoint/2010/main" val="214399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50BB-E833-8F3E-8E5E-B3AB0E01C9F4}"/>
              </a:ext>
            </a:extLst>
          </p:cNvPr>
          <p:cNvSpPr>
            <a:spLocks noGrp="1"/>
          </p:cNvSpPr>
          <p:nvPr>
            <p:ph type="title"/>
          </p:nvPr>
        </p:nvSpPr>
        <p:spPr/>
        <p:txBody>
          <a:bodyPr>
            <a:normAutofit fontScale="90000"/>
          </a:bodyPr>
          <a:lstStyle/>
          <a:p>
            <a:r>
              <a:rPr lang="en-US" dirty="0"/>
              <a:t>Auxiliary</a:t>
            </a:r>
          </a:p>
        </p:txBody>
      </p:sp>
      <p:sp>
        <p:nvSpPr>
          <p:cNvPr id="3" name="Content Placeholder 2">
            <a:extLst>
              <a:ext uri="{FF2B5EF4-FFF2-40B4-BE49-F238E27FC236}">
                <a16:creationId xmlns:a16="http://schemas.microsoft.com/office/drawing/2014/main" id="{D413737F-B4CD-F19C-8DD2-BF301D815D05}"/>
              </a:ext>
            </a:extLst>
          </p:cNvPr>
          <p:cNvSpPr>
            <a:spLocks noGrp="1"/>
          </p:cNvSpPr>
          <p:nvPr>
            <p:ph idx="1"/>
          </p:nvPr>
        </p:nvSpPr>
        <p:spPr>
          <a:xfrm>
            <a:off x="457200" y="1760480"/>
            <a:ext cx="8229600" cy="3149323"/>
          </a:xfrm>
        </p:spPr>
        <p:txBody>
          <a:bodyPr>
            <a:normAutofit fontScale="62500" lnSpcReduction="20000"/>
          </a:bodyPr>
          <a:lstStyle/>
          <a:p>
            <a:r>
              <a:rPr lang="en-US" dirty="0"/>
              <a:t>Non-E&amp;G</a:t>
            </a:r>
          </a:p>
          <a:p>
            <a:endParaRPr lang="en-US" dirty="0"/>
          </a:p>
          <a:p>
            <a:r>
              <a:rPr lang="en-US" dirty="0"/>
              <a:t>Primarily sales to University departments, students, faculty, staff and others</a:t>
            </a:r>
          </a:p>
          <a:p>
            <a:endParaRPr lang="en-US" dirty="0"/>
          </a:p>
          <a:p>
            <a:r>
              <a:rPr lang="en-US" dirty="0"/>
              <a:t>Includes some student fees, for example:</a:t>
            </a:r>
          </a:p>
          <a:p>
            <a:pPr lvl="1"/>
            <a:r>
              <a:rPr lang="en-US" dirty="0"/>
              <a:t>Health </a:t>
            </a:r>
          </a:p>
          <a:p>
            <a:pPr lvl="1"/>
            <a:r>
              <a:rPr lang="en-US" dirty="0"/>
              <a:t>Transportation Access</a:t>
            </a:r>
          </a:p>
          <a:p>
            <a:pPr lvl="1"/>
            <a:r>
              <a:rPr lang="en-US" dirty="0"/>
              <a:t>Market Rate Distance Learning</a:t>
            </a:r>
          </a:p>
          <a:p>
            <a:pPr lvl="1"/>
            <a:endParaRPr lang="en-US" dirty="0"/>
          </a:p>
          <a:p>
            <a:r>
              <a:rPr lang="en-US" dirty="0"/>
              <a:t>Spending should be consistent with its mission/purpose</a:t>
            </a:r>
          </a:p>
        </p:txBody>
      </p:sp>
      <p:sp>
        <p:nvSpPr>
          <p:cNvPr id="4" name="Slide Number Placeholder 3">
            <a:extLst>
              <a:ext uri="{FF2B5EF4-FFF2-40B4-BE49-F238E27FC236}">
                <a16:creationId xmlns:a16="http://schemas.microsoft.com/office/drawing/2014/main" id="{873A3AE4-0E0A-5E71-9294-AE4AE866DDE3}"/>
              </a:ext>
            </a:extLst>
          </p:cNvPr>
          <p:cNvSpPr>
            <a:spLocks noGrp="1"/>
          </p:cNvSpPr>
          <p:nvPr>
            <p:ph type="sldNum" sz="quarter" idx="12"/>
          </p:nvPr>
        </p:nvSpPr>
        <p:spPr/>
        <p:txBody>
          <a:bodyPr/>
          <a:lstStyle/>
          <a:p>
            <a:fld id="{82DA34B5-7C80-464F-9A62-3711C8F85D9D}" type="slidenum">
              <a:rPr lang="en-US" smtClean="0"/>
              <a:t>5</a:t>
            </a:fld>
            <a:endParaRPr lang="en-US" dirty="0"/>
          </a:p>
        </p:txBody>
      </p:sp>
    </p:spTree>
    <p:extLst>
      <p:ext uri="{BB962C8B-B14F-4D97-AF65-F5344CB8AC3E}">
        <p14:creationId xmlns:p14="http://schemas.microsoft.com/office/powerpoint/2010/main" val="321778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50BB-E833-8F3E-8E5E-B3AB0E01C9F4}"/>
              </a:ext>
            </a:extLst>
          </p:cNvPr>
          <p:cNvSpPr>
            <a:spLocks noGrp="1"/>
          </p:cNvSpPr>
          <p:nvPr>
            <p:ph type="title"/>
          </p:nvPr>
        </p:nvSpPr>
        <p:spPr/>
        <p:txBody>
          <a:bodyPr>
            <a:normAutofit fontScale="90000"/>
          </a:bodyPr>
          <a:lstStyle/>
          <a:p>
            <a:r>
              <a:rPr lang="en-US" dirty="0"/>
              <a:t>Restricted</a:t>
            </a:r>
          </a:p>
        </p:txBody>
      </p:sp>
      <p:sp>
        <p:nvSpPr>
          <p:cNvPr id="3" name="Content Placeholder 2">
            <a:extLst>
              <a:ext uri="{FF2B5EF4-FFF2-40B4-BE49-F238E27FC236}">
                <a16:creationId xmlns:a16="http://schemas.microsoft.com/office/drawing/2014/main" id="{D413737F-B4CD-F19C-8DD2-BF301D815D05}"/>
              </a:ext>
            </a:extLst>
          </p:cNvPr>
          <p:cNvSpPr>
            <a:spLocks noGrp="1"/>
          </p:cNvSpPr>
          <p:nvPr>
            <p:ph idx="1"/>
          </p:nvPr>
        </p:nvSpPr>
        <p:spPr>
          <a:xfrm>
            <a:off x="457200" y="1760480"/>
            <a:ext cx="8229600" cy="3149323"/>
          </a:xfrm>
        </p:spPr>
        <p:txBody>
          <a:bodyPr>
            <a:normAutofit fontScale="70000" lnSpcReduction="20000"/>
          </a:bodyPr>
          <a:lstStyle/>
          <a:p>
            <a:r>
              <a:rPr lang="en-US" dirty="0"/>
              <a:t>Non-E&amp;G</a:t>
            </a:r>
          </a:p>
          <a:p>
            <a:endParaRPr lang="en-US" dirty="0"/>
          </a:p>
          <a:p>
            <a:r>
              <a:rPr lang="en-US" dirty="0"/>
              <a:t>Financial activity related to sponsored research</a:t>
            </a:r>
          </a:p>
          <a:p>
            <a:endParaRPr lang="en-US" dirty="0"/>
          </a:p>
          <a:p>
            <a:r>
              <a:rPr lang="en-US" dirty="0"/>
              <a:t>Includes the University’s charter schools</a:t>
            </a:r>
          </a:p>
          <a:p>
            <a:endParaRPr lang="en-US" dirty="0"/>
          </a:p>
          <a:p>
            <a:r>
              <a:rPr lang="en-US" dirty="0"/>
              <a:t>Spending must</a:t>
            </a:r>
          </a:p>
          <a:p>
            <a:pPr lvl="1"/>
            <a:r>
              <a:rPr lang="en-US" dirty="0"/>
              <a:t>Comply with all university and agency requirements</a:t>
            </a:r>
          </a:p>
          <a:p>
            <a:pPr lvl="1"/>
            <a:r>
              <a:rPr lang="en-US" dirty="0"/>
              <a:t>Follow the terms of the contract/grant</a:t>
            </a:r>
          </a:p>
        </p:txBody>
      </p:sp>
      <p:sp>
        <p:nvSpPr>
          <p:cNvPr id="4" name="Slide Number Placeholder 3">
            <a:extLst>
              <a:ext uri="{FF2B5EF4-FFF2-40B4-BE49-F238E27FC236}">
                <a16:creationId xmlns:a16="http://schemas.microsoft.com/office/drawing/2014/main" id="{873A3AE4-0E0A-5E71-9294-AE4AE866DDE3}"/>
              </a:ext>
            </a:extLst>
          </p:cNvPr>
          <p:cNvSpPr>
            <a:spLocks noGrp="1"/>
          </p:cNvSpPr>
          <p:nvPr>
            <p:ph type="sldNum" sz="quarter" idx="12"/>
          </p:nvPr>
        </p:nvSpPr>
        <p:spPr/>
        <p:txBody>
          <a:bodyPr/>
          <a:lstStyle/>
          <a:p>
            <a:fld id="{82DA34B5-7C80-464F-9A62-3711C8F85D9D}" type="slidenum">
              <a:rPr lang="en-US" smtClean="0"/>
              <a:t>6</a:t>
            </a:fld>
            <a:endParaRPr lang="en-US" dirty="0"/>
          </a:p>
        </p:txBody>
      </p:sp>
    </p:spTree>
    <p:extLst>
      <p:ext uri="{BB962C8B-B14F-4D97-AF65-F5344CB8AC3E}">
        <p14:creationId xmlns:p14="http://schemas.microsoft.com/office/powerpoint/2010/main" val="243596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50BB-E833-8F3E-8E5E-B3AB0E01C9F4}"/>
              </a:ext>
            </a:extLst>
          </p:cNvPr>
          <p:cNvSpPr>
            <a:spLocks noGrp="1"/>
          </p:cNvSpPr>
          <p:nvPr>
            <p:ph type="title"/>
          </p:nvPr>
        </p:nvSpPr>
        <p:spPr/>
        <p:txBody>
          <a:bodyPr>
            <a:normAutofit fontScale="90000"/>
          </a:bodyPr>
          <a:lstStyle/>
          <a:p>
            <a:r>
              <a:rPr lang="en-US" dirty="0"/>
              <a:t>Capital Projects</a:t>
            </a:r>
          </a:p>
        </p:txBody>
      </p:sp>
      <p:sp>
        <p:nvSpPr>
          <p:cNvPr id="3" name="Content Placeholder 2">
            <a:extLst>
              <a:ext uri="{FF2B5EF4-FFF2-40B4-BE49-F238E27FC236}">
                <a16:creationId xmlns:a16="http://schemas.microsoft.com/office/drawing/2014/main" id="{D413737F-B4CD-F19C-8DD2-BF301D815D05}"/>
              </a:ext>
            </a:extLst>
          </p:cNvPr>
          <p:cNvSpPr>
            <a:spLocks noGrp="1"/>
          </p:cNvSpPr>
          <p:nvPr>
            <p:ph idx="1"/>
          </p:nvPr>
        </p:nvSpPr>
        <p:spPr>
          <a:xfrm>
            <a:off x="457200" y="1760480"/>
            <a:ext cx="8229600" cy="3149323"/>
          </a:xfrm>
        </p:spPr>
        <p:txBody>
          <a:bodyPr>
            <a:normAutofit fontScale="77500" lnSpcReduction="20000"/>
          </a:bodyPr>
          <a:lstStyle/>
          <a:p>
            <a:r>
              <a:rPr lang="en-US" dirty="0"/>
              <a:t>Non-E&amp;G</a:t>
            </a:r>
          </a:p>
          <a:p>
            <a:endParaRPr lang="en-US" dirty="0"/>
          </a:p>
          <a:p>
            <a:r>
              <a:rPr lang="en-US" dirty="0"/>
              <a:t>To track the financial resources used to acquire, construct, renovate or remodel a major capital asset</a:t>
            </a:r>
          </a:p>
          <a:p>
            <a:endParaRPr lang="en-US" dirty="0"/>
          </a:p>
          <a:p>
            <a:r>
              <a:rPr lang="en-US" dirty="0"/>
              <a:t>Funds appropriated by the state legislature for capital projects, along with funds transferred from within the university and from component units for capital projects</a:t>
            </a:r>
          </a:p>
        </p:txBody>
      </p:sp>
      <p:sp>
        <p:nvSpPr>
          <p:cNvPr id="4" name="Slide Number Placeholder 3">
            <a:extLst>
              <a:ext uri="{FF2B5EF4-FFF2-40B4-BE49-F238E27FC236}">
                <a16:creationId xmlns:a16="http://schemas.microsoft.com/office/drawing/2014/main" id="{873A3AE4-0E0A-5E71-9294-AE4AE866DDE3}"/>
              </a:ext>
            </a:extLst>
          </p:cNvPr>
          <p:cNvSpPr>
            <a:spLocks noGrp="1"/>
          </p:cNvSpPr>
          <p:nvPr>
            <p:ph type="sldNum" sz="quarter" idx="12"/>
          </p:nvPr>
        </p:nvSpPr>
        <p:spPr/>
        <p:txBody>
          <a:bodyPr/>
          <a:lstStyle/>
          <a:p>
            <a:fld id="{82DA34B5-7C80-464F-9A62-3711C8F85D9D}" type="slidenum">
              <a:rPr lang="en-US" smtClean="0"/>
              <a:t>7</a:t>
            </a:fld>
            <a:endParaRPr lang="en-US" dirty="0"/>
          </a:p>
        </p:txBody>
      </p:sp>
    </p:spTree>
    <p:extLst>
      <p:ext uri="{BB962C8B-B14F-4D97-AF65-F5344CB8AC3E}">
        <p14:creationId xmlns:p14="http://schemas.microsoft.com/office/powerpoint/2010/main" val="387413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50BB-E833-8F3E-8E5E-B3AB0E01C9F4}"/>
              </a:ext>
            </a:extLst>
          </p:cNvPr>
          <p:cNvSpPr>
            <a:spLocks noGrp="1"/>
          </p:cNvSpPr>
          <p:nvPr>
            <p:ph type="title"/>
          </p:nvPr>
        </p:nvSpPr>
        <p:spPr/>
        <p:txBody>
          <a:bodyPr>
            <a:normAutofit fontScale="90000"/>
          </a:bodyPr>
          <a:lstStyle/>
          <a:p>
            <a:r>
              <a:rPr lang="en-US" dirty="0"/>
              <a:t>Component Units</a:t>
            </a:r>
          </a:p>
        </p:txBody>
      </p:sp>
      <p:sp>
        <p:nvSpPr>
          <p:cNvPr id="3" name="Content Placeholder 2">
            <a:extLst>
              <a:ext uri="{FF2B5EF4-FFF2-40B4-BE49-F238E27FC236}">
                <a16:creationId xmlns:a16="http://schemas.microsoft.com/office/drawing/2014/main" id="{D413737F-B4CD-F19C-8DD2-BF301D815D05}"/>
              </a:ext>
            </a:extLst>
          </p:cNvPr>
          <p:cNvSpPr>
            <a:spLocks noGrp="1"/>
          </p:cNvSpPr>
          <p:nvPr>
            <p:ph idx="1"/>
          </p:nvPr>
        </p:nvSpPr>
        <p:spPr>
          <a:xfrm>
            <a:off x="457200" y="1760480"/>
            <a:ext cx="8229600" cy="3149323"/>
          </a:xfrm>
        </p:spPr>
        <p:txBody>
          <a:bodyPr>
            <a:normAutofit fontScale="70000" lnSpcReduction="20000"/>
          </a:bodyPr>
          <a:lstStyle/>
          <a:p>
            <a:r>
              <a:rPr lang="en-US" dirty="0"/>
              <a:t>Non-E&amp;G</a:t>
            </a:r>
          </a:p>
          <a:p>
            <a:endParaRPr lang="en-US" dirty="0"/>
          </a:p>
          <a:p>
            <a:r>
              <a:rPr lang="en-US" dirty="0"/>
              <a:t>Direct Support Organizations (DSO)</a:t>
            </a:r>
          </a:p>
          <a:p>
            <a:endParaRPr lang="en-US" dirty="0"/>
          </a:p>
          <a:p>
            <a:r>
              <a:rPr lang="en-US" dirty="0"/>
              <a:t>Legally separate not-for-profit corporations that operate exclusively to provide the university with supplemental resources</a:t>
            </a:r>
          </a:p>
          <a:p>
            <a:endParaRPr lang="en-US" dirty="0"/>
          </a:p>
          <a:p>
            <a:r>
              <a:rPr lang="en-US" dirty="0"/>
              <a:t>Includes Seminole Boosters, International Programs Association, Foundation, Research Foundation, Medical Practice Plan, and others</a:t>
            </a:r>
          </a:p>
        </p:txBody>
      </p:sp>
      <p:sp>
        <p:nvSpPr>
          <p:cNvPr id="4" name="Slide Number Placeholder 3">
            <a:extLst>
              <a:ext uri="{FF2B5EF4-FFF2-40B4-BE49-F238E27FC236}">
                <a16:creationId xmlns:a16="http://schemas.microsoft.com/office/drawing/2014/main" id="{873A3AE4-0E0A-5E71-9294-AE4AE866DDE3}"/>
              </a:ext>
            </a:extLst>
          </p:cNvPr>
          <p:cNvSpPr>
            <a:spLocks noGrp="1"/>
          </p:cNvSpPr>
          <p:nvPr>
            <p:ph type="sldNum" sz="quarter" idx="12"/>
          </p:nvPr>
        </p:nvSpPr>
        <p:spPr/>
        <p:txBody>
          <a:bodyPr/>
          <a:lstStyle/>
          <a:p>
            <a:fld id="{82DA34B5-7C80-464F-9A62-3711C8F85D9D}" type="slidenum">
              <a:rPr lang="en-US" smtClean="0"/>
              <a:t>8</a:t>
            </a:fld>
            <a:endParaRPr lang="en-US" dirty="0"/>
          </a:p>
        </p:txBody>
      </p:sp>
    </p:spTree>
    <p:extLst>
      <p:ext uri="{BB962C8B-B14F-4D97-AF65-F5344CB8AC3E}">
        <p14:creationId xmlns:p14="http://schemas.microsoft.com/office/powerpoint/2010/main" val="242034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n-lt"/>
              </a:rPr>
              <a:t>FY 2024-2025 Operating Budget</a:t>
            </a:r>
          </a:p>
        </p:txBody>
      </p:sp>
      <p:sp>
        <p:nvSpPr>
          <p:cNvPr id="5" name="Text Placeholder 4">
            <a:extLst>
              <a:ext uri="{FF2B5EF4-FFF2-40B4-BE49-F238E27FC236}">
                <a16:creationId xmlns:a16="http://schemas.microsoft.com/office/drawing/2014/main" id="{40D80A47-01FC-67BF-0F0C-3A78B682A02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4849239"/>
      </p:ext>
    </p:extLst>
  </p:cSld>
  <p:clrMapOvr>
    <a:masterClrMapping/>
  </p:clrMapOvr>
</p:sld>
</file>

<file path=ppt/theme/theme1.xml><?xml version="1.0" encoding="utf-8"?>
<a:theme xmlns:a="http://schemas.openxmlformats.org/drawingml/2006/main" name="Gold_HighDef">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ce_Business Feb 2023.potx" id="{3E3CFB94-1931-462B-8E9B-65E6DBA0CD91}" vid="{A85F9E27-CB40-4348-8109-A2784BE1E69D}"/>
    </a:ext>
  </a:extLst>
</a:theme>
</file>

<file path=ppt/theme/theme2.xml><?xml version="1.0" encoding="utf-8"?>
<a:theme xmlns:a="http://schemas.openxmlformats.org/drawingml/2006/main" name="New_Kyle_Moder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Kyle_Modern" id="{57218869-B33D-451D-8289-11D3D023220F}" vid="{6C091FAB-96B4-4E08-896A-976E3B56822D}"/>
    </a:ext>
  </a:extLst>
</a:theme>
</file>

<file path=ppt/theme/theme3.xml><?xml version="1.0" encoding="utf-8"?>
<a:theme xmlns:a="http://schemas.openxmlformats.org/drawingml/2006/main" name="1_Gold_HighDef">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nce_Business Feb 2023.potx" id="{3E3CFB94-1931-462B-8E9B-65E6DBA0CD91}" vid="{A85F9E27-CB40-4348-8109-A2784BE1E69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8A144E7C77334D97F780776E91F497" ma:contentTypeVersion="17" ma:contentTypeDescription="Create a new document." ma:contentTypeScope="" ma:versionID="921f14a7bad25b3f78afe50b19da01a7">
  <xsd:schema xmlns:xsd="http://www.w3.org/2001/XMLSchema" xmlns:xs="http://www.w3.org/2001/XMLSchema" xmlns:p="http://schemas.microsoft.com/office/2006/metadata/properties" xmlns:ns2="9f4e1a07-8b84-45be-bb8c-a4e0d092b921" xmlns:ns3="67aa5433-2597-4bc5-93b8-b6ee9f1bd362" targetNamespace="http://schemas.microsoft.com/office/2006/metadata/properties" ma:root="true" ma:fieldsID="66677c355ce31fb2c1b7df50ed901332" ns2:_="" ns3:_="">
    <xsd:import namespace="9f4e1a07-8b84-45be-bb8c-a4e0d092b921"/>
    <xsd:import namespace="67aa5433-2597-4bc5-93b8-b6ee9f1bd3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4e1a07-8b84-45be-bb8c-a4e0d092b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aa5433-2597-4bc5-93b8-b6ee9f1bd36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cdbe19b-41a5-4e59-bdc4-55eed4b21e34}" ma:internalName="TaxCatchAll" ma:showField="CatchAllData" ma:web="67aa5433-2597-4bc5-93b8-b6ee9f1bd3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80C991-E580-4BBE-9D1F-5E80BC593E2E}"/>
</file>

<file path=customXml/itemProps2.xml><?xml version="1.0" encoding="utf-8"?>
<ds:datastoreItem xmlns:ds="http://schemas.openxmlformats.org/officeDocument/2006/customXml" ds:itemID="{07193F1F-5036-425E-B140-98B7694AD956}"/>
</file>

<file path=docProps/app.xml><?xml version="1.0" encoding="utf-8"?>
<Properties xmlns="http://schemas.openxmlformats.org/officeDocument/2006/extended-properties" xmlns:vt="http://schemas.openxmlformats.org/officeDocument/2006/docPropsVTypes">
  <Template>Finance_Business Feb 2023</Template>
  <TotalTime>5038</TotalTime>
  <Words>1808</Words>
  <Application>Microsoft Office PowerPoint</Application>
  <PresentationFormat>On-screen Show (16:9)</PresentationFormat>
  <Paragraphs>549</Paragraphs>
  <Slides>30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Aptos</vt:lpstr>
      <vt:lpstr>Arial</vt:lpstr>
      <vt:lpstr>Calibri</vt:lpstr>
      <vt:lpstr>Calibri Light</vt:lpstr>
      <vt:lpstr>Garamond</vt:lpstr>
      <vt:lpstr>Times New Roman</vt:lpstr>
      <vt:lpstr>Wingdings 2</vt:lpstr>
      <vt:lpstr>Gold_HighDef</vt:lpstr>
      <vt:lpstr>New_Kyle_Modern</vt:lpstr>
      <vt:lpstr>1_Gold_HighDef</vt:lpstr>
      <vt:lpstr>Deans &amp; Chairs</vt:lpstr>
      <vt:lpstr>Fund Definitions</vt:lpstr>
      <vt:lpstr>Education &amp; General (E&amp;G)</vt:lpstr>
      <vt:lpstr>Designated</vt:lpstr>
      <vt:lpstr>Auxiliary</vt:lpstr>
      <vt:lpstr>Restricted</vt:lpstr>
      <vt:lpstr>Capital Projects</vt:lpstr>
      <vt:lpstr>Component Units</vt:lpstr>
      <vt:lpstr>FY 2024-2025 Operating Budget</vt:lpstr>
      <vt:lpstr>PowerPoint Presentation</vt:lpstr>
      <vt:lpstr>2024-2025 Total Operating Budget Summary</vt:lpstr>
      <vt:lpstr>2024-2025 Total Operating Budget Summary</vt:lpstr>
      <vt:lpstr>Total Budget Highlights</vt:lpstr>
      <vt:lpstr>E&amp;G Top Spending Categories</vt:lpstr>
      <vt:lpstr>Designated Top Spending Categories</vt:lpstr>
      <vt:lpstr>Auxiliary Top Spending Categories</vt:lpstr>
      <vt:lpstr>Restricted Budget Income by Source</vt:lpstr>
      <vt:lpstr>Restricted Top Spending Categories</vt:lpstr>
      <vt:lpstr>2024-2025 Capital Projects</vt:lpstr>
      <vt:lpstr>2024-2025 Component Units</vt:lpstr>
      <vt:lpstr>Total Budget  Wages and Benefits</vt:lpstr>
      <vt:lpstr>Total Budget  Top Spending Categories</vt:lpstr>
      <vt:lpstr>Tuition and Fees</vt:lpstr>
      <vt:lpstr>PowerPoint Presentation</vt:lpstr>
      <vt:lpstr>Recruitment &amp; Retention</vt:lpstr>
      <vt:lpstr>Recruitment</vt:lpstr>
      <vt:lpstr>Retention</vt:lpstr>
      <vt:lpstr>Capital Project Updates</vt:lpstr>
      <vt:lpstr>Deferred Maintenance Buildings</vt:lpstr>
      <vt:lpstr>Deans &amp; Chairs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&amp; Business Committee</dc:title>
  <dc:creator>Mary Alice Bullard</dc:creator>
  <cp:lastModifiedBy>Mary Alice Bullard</cp:lastModifiedBy>
  <cp:revision>184</cp:revision>
  <cp:lastPrinted>2023-06-14T19:57:40Z</cp:lastPrinted>
  <dcterms:created xsi:type="dcterms:W3CDTF">2023-02-07T14:11:48Z</dcterms:created>
  <dcterms:modified xsi:type="dcterms:W3CDTF">2024-10-23T16:12:46Z</dcterms:modified>
</cp:coreProperties>
</file>