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86" r:id="rId3"/>
    <p:sldId id="258" r:id="rId4"/>
    <p:sldId id="256" r:id="rId5"/>
    <p:sldId id="261" r:id="rId6"/>
    <p:sldId id="262" r:id="rId7"/>
    <p:sldId id="264" r:id="rId8"/>
    <p:sldId id="263" r:id="rId9"/>
    <p:sldId id="260" r:id="rId10"/>
    <p:sldId id="276" r:id="rId11"/>
    <p:sldId id="270" r:id="rId12"/>
    <p:sldId id="283" r:id="rId13"/>
    <p:sldId id="271" r:id="rId14"/>
    <p:sldId id="285" r:id="rId15"/>
    <p:sldId id="273" r:id="rId1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884"/>
    <a:srgbClr val="771E32"/>
    <a:srgbClr val="800000"/>
    <a:srgbClr val="E7DB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8" autoAdjust="0"/>
    <p:restoredTop sz="93333" autoAdjust="0"/>
  </p:normalViewPr>
  <p:slideViewPr>
    <p:cSldViewPr snapToGrid="0" snapToObjects="1">
      <p:cViewPr varScale="1">
        <p:scale>
          <a:sx n="102" d="100"/>
          <a:sy n="102" d="100"/>
        </p:scale>
        <p:origin x="634"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33631825433587"/>
          <c:y val="3.4883720930232558E-2"/>
          <c:w val="0.83541222788327929"/>
          <c:h val="0.61920710492583775"/>
        </c:manualLayout>
      </c:layout>
      <c:areaChart>
        <c:grouping val="stacked"/>
        <c:varyColors val="0"/>
        <c:ser>
          <c:idx val="0"/>
          <c:order val="0"/>
          <c:tx>
            <c:strRef>
              <c:f>Sheet2!$B$4</c:f>
              <c:strCache>
                <c:ptCount val="1"/>
                <c:pt idx="0">
                  <c:v>FSU
Foundation</c:v>
                </c:pt>
              </c:strCache>
            </c:strRef>
          </c:tx>
          <c:spPr>
            <a:solidFill>
              <a:srgbClr val="771E32"/>
            </a:solidFill>
            <a:ln>
              <a:noFill/>
            </a:ln>
            <a:effectLst/>
          </c:spPr>
          <c:cat>
            <c:numRef>
              <c:f>Sheet2!$A$7:$A$22</c:f>
              <c:numCache>
                <c:formatCode>m/d/yy;@</c:formatCode>
                <c:ptCount val="16"/>
                <c:pt idx="0">
                  <c:v>39994</c:v>
                </c:pt>
                <c:pt idx="1">
                  <c:v>40359</c:v>
                </c:pt>
                <c:pt idx="2">
                  <c:v>40724</c:v>
                </c:pt>
                <c:pt idx="3">
                  <c:v>41090</c:v>
                </c:pt>
                <c:pt idx="4">
                  <c:v>41455</c:v>
                </c:pt>
                <c:pt idx="5">
                  <c:v>41820</c:v>
                </c:pt>
                <c:pt idx="6">
                  <c:v>42185</c:v>
                </c:pt>
                <c:pt idx="7">
                  <c:v>42551</c:v>
                </c:pt>
                <c:pt idx="8">
                  <c:v>42916</c:v>
                </c:pt>
                <c:pt idx="9">
                  <c:v>43281</c:v>
                </c:pt>
                <c:pt idx="10">
                  <c:v>43646</c:v>
                </c:pt>
                <c:pt idx="11">
                  <c:v>44012</c:v>
                </c:pt>
                <c:pt idx="12">
                  <c:v>44377</c:v>
                </c:pt>
                <c:pt idx="13">
                  <c:v>44742</c:v>
                </c:pt>
                <c:pt idx="14">
                  <c:v>45016</c:v>
                </c:pt>
                <c:pt idx="15">
                  <c:v>45107</c:v>
                </c:pt>
              </c:numCache>
            </c:numRef>
          </c:cat>
          <c:val>
            <c:numRef>
              <c:f>Sheet2!$B$7:$B$22</c:f>
              <c:numCache>
                <c:formatCode>#,##0_);[Red]\(#,##0\)</c:formatCode>
                <c:ptCount val="16"/>
                <c:pt idx="0">
                  <c:v>316852614</c:v>
                </c:pt>
                <c:pt idx="1">
                  <c:v>343067594</c:v>
                </c:pt>
                <c:pt idx="2">
                  <c:v>397220430</c:v>
                </c:pt>
                <c:pt idx="3">
                  <c:v>379711046</c:v>
                </c:pt>
                <c:pt idx="4">
                  <c:v>425625609.48000002</c:v>
                </c:pt>
                <c:pt idx="5">
                  <c:v>481599310.97999996</c:v>
                </c:pt>
                <c:pt idx="6">
                  <c:v>461162768.99999994</c:v>
                </c:pt>
                <c:pt idx="7">
                  <c:v>438130106.11000001</c:v>
                </c:pt>
                <c:pt idx="8">
                  <c:v>477855475.60000002</c:v>
                </c:pt>
                <c:pt idx="9">
                  <c:v>500910446.83999997</c:v>
                </c:pt>
                <c:pt idx="10">
                  <c:v>509372067.33999997</c:v>
                </c:pt>
                <c:pt idx="11">
                  <c:v>502238076.86000001</c:v>
                </c:pt>
                <c:pt idx="12">
                  <c:v>668925555</c:v>
                </c:pt>
                <c:pt idx="13">
                  <c:v>681265644</c:v>
                </c:pt>
                <c:pt idx="14">
                  <c:v>702640793</c:v>
                </c:pt>
                <c:pt idx="15">
                  <c:v>722927891.39999998</c:v>
                </c:pt>
              </c:numCache>
            </c:numRef>
          </c:val>
          <c:extLst>
            <c:ext xmlns:c16="http://schemas.microsoft.com/office/drawing/2014/chart" uri="{C3380CC4-5D6E-409C-BE32-E72D297353CC}">
              <c16:uniqueId val="{00000000-00D6-4236-B04D-ADA1006C4833}"/>
            </c:ext>
          </c:extLst>
        </c:ser>
        <c:ser>
          <c:idx val="1"/>
          <c:order val="1"/>
          <c:tx>
            <c:strRef>
              <c:f>Sheet2!$C$4</c:f>
              <c:strCache>
                <c:ptCount val="1"/>
                <c:pt idx="0">
                  <c:v>FSU
Research
Foundation</c:v>
                </c:pt>
              </c:strCache>
            </c:strRef>
          </c:tx>
          <c:spPr>
            <a:solidFill>
              <a:srgbClr val="B9A57A"/>
            </a:solidFill>
            <a:ln>
              <a:noFill/>
            </a:ln>
            <a:effectLst/>
          </c:spPr>
          <c:cat>
            <c:numRef>
              <c:f>Sheet2!$A$7:$A$22</c:f>
              <c:numCache>
                <c:formatCode>m/d/yy;@</c:formatCode>
                <c:ptCount val="16"/>
                <c:pt idx="0">
                  <c:v>39994</c:v>
                </c:pt>
                <c:pt idx="1">
                  <c:v>40359</c:v>
                </c:pt>
                <c:pt idx="2">
                  <c:v>40724</c:v>
                </c:pt>
                <c:pt idx="3">
                  <c:v>41090</c:v>
                </c:pt>
                <c:pt idx="4">
                  <c:v>41455</c:v>
                </c:pt>
                <c:pt idx="5">
                  <c:v>41820</c:v>
                </c:pt>
                <c:pt idx="6">
                  <c:v>42185</c:v>
                </c:pt>
                <c:pt idx="7">
                  <c:v>42551</c:v>
                </c:pt>
                <c:pt idx="8">
                  <c:v>42916</c:v>
                </c:pt>
                <c:pt idx="9">
                  <c:v>43281</c:v>
                </c:pt>
                <c:pt idx="10">
                  <c:v>43646</c:v>
                </c:pt>
                <c:pt idx="11">
                  <c:v>44012</c:v>
                </c:pt>
                <c:pt idx="12">
                  <c:v>44377</c:v>
                </c:pt>
                <c:pt idx="13">
                  <c:v>44742</c:v>
                </c:pt>
                <c:pt idx="14">
                  <c:v>45016</c:v>
                </c:pt>
                <c:pt idx="15">
                  <c:v>45107</c:v>
                </c:pt>
              </c:numCache>
            </c:numRef>
          </c:cat>
          <c:val>
            <c:numRef>
              <c:f>Sheet2!$C$7:$C$22</c:f>
              <c:numCache>
                <c:formatCode>#,##0_);[Red]\(#,##0\)</c:formatCode>
                <c:ptCount val="16"/>
                <c:pt idx="0">
                  <c:v>68670846</c:v>
                </c:pt>
                <c:pt idx="1">
                  <c:v>68515725</c:v>
                </c:pt>
                <c:pt idx="2">
                  <c:v>78750964</c:v>
                </c:pt>
                <c:pt idx="3">
                  <c:v>79979988.230000004</c:v>
                </c:pt>
                <c:pt idx="4">
                  <c:v>81572398.239999995</c:v>
                </c:pt>
                <c:pt idx="5">
                  <c:v>90809326</c:v>
                </c:pt>
                <c:pt idx="6">
                  <c:v>90476432</c:v>
                </c:pt>
                <c:pt idx="7">
                  <c:v>89064470</c:v>
                </c:pt>
                <c:pt idx="8">
                  <c:v>98693769.200000003</c:v>
                </c:pt>
                <c:pt idx="9">
                  <c:v>107989333.43000001</c:v>
                </c:pt>
                <c:pt idx="10">
                  <c:v>112828289</c:v>
                </c:pt>
                <c:pt idx="11">
                  <c:v>117441336</c:v>
                </c:pt>
                <c:pt idx="12">
                  <c:v>146029717</c:v>
                </c:pt>
                <c:pt idx="13">
                  <c:v>133432862</c:v>
                </c:pt>
                <c:pt idx="14">
                  <c:v>138733245</c:v>
                </c:pt>
                <c:pt idx="15">
                  <c:v>139710342.40000001</c:v>
                </c:pt>
              </c:numCache>
            </c:numRef>
          </c:val>
          <c:extLst>
            <c:ext xmlns:c16="http://schemas.microsoft.com/office/drawing/2014/chart" uri="{C3380CC4-5D6E-409C-BE32-E72D297353CC}">
              <c16:uniqueId val="{00000001-00D6-4236-B04D-ADA1006C4833}"/>
            </c:ext>
          </c:extLst>
        </c:ser>
        <c:ser>
          <c:idx val="2"/>
          <c:order val="2"/>
          <c:tx>
            <c:strRef>
              <c:f>Sheet2!$D$4</c:f>
              <c:strCache>
                <c:ptCount val="1"/>
                <c:pt idx="0">
                  <c:v>Seminole
Boosters</c:v>
                </c:pt>
              </c:strCache>
            </c:strRef>
          </c:tx>
          <c:spPr>
            <a:solidFill>
              <a:schemeClr val="bg1">
                <a:lumMod val="75000"/>
              </a:schemeClr>
            </a:solidFill>
            <a:ln>
              <a:noFill/>
            </a:ln>
            <a:effectLst/>
          </c:spPr>
          <c:cat>
            <c:numRef>
              <c:f>Sheet2!$A$7:$A$22</c:f>
              <c:numCache>
                <c:formatCode>m/d/yy;@</c:formatCode>
                <c:ptCount val="16"/>
                <c:pt idx="0">
                  <c:v>39994</c:v>
                </c:pt>
                <c:pt idx="1">
                  <c:v>40359</c:v>
                </c:pt>
                <c:pt idx="2">
                  <c:v>40724</c:v>
                </c:pt>
                <c:pt idx="3">
                  <c:v>41090</c:v>
                </c:pt>
                <c:pt idx="4">
                  <c:v>41455</c:v>
                </c:pt>
                <c:pt idx="5">
                  <c:v>41820</c:v>
                </c:pt>
                <c:pt idx="6">
                  <c:v>42185</c:v>
                </c:pt>
                <c:pt idx="7">
                  <c:v>42551</c:v>
                </c:pt>
                <c:pt idx="8">
                  <c:v>42916</c:v>
                </c:pt>
                <c:pt idx="9">
                  <c:v>43281</c:v>
                </c:pt>
                <c:pt idx="10">
                  <c:v>43646</c:v>
                </c:pt>
                <c:pt idx="11">
                  <c:v>44012</c:v>
                </c:pt>
                <c:pt idx="12">
                  <c:v>44377</c:v>
                </c:pt>
                <c:pt idx="13">
                  <c:v>44742</c:v>
                </c:pt>
                <c:pt idx="14">
                  <c:v>45016</c:v>
                </c:pt>
                <c:pt idx="15">
                  <c:v>45107</c:v>
                </c:pt>
              </c:numCache>
            </c:numRef>
          </c:cat>
          <c:val>
            <c:numRef>
              <c:f>Sheet2!$D$7:$D$22</c:f>
              <c:numCache>
                <c:formatCode>#,##0_);[Red]\(#,##0\)</c:formatCode>
                <c:ptCount val="16"/>
                <c:pt idx="0">
                  <c:v>24142982</c:v>
                </c:pt>
                <c:pt idx="1">
                  <c:v>40726819</c:v>
                </c:pt>
                <c:pt idx="2">
                  <c:v>47522862</c:v>
                </c:pt>
                <c:pt idx="3">
                  <c:v>35643193.909999996</c:v>
                </c:pt>
                <c:pt idx="4">
                  <c:v>38397401.729999997</c:v>
                </c:pt>
                <c:pt idx="5">
                  <c:v>50117155</c:v>
                </c:pt>
                <c:pt idx="6">
                  <c:v>51581505.380000003</c:v>
                </c:pt>
                <c:pt idx="7">
                  <c:v>55345397</c:v>
                </c:pt>
                <c:pt idx="8">
                  <c:v>60835720</c:v>
                </c:pt>
                <c:pt idx="9">
                  <c:v>70373036.959999993</c:v>
                </c:pt>
                <c:pt idx="10">
                  <c:v>79782212</c:v>
                </c:pt>
                <c:pt idx="11">
                  <c:v>77896957</c:v>
                </c:pt>
                <c:pt idx="12">
                  <c:v>80083069</c:v>
                </c:pt>
                <c:pt idx="13">
                  <c:v>81271382</c:v>
                </c:pt>
                <c:pt idx="14">
                  <c:v>81191961</c:v>
                </c:pt>
                <c:pt idx="15">
                  <c:v>82117022</c:v>
                </c:pt>
              </c:numCache>
            </c:numRef>
          </c:val>
          <c:extLst>
            <c:ext xmlns:c16="http://schemas.microsoft.com/office/drawing/2014/chart" uri="{C3380CC4-5D6E-409C-BE32-E72D297353CC}">
              <c16:uniqueId val="{00000002-00D6-4236-B04D-ADA1006C4833}"/>
            </c:ext>
          </c:extLst>
        </c:ser>
        <c:ser>
          <c:idx val="3"/>
          <c:order val="3"/>
          <c:tx>
            <c:strRef>
              <c:f>Sheet2!$E$4</c:f>
              <c:strCache>
                <c:ptCount val="1"/>
                <c:pt idx="0">
                  <c:v>Ringling  Foundation</c:v>
                </c:pt>
              </c:strCache>
            </c:strRef>
          </c:tx>
          <c:spPr>
            <a:solidFill>
              <a:schemeClr val="accent1">
                <a:lumMod val="60000"/>
              </a:schemeClr>
            </a:solidFill>
            <a:ln>
              <a:noFill/>
            </a:ln>
            <a:effectLst/>
          </c:spPr>
          <c:cat>
            <c:numRef>
              <c:f>Sheet2!$A$7:$A$22</c:f>
              <c:numCache>
                <c:formatCode>m/d/yy;@</c:formatCode>
                <c:ptCount val="16"/>
                <c:pt idx="0">
                  <c:v>39994</c:v>
                </c:pt>
                <c:pt idx="1">
                  <c:v>40359</c:v>
                </c:pt>
                <c:pt idx="2">
                  <c:v>40724</c:v>
                </c:pt>
                <c:pt idx="3">
                  <c:v>41090</c:v>
                </c:pt>
                <c:pt idx="4">
                  <c:v>41455</c:v>
                </c:pt>
                <c:pt idx="5">
                  <c:v>41820</c:v>
                </c:pt>
                <c:pt idx="6">
                  <c:v>42185</c:v>
                </c:pt>
                <c:pt idx="7">
                  <c:v>42551</c:v>
                </c:pt>
                <c:pt idx="8">
                  <c:v>42916</c:v>
                </c:pt>
                <c:pt idx="9">
                  <c:v>43281</c:v>
                </c:pt>
                <c:pt idx="10">
                  <c:v>43646</c:v>
                </c:pt>
                <c:pt idx="11">
                  <c:v>44012</c:v>
                </c:pt>
                <c:pt idx="12">
                  <c:v>44377</c:v>
                </c:pt>
                <c:pt idx="13">
                  <c:v>44742</c:v>
                </c:pt>
                <c:pt idx="14">
                  <c:v>45016</c:v>
                </c:pt>
                <c:pt idx="15">
                  <c:v>45107</c:v>
                </c:pt>
              </c:numCache>
            </c:numRef>
          </c:cat>
          <c:val>
            <c:numRef>
              <c:f>Sheet2!$E$7:$E$22</c:f>
              <c:numCache>
                <c:formatCode>General</c:formatCode>
                <c:ptCount val="16"/>
                <c:pt idx="2" formatCode="#,##0_);[Red]\(#,##0\)">
                  <c:v>1765503</c:v>
                </c:pt>
                <c:pt idx="3" formatCode="#,##0_);[Red]\(#,##0\)">
                  <c:v>1819118</c:v>
                </c:pt>
                <c:pt idx="4" formatCode="#,##0_);[Red]\(#,##0\)">
                  <c:v>1864446.6</c:v>
                </c:pt>
                <c:pt idx="5" formatCode="#,##0_);[Red]\(#,##0\)">
                  <c:v>1950769</c:v>
                </c:pt>
                <c:pt idx="6" formatCode="#,##0_);[Red]\(#,##0\)">
                  <c:v>1974319</c:v>
                </c:pt>
                <c:pt idx="7" formatCode="#,##0_);[Red]\(#,##0\)">
                  <c:v>1988883</c:v>
                </c:pt>
                <c:pt idx="8" formatCode="#,##0_);[Red]\(#,##0\)">
                  <c:v>1986410</c:v>
                </c:pt>
                <c:pt idx="9" formatCode="#,##0_);[Red]\(#,##0\)">
                  <c:v>2096936</c:v>
                </c:pt>
                <c:pt idx="10" formatCode="#,##0_);[Red]\(#,##0\)">
                  <c:v>2123041</c:v>
                </c:pt>
                <c:pt idx="11" formatCode="#,##0_);[Red]\(#,##0\)">
                  <c:v>2336375</c:v>
                </c:pt>
                <c:pt idx="12" formatCode="#,##0_);[Red]\(#,##0\)">
                  <c:v>2531768</c:v>
                </c:pt>
                <c:pt idx="13" formatCode="#,##0_);[Red]\(#,##0\)">
                  <c:v>2149972</c:v>
                </c:pt>
                <c:pt idx="14" formatCode="#,##0_);[Red]\(#,##0\)">
                  <c:v>2037204</c:v>
                </c:pt>
                <c:pt idx="15" formatCode="#,##0_);[Red]\(#,##0\)">
                  <c:v>2253505</c:v>
                </c:pt>
              </c:numCache>
            </c:numRef>
          </c:val>
          <c:extLst>
            <c:ext xmlns:c16="http://schemas.microsoft.com/office/drawing/2014/chart" uri="{C3380CC4-5D6E-409C-BE32-E72D297353CC}">
              <c16:uniqueId val="{00000003-00D6-4236-B04D-ADA1006C4833}"/>
            </c:ext>
          </c:extLst>
        </c:ser>
        <c:ser>
          <c:idx val="4"/>
          <c:order val="4"/>
          <c:tx>
            <c:strRef>
              <c:f>Sheet2!$F$4</c:f>
              <c:strCache>
                <c:ptCount val="1"/>
                <c:pt idx="0">
                  <c:v>FSU
Real Estate
Foundation</c:v>
                </c:pt>
              </c:strCache>
            </c:strRef>
          </c:tx>
          <c:spPr>
            <a:solidFill>
              <a:schemeClr val="accent6"/>
            </a:solidFill>
            <a:ln>
              <a:solidFill>
                <a:schemeClr val="tx1">
                  <a:lumMod val="65000"/>
                  <a:lumOff val="35000"/>
                </a:schemeClr>
              </a:solidFill>
            </a:ln>
            <a:effectLst/>
          </c:spPr>
          <c:cat>
            <c:numRef>
              <c:f>Sheet2!$A$7:$A$22</c:f>
              <c:numCache>
                <c:formatCode>m/d/yy;@</c:formatCode>
                <c:ptCount val="16"/>
                <c:pt idx="0">
                  <c:v>39994</c:v>
                </c:pt>
                <c:pt idx="1">
                  <c:v>40359</c:v>
                </c:pt>
                <c:pt idx="2">
                  <c:v>40724</c:v>
                </c:pt>
                <c:pt idx="3">
                  <c:v>41090</c:v>
                </c:pt>
                <c:pt idx="4">
                  <c:v>41455</c:v>
                </c:pt>
                <c:pt idx="5">
                  <c:v>41820</c:v>
                </c:pt>
                <c:pt idx="6">
                  <c:v>42185</c:v>
                </c:pt>
                <c:pt idx="7">
                  <c:v>42551</c:v>
                </c:pt>
                <c:pt idx="8">
                  <c:v>42916</c:v>
                </c:pt>
                <c:pt idx="9">
                  <c:v>43281</c:v>
                </c:pt>
                <c:pt idx="10">
                  <c:v>43646</c:v>
                </c:pt>
                <c:pt idx="11">
                  <c:v>44012</c:v>
                </c:pt>
                <c:pt idx="12">
                  <c:v>44377</c:v>
                </c:pt>
                <c:pt idx="13">
                  <c:v>44742</c:v>
                </c:pt>
                <c:pt idx="14">
                  <c:v>45016</c:v>
                </c:pt>
                <c:pt idx="15">
                  <c:v>45107</c:v>
                </c:pt>
              </c:numCache>
            </c:numRef>
          </c:cat>
          <c:val>
            <c:numRef>
              <c:f>Sheet2!$F$7:$F$22</c:f>
              <c:numCache>
                <c:formatCode>General</c:formatCode>
                <c:ptCount val="16"/>
                <c:pt idx="3" formatCode="#,##0_);[Red]\(#,##0\)">
                  <c:v>555000</c:v>
                </c:pt>
                <c:pt idx="4" formatCode="#,##0_);[Red]\(#,##0\)">
                  <c:v>635000</c:v>
                </c:pt>
                <c:pt idx="5" formatCode="#,##0_);[Red]\(#,##0\)">
                  <c:v>80000</c:v>
                </c:pt>
                <c:pt idx="6" formatCode="#,##0_);[Red]\(#,##0\)">
                  <c:v>80000</c:v>
                </c:pt>
                <c:pt idx="7" formatCode="#,##0_);[Red]\(#,##0\)">
                  <c:v>0</c:v>
                </c:pt>
                <c:pt idx="8" formatCode="#,##0_);[Red]\(#,##0\)">
                  <c:v>0</c:v>
                </c:pt>
                <c:pt idx="9" formatCode="#,##0_);[Red]\(#,##0\)">
                  <c:v>0</c:v>
                </c:pt>
                <c:pt idx="10" formatCode="#,##0_);[Red]\(#,##0\)">
                  <c:v>0</c:v>
                </c:pt>
                <c:pt idx="11" formatCode="#,##0_);[Red]\(#,##0\)">
                  <c:v>0</c:v>
                </c:pt>
                <c:pt idx="12" formatCode="#,##0_);[Red]\(#,##0\)">
                  <c:v>0</c:v>
                </c:pt>
                <c:pt idx="13" formatCode="#,##0_);[Red]\(#,##0\)">
                  <c:v>0</c:v>
                </c:pt>
                <c:pt idx="14" formatCode="#,##0_);[Red]\(#,##0\)">
                  <c:v>0</c:v>
                </c:pt>
                <c:pt idx="15" formatCode="#,##0_);[Red]\(#,##0\)">
                  <c:v>0</c:v>
                </c:pt>
              </c:numCache>
            </c:numRef>
          </c:val>
          <c:extLst>
            <c:ext xmlns:c16="http://schemas.microsoft.com/office/drawing/2014/chart" uri="{C3380CC4-5D6E-409C-BE32-E72D297353CC}">
              <c16:uniqueId val="{00000004-00D6-4236-B04D-ADA1006C4833}"/>
            </c:ext>
          </c:extLst>
        </c:ser>
        <c:dLbls>
          <c:showLegendKey val="0"/>
          <c:showVal val="0"/>
          <c:showCatName val="0"/>
          <c:showSerName val="0"/>
          <c:showPercent val="0"/>
          <c:showBubbleSize val="0"/>
        </c:dLbls>
        <c:axId val="973592832"/>
        <c:axId val="973604256"/>
      </c:areaChart>
      <c:dateAx>
        <c:axId val="973592832"/>
        <c:scaling>
          <c:orientation val="minMax"/>
          <c:max val="45107"/>
          <c:min val="39965"/>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40115"/>
                </a:solidFill>
                <a:latin typeface="Arial" panose="020B0604020202020204" pitchFamily="34" charset="0"/>
                <a:ea typeface="+mn-ea"/>
                <a:cs typeface="Arial" panose="020B0604020202020204" pitchFamily="34" charset="0"/>
              </a:defRPr>
            </a:pPr>
            <a:endParaRPr lang="en-US"/>
          </a:p>
        </c:txPr>
        <c:crossAx val="973604256"/>
        <c:crosses val="autoZero"/>
        <c:auto val="1"/>
        <c:lblOffset val="100"/>
        <c:baseTimeUnit val="months"/>
        <c:majorUnit val="12"/>
        <c:majorTimeUnit val="months"/>
      </c:dateAx>
      <c:valAx>
        <c:axId val="97360425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40115"/>
                </a:solidFill>
                <a:latin typeface="Arial" panose="020B0604020202020204" pitchFamily="34" charset="0"/>
                <a:ea typeface="+mn-ea"/>
                <a:cs typeface="Arial" panose="020B0604020202020204" pitchFamily="34" charset="0"/>
              </a:defRPr>
            </a:pPr>
            <a:endParaRPr lang="en-US"/>
          </a:p>
        </c:txPr>
        <c:crossAx val="973592832"/>
        <c:crossesAt val="39629"/>
        <c:crossBetween val="midCat"/>
      </c:valAx>
      <c:spPr>
        <a:noFill/>
        <a:ln>
          <a:noFill/>
        </a:ln>
        <a:effectLst/>
      </c:spPr>
    </c:plotArea>
    <c:legend>
      <c:legendPos val="b"/>
      <c:legendEntry>
        <c:idx val="4"/>
        <c:delete val="1"/>
      </c:legendEntry>
      <c:layout>
        <c:manualLayout>
          <c:xMode val="edge"/>
          <c:yMode val="edge"/>
          <c:x val="0.13355154135144873"/>
          <c:y val="0.82484618201794546"/>
          <c:w val="0.76721051412691066"/>
          <c:h val="0.15189800402856621"/>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540115"/>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a:noFill/>
    </a:ln>
    <a:effectLst/>
  </c:spPr>
  <c:txPr>
    <a:bodyPr/>
    <a:lstStyle/>
    <a:p>
      <a:pPr>
        <a:defRPr sz="1000">
          <a:solidFill>
            <a:srgbClr val="540115"/>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67961176814718"/>
          <c:y val="1.7710217042986181E-2"/>
          <c:w val="0.80152673884514436"/>
          <c:h val="0.70615674212598423"/>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numRef>
              <c:f>Sheet1!$A$2:$A$45</c:f>
              <c:numCache>
                <c:formatCode>General</c:formatCode>
                <c:ptCount val="4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numCache>
            </c:numRef>
          </c:cat>
          <c:val>
            <c:numRef>
              <c:f>Sheet1!$B$2:$B$45</c:f>
              <c:numCache>
                <c:formatCode>_([$$-409]* #,##0.00_);_([$$-409]* \(#,##0.00\);_([$$-409]* "-"??_);_(@_)</c:formatCode>
                <c:ptCount val="44"/>
                <c:pt idx="1">
                  <c:v>300000000</c:v>
                </c:pt>
                <c:pt idx="2">
                  <c:v>300000000</c:v>
                </c:pt>
                <c:pt idx="3">
                  <c:v>300000000</c:v>
                </c:pt>
                <c:pt idx="4">
                  <c:v>300000000</c:v>
                </c:pt>
                <c:pt idx="5">
                  <c:v>300000000</c:v>
                </c:pt>
                <c:pt idx="6">
                  <c:v>300000000</c:v>
                </c:pt>
                <c:pt idx="7">
                  <c:v>300000000</c:v>
                </c:pt>
                <c:pt idx="11">
                  <c:v>630000000</c:v>
                </c:pt>
                <c:pt idx="12">
                  <c:v>630000000</c:v>
                </c:pt>
                <c:pt idx="13">
                  <c:v>630000000</c:v>
                </c:pt>
                <c:pt idx="14">
                  <c:v>630000000</c:v>
                </c:pt>
                <c:pt idx="15">
                  <c:v>630000000</c:v>
                </c:pt>
                <c:pt idx="20" formatCode="#,##0.00">
                  <c:v>1158665865</c:v>
                </c:pt>
                <c:pt idx="21" formatCode="#,##0.00">
                  <c:v>1158665865</c:v>
                </c:pt>
                <c:pt idx="22" formatCode="#,##0.00">
                  <c:v>1158665865</c:v>
                </c:pt>
                <c:pt idx="23" formatCode="#,##0.00">
                  <c:v>1158665865</c:v>
                </c:pt>
                <c:pt idx="24" formatCode="#,##0.00">
                  <c:v>1158665865</c:v>
                </c:pt>
                <c:pt idx="25" formatCode="#,##0.00">
                  <c:v>1158665865</c:v>
                </c:pt>
                <c:pt idx="26" formatCode="#,##0.00">
                  <c:v>1158665865</c:v>
                </c:pt>
                <c:pt idx="27" formatCode="#,##0.00">
                  <c:v>1158665865</c:v>
                </c:pt>
                <c:pt idx="28" formatCode="#,##0.00">
                  <c:v>1158665865</c:v>
                </c:pt>
                <c:pt idx="34" formatCode="#,##0.00">
                  <c:v>1600000000</c:v>
                </c:pt>
                <c:pt idx="35" formatCode="#,##0.00">
                  <c:v>1600000000</c:v>
                </c:pt>
                <c:pt idx="36" formatCode="#,##0.00">
                  <c:v>1600000000</c:v>
                </c:pt>
                <c:pt idx="37" formatCode="#,##0.00">
                  <c:v>1600000000</c:v>
                </c:pt>
                <c:pt idx="38" formatCode="#,##0.00">
                  <c:v>1600000000</c:v>
                </c:pt>
                <c:pt idx="39" formatCode="#,##0.00">
                  <c:v>1600000000</c:v>
                </c:pt>
                <c:pt idx="40" formatCode="#,##0.00">
                  <c:v>1600000000</c:v>
                </c:pt>
                <c:pt idx="41" formatCode="#,##0.00">
                  <c:v>1600000000</c:v>
                </c:pt>
                <c:pt idx="42" formatCode="#,##0.00">
                  <c:v>1600000000</c:v>
                </c:pt>
              </c:numCache>
            </c:numRef>
          </c:val>
          <c:extLst>
            <c:ext xmlns:c16="http://schemas.microsoft.com/office/drawing/2014/chart" uri="{C3380CC4-5D6E-409C-BE32-E72D297353CC}">
              <c16:uniqueId val="{00000000-70C1-4876-AFE2-342604190DA1}"/>
            </c:ext>
          </c:extLst>
        </c:ser>
        <c:dLbls>
          <c:showLegendKey val="0"/>
          <c:showVal val="0"/>
          <c:showCatName val="0"/>
          <c:showSerName val="0"/>
          <c:showPercent val="0"/>
          <c:showBubbleSize val="0"/>
        </c:dLbls>
        <c:gapWidth val="0"/>
        <c:axId val="1406845839"/>
        <c:axId val="1618883919"/>
      </c:barChart>
      <c:catAx>
        <c:axId val="1406845839"/>
        <c:scaling>
          <c:orientation val="minMax"/>
        </c:scaling>
        <c:delete val="0"/>
        <c:axPos val="b"/>
        <c:numFmt formatCode="General" sourceLinked="0"/>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j-lt"/>
                <a:ea typeface="+mn-ea"/>
                <a:cs typeface="+mn-cs"/>
              </a:defRPr>
            </a:pPr>
            <a:endParaRPr lang="en-US"/>
          </a:p>
        </c:txPr>
        <c:crossAx val="1618883919"/>
        <c:crossesAt val="200"/>
        <c:auto val="0"/>
        <c:lblAlgn val="ctr"/>
        <c:lblOffset val="100"/>
        <c:tickLblSkip val="5"/>
        <c:tickMarkSkip val="1"/>
        <c:noMultiLvlLbl val="0"/>
      </c:catAx>
      <c:valAx>
        <c:axId val="161888391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in"/>
        <c:minorTickMark val="out"/>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1406845839"/>
        <c:crossesAt val="1"/>
        <c:crossBetween val="between"/>
        <c:dispUnits>
          <c:builtInUnit val="millions"/>
          <c:dispUnitsLbl>
            <c:layout>
              <c:manualLayout>
                <c:xMode val="edge"/>
                <c:yMode val="edge"/>
                <c:x val="1.2034328077840278E-2"/>
                <c:y val="2.300868009236014E-2"/>
              </c:manualLayout>
            </c:layout>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j-lt"/>
                      <a:ea typeface="+mn-ea"/>
                      <a:cs typeface="+mn-cs"/>
                    </a:defRPr>
                  </a:pPr>
                  <a:r>
                    <a:rPr lang="en-US" dirty="0">
                      <a:latin typeface="+mn-lt"/>
                    </a:rPr>
                    <a:t>Millions</a:t>
                  </a:r>
                </a:p>
              </c:rich>
            </c:tx>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j-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CAFC7-10D3-4006-861E-A3F033478F7C}" type="doc">
      <dgm:prSet loTypeId="urn:microsoft.com/office/officeart/2005/8/layout/hProcess9" loCatId="process" qsTypeId="urn:microsoft.com/office/officeart/2005/8/quickstyle/simple1" qsCatId="simple" csTypeId="urn:microsoft.com/office/officeart/2005/8/colors/accent1_2" csCatId="accent1" phldr="1"/>
      <dgm:spPr/>
    </dgm:pt>
    <dgm:pt modelId="{E8B523D6-0B95-4AC9-9E60-4AF8A07D1413}">
      <dgm:prSet phldrT="[Text]"/>
      <dgm:spPr/>
      <dgm:t>
        <a:bodyPr/>
        <a:lstStyle/>
        <a:p>
          <a:r>
            <a:rPr lang="en-US" dirty="0">
              <a:solidFill>
                <a:srgbClr val="782F40"/>
              </a:solidFill>
              <a:latin typeface="+mj-lt"/>
            </a:rPr>
            <a:t>University Priority One</a:t>
          </a:r>
        </a:p>
      </dgm:t>
    </dgm:pt>
    <dgm:pt modelId="{1F8A6C5A-E82E-4365-B17C-FF9865EEC3E3}" type="parTrans" cxnId="{E46DB656-FFED-4D0D-8829-5F9D09927782}">
      <dgm:prSet/>
      <dgm:spPr/>
      <dgm:t>
        <a:bodyPr/>
        <a:lstStyle/>
        <a:p>
          <a:endParaRPr lang="en-US"/>
        </a:p>
      </dgm:t>
    </dgm:pt>
    <dgm:pt modelId="{67052543-1EA8-406F-AC3F-9EB3CF9C3A35}" type="sibTrans" cxnId="{E46DB656-FFED-4D0D-8829-5F9D09927782}">
      <dgm:prSet/>
      <dgm:spPr/>
      <dgm:t>
        <a:bodyPr/>
        <a:lstStyle/>
        <a:p>
          <a:endParaRPr lang="en-US"/>
        </a:p>
      </dgm:t>
    </dgm:pt>
    <dgm:pt modelId="{E9750F83-ADC3-4F93-9CC6-A13C3E33D253}">
      <dgm:prSet phldrT="[Text]" custT="1"/>
      <dgm:spPr/>
      <dgm:t>
        <a:bodyPr/>
        <a:lstStyle/>
        <a:p>
          <a:r>
            <a:rPr lang="en-US" sz="1900" dirty="0">
              <a:solidFill>
                <a:srgbClr val="782F40"/>
              </a:solidFill>
              <a:latin typeface="+mj-lt"/>
            </a:rPr>
            <a:t>University Priority Three</a:t>
          </a:r>
        </a:p>
      </dgm:t>
    </dgm:pt>
    <dgm:pt modelId="{04108B56-40E6-46CE-AE70-DA8D3AF80A80}" type="parTrans" cxnId="{0D2F5020-83C5-4DF4-9546-5ECC6850479C}">
      <dgm:prSet/>
      <dgm:spPr/>
      <dgm:t>
        <a:bodyPr/>
        <a:lstStyle/>
        <a:p>
          <a:endParaRPr lang="en-US"/>
        </a:p>
      </dgm:t>
    </dgm:pt>
    <dgm:pt modelId="{CF10C565-B916-4DDD-9961-04899AD98605}" type="sibTrans" cxnId="{0D2F5020-83C5-4DF4-9546-5ECC6850479C}">
      <dgm:prSet/>
      <dgm:spPr/>
      <dgm:t>
        <a:bodyPr/>
        <a:lstStyle/>
        <a:p>
          <a:endParaRPr lang="en-US"/>
        </a:p>
      </dgm:t>
    </dgm:pt>
    <dgm:pt modelId="{F98EAB1C-EE8B-4254-9AD3-91CFCF701671}">
      <dgm:prSet phldrT="[Text]"/>
      <dgm:spPr/>
      <dgm:t>
        <a:bodyPr/>
        <a:lstStyle/>
        <a:p>
          <a:r>
            <a:rPr lang="en-US" dirty="0">
              <a:solidFill>
                <a:srgbClr val="782F40"/>
              </a:solidFill>
              <a:latin typeface="+mj-lt"/>
            </a:rPr>
            <a:t>University Priority Four</a:t>
          </a:r>
        </a:p>
      </dgm:t>
    </dgm:pt>
    <dgm:pt modelId="{6B993F50-BF02-4ED9-A232-9632D496C559}" type="parTrans" cxnId="{D8E3D4CF-12C6-45BD-B558-2A1748F8E95C}">
      <dgm:prSet/>
      <dgm:spPr/>
      <dgm:t>
        <a:bodyPr/>
        <a:lstStyle/>
        <a:p>
          <a:endParaRPr lang="en-US"/>
        </a:p>
      </dgm:t>
    </dgm:pt>
    <dgm:pt modelId="{87D557CE-A434-4AFB-8DDA-1040A65AFF0D}" type="sibTrans" cxnId="{D8E3D4CF-12C6-45BD-B558-2A1748F8E95C}">
      <dgm:prSet/>
      <dgm:spPr/>
      <dgm:t>
        <a:bodyPr/>
        <a:lstStyle/>
        <a:p>
          <a:endParaRPr lang="en-US"/>
        </a:p>
      </dgm:t>
    </dgm:pt>
    <dgm:pt modelId="{C0B74FDE-F41A-466E-9AD4-12658A596749}">
      <dgm:prSet phldrT="[Text]"/>
      <dgm:spPr/>
      <dgm:t>
        <a:bodyPr/>
        <a:lstStyle/>
        <a:p>
          <a:r>
            <a:rPr lang="en-US" dirty="0">
              <a:solidFill>
                <a:srgbClr val="782F40"/>
              </a:solidFill>
              <a:latin typeface="+mj-lt"/>
            </a:rPr>
            <a:t>University Priority Two</a:t>
          </a:r>
        </a:p>
      </dgm:t>
    </dgm:pt>
    <dgm:pt modelId="{4D2B61E8-A66D-480D-BE81-03BFDA96FD06}" type="parTrans" cxnId="{4E96B2FA-C4F4-4D06-AAF2-8A80EFADB65E}">
      <dgm:prSet/>
      <dgm:spPr/>
      <dgm:t>
        <a:bodyPr/>
        <a:lstStyle/>
        <a:p>
          <a:endParaRPr lang="en-US"/>
        </a:p>
      </dgm:t>
    </dgm:pt>
    <dgm:pt modelId="{765CA9F4-66E5-4A59-80BA-A87DD802110C}" type="sibTrans" cxnId="{4E96B2FA-C4F4-4D06-AAF2-8A80EFADB65E}">
      <dgm:prSet/>
      <dgm:spPr/>
      <dgm:t>
        <a:bodyPr/>
        <a:lstStyle/>
        <a:p>
          <a:endParaRPr lang="en-US"/>
        </a:p>
      </dgm:t>
    </dgm:pt>
    <dgm:pt modelId="{A4339B44-39C8-423E-9B43-15F7DBCD70C5}" type="pres">
      <dgm:prSet presAssocID="{3DDCAFC7-10D3-4006-861E-A3F033478F7C}" presName="CompostProcess" presStyleCnt="0">
        <dgm:presLayoutVars>
          <dgm:dir/>
          <dgm:resizeHandles val="exact"/>
        </dgm:presLayoutVars>
      </dgm:prSet>
      <dgm:spPr/>
    </dgm:pt>
    <dgm:pt modelId="{547992AA-9680-430A-8AE3-F99C532C3FBC}" type="pres">
      <dgm:prSet presAssocID="{3DDCAFC7-10D3-4006-861E-A3F033478F7C}" presName="arrow" presStyleLbl="bgShp" presStyleIdx="0" presStyleCnt="1" custLinFactNeighborX="8163" custLinFactNeighborY="-20090"/>
      <dgm:spPr/>
    </dgm:pt>
    <dgm:pt modelId="{027CB681-7EF8-407F-A5E2-7319ACFDA30E}" type="pres">
      <dgm:prSet presAssocID="{3DDCAFC7-10D3-4006-861E-A3F033478F7C}" presName="linearProcess" presStyleCnt="0"/>
      <dgm:spPr/>
    </dgm:pt>
    <dgm:pt modelId="{3E51811A-B45A-4D65-85DD-E7121C230AE5}" type="pres">
      <dgm:prSet presAssocID="{E8B523D6-0B95-4AC9-9E60-4AF8A07D1413}" presName="textNode" presStyleLbl="node1" presStyleIdx="0" presStyleCnt="4" custLinFactNeighborY="1553">
        <dgm:presLayoutVars>
          <dgm:bulletEnabled val="1"/>
        </dgm:presLayoutVars>
      </dgm:prSet>
      <dgm:spPr/>
    </dgm:pt>
    <dgm:pt modelId="{3D92F636-EA58-4C5E-8912-71EBACD602B6}" type="pres">
      <dgm:prSet presAssocID="{67052543-1EA8-406F-AC3F-9EB3CF9C3A35}" presName="sibTrans" presStyleCnt="0"/>
      <dgm:spPr/>
    </dgm:pt>
    <dgm:pt modelId="{6F2C0E5D-F605-4A97-A488-3981C8E60B9C}" type="pres">
      <dgm:prSet presAssocID="{C0B74FDE-F41A-466E-9AD4-12658A596749}" presName="textNode" presStyleLbl="node1" presStyleIdx="1" presStyleCnt="4" custLinFactNeighborX="-27078" custLinFactNeighborY="2208">
        <dgm:presLayoutVars>
          <dgm:bulletEnabled val="1"/>
        </dgm:presLayoutVars>
      </dgm:prSet>
      <dgm:spPr/>
    </dgm:pt>
    <dgm:pt modelId="{2D5D7D45-9D1F-44F9-B47C-BA46810E2095}" type="pres">
      <dgm:prSet presAssocID="{765CA9F4-66E5-4A59-80BA-A87DD802110C}" presName="sibTrans" presStyleCnt="0"/>
      <dgm:spPr/>
    </dgm:pt>
    <dgm:pt modelId="{4B1BD6E7-5B4F-4D86-B58F-561DD9FA8B4C}" type="pres">
      <dgm:prSet presAssocID="{E9750F83-ADC3-4F93-9CC6-A13C3E33D253}" presName="textNode" presStyleLbl="node1" presStyleIdx="2" presStyleCnt="4">
        <dgm:presLayoutVars>
          <dgm:bulletEnabled val="1"/>
        </dgm:presLayoutVars>
      </dgm:prSet>
      <dgm:spPr/>
    </dgm:pt>
    <dgm:pt modelId="{AF6C7AB5-6D63-41C2-966B-5FC04F312624}" type="pres">
      <dgm:prSet presAssocID="{CF10C565-B916-4DDD-9961-04899AD98605}" presName="sibTrans" presStyleCnt="0"/>
      <dgm:spPr/>
    </dgm:pt>
    <dgm:pt modelId="{9E5A9ACC-4CD0-4719-A0AD-307AF3A688F0}" type="pres">
      <dgm:prSet presAssocID="{F98EAB1C-EE8B-4254-9AD3-91CFCF701671}" presName="textNode" presStyleLbl="node1" presStyleIdx="3" presStyleCnt="4">
        <dgm:presLayoutVars>
          <dgm:bulletEnabled val="1"/>
        </dgm:presLayoutVars>
      </dgm:prSet>
      <dgm:spPr/>
    </dgm:pt>
  </dgm:ptLst>
  <dgm:cxnLst>
    <dgm:cxn modelId="{0D2F5020-83C5-4DF4-9546-5ECC6850479C}" srcId="{3DDCAFC7-10D3-4006-861E-A3F033478F7C}" destId="{E9750F83-ADC3-4F93-9CC6-A13C3E33D253}" srcOrd="2" destOrd="0" parTransId="{04108B56-40E6-46CE-AE70-DA8D3AF80A80}" sibTransId="{CF10C565-B916-4DDD-9961-04899AD98605}"/>
    <dgm:cxn modelId="{E46DB656-FFED-4D0D-8829-5F9D09927782}" srcId="{3DDCAFC7-10D3-4006-861E-A3F033478F7C}" destId="{E8B523D6-0B95-4AC9-9E60-4AF8A07D1413}" srcOrd="0" destOrd="0" parTransId="{1F8A6C5A-E82E-4365-B17C-FF9865EEC3E3}" sibTransId="{67052543-1EA8-406F-AC3F-9EB3CF9C3A35}"/>
    <dgm:cxn modelId="{1B5CB878-8A5D-4297-B09C-214DED81CA2D}" type="presOf" srcId="{C0B74FDE-F41A-466E-9AD4-12658A596749}" destId="{6F2C0E5D-F605-4A97-A488-3981C8E60B9C}" srcOrd="0" destOrd="0" presId="urn:microsoft.com/office/officeart/2005/8/layout/hProcess9"/>
    <dgm:cxn modelId="{DF53CF59-C376-42F8-85A7-54F1B6B951DA}" type="presOf" srcId="{3DDCAFC7-10D3-4006-861E-A3F033478F7C}" destId="{A4339B44-39C8-423E-9B43-15F7DBCD70C5}" srcOrd="0" destOrd="0" presId="urn:microsoft.com/office/officeart/2005/8/layout/hProcess9"/>
    <dgm:cxn modelId="{CA1201A1-8E28-4004-A44B-A320F9D9B22A}" type="presOf" srcId="{F98EAB1C-EE8B-4254-9AD3-91CFCF701671}" destId="{9E5A9ACC-4CD0-4719-A0AD-307AF3A688F0}" srcOrd="0" destOrd="0" presId="urn:microsoft.com/office/officeart/2005/8/layout/hProcess9"/>
    <dgm:cxn modelId="{5346E6C8-83FD-42A6-BE53-CFF62F05BE66}" type="presOf" srcId="{E8B523D6-0B95-4AC9-9E60-4AF8A07D1413}" destId="{3E51811A-B45A-4D65-85DD-E7121C230AE5}" srcOrd="0" destOrd="0" presId="urn:microsoft.com/office/officeart/2005/8/layout/hProcess9"/>
    <dgm:cxn modelId="{D8E3D4CF-12C6-45BD-B558-2A1748F8E95C}" srcId="{3DDCAFC7-10D3-4006-861E-A3F033478F7C}" destId="{F98EAB1C-EE8B-4254-9AD3-91CFCF701671}" srcOrd="3" destOrd="0" parTransId="{6B993F50-BF02-4ED9-A232-9632D496C559}" sibTransId="{87D557CE-A434-4AFB-8DDA-1040A65AFF0D}"/>
    <dgm:cxn modelId="{4E96B2FA-C4F4-4D06-AAF2-8A80EFADB65E}" srcId="{3DDCAFC7-10D3-4006-861E-A3F033478F7C}" destId="{C0B74FDE-F41A-466E-9AD4-12658A596749}" srcOrd="1" destOrd="0" parTransId="{4D2B61E8-A66D-480D-BE81-03BFDA96FD06}" sibTransId="{765CA9F4-66E5-4A59-80BA-A87DD802110C}"/>
    <dgm:cxn modelId="{77BB3AFF-9F18-4E47-B070-4586E0744A3B}" type="presOf" srcId="{E9750F83-ADC3-4F93-9CC6-A13C3E33D253}" destId="{4B1BD6E7-5B4F-4D86-B58F-561DD9FA8B4C}" srcOrd="0" destOrd="0" presId="urn:microsoft.com/office/officeart/2005/8/layout/hProcess9"/>
    <dgm:cxn modelId="{08DD8FC7-D4E9-49BF-8F59-D89B80BED455}" type="presParOf" srcId="{A4339B44-39C8-423E-9B43-15F7DBCD70C5}" destId="{547992AA-9680-430A-8AE3-F99C532C3FBC}" srcOrd="0" destOrd="0" presId="urn:microsoft.com/office/officeart/2005/8/layout/hProcess9"/>
    <dgm:cxn modelId="{2979CEED-4D70-4AAF-8009-1EB018265873}" type="presParOf" srcId="{A4339B44-39C8-423E-9B43-15F7DBCD70C5}" destId="{027CB681-7EF8-407F-A5E2-7319ACFDA30E}" srcOrd="1" destOrd="0" presId="urn:microsoft.com/office/officeart/2005/8/layout/hProcess9"/>
    <dgm:cxn modelId="{4BB9297A-CA9E-489F-960C-3C48C2080C1B}" type="presParOf" srcId="{027CB681-7EF8-407F-A5E2-7319ACFDA30E}" destId="{3E51811A-B45A-4D65-85DD-E7121C230AE5}" srcOrd="0" destOrd="0" presId="urn:microsoft.com/office/officeart/2005/8/layout/hProcess9"/>
    <dgm:cxn modelId="{B5D7A23D-D827-4505-A713-6A97D483550F}" type="presParOf" srcId="{027CB681-7EF8-407F-A5E2-7319ACFDA30E}" destId="{3D92F636-EA58-4C5E-8912-71EBACD602B6}" srcOrd="1" destOrd="0" presId="urn:microsoft.com/office/officeart/2005/8/layout/hProcess9"/>
    <dgm:cxn modelId="{C84D00D0-680C-4286-A25B-4F532376D5DA}" type="presParOf" srcId="{027CB681-7EF8-407F-A5E2-7319ACFDA30E}" destId="{6F2C0E5D-F605-4A97-A488-3981C8E60B9C}" srcOrd="2" destOrd="0" presId="urn:microsoft.com/office/officeart/2005/8/layout/hProcess9"/>
    <dgm:cxn modelId="{D5BA313C-4568-4749-8306-F5B3E32B3F8C}" type="presParOf" srcId="{027CB681-7EF8-407F-A5E2-7319ACFDA30E}" destId="{2D5D7D45-9D1F-44F9-B47C-BA46810E2095}" srcOrd="3" destOrd="0" presId="urn:microsoft.com/office/officeart/2005/8/layout/hProcess9"/>
    <dgm:cxn modelId="{48ACA03A-9B32-41C2-8595-27C495F0001A}" type="presParOf" srcId="{027CB681-7EF8-407F-A5E2-7319ACFDA30E}" destId="{4B1BD6E7-5B4F-4D86-B58F-561DD9FA8B4C}" srcOrd="4" destOrd="0" presId="urn:microsoft.com/office/officeart/2005/8/layout/hProcess9"/>
    <dgm:cxn modelId="{C8BCC14C-42F5-4B45-A55D-D8DEBE7B6CDB}" type="presParOf" srcId="{027CB681-7EF8-407F-A5E2-7319ACFDA30E}" destId="{AF6C7AB5-6D63-41C2-966B-5FC04F312624}" srcOrd="5" destOrd="0" presId="urn:microsoft.com/office/officeart/2005/8/layout/hProcess9"/>
    <dgm:cxn modelId="{C3945CF3-9588-45AF-8EAD-F005958BE8F0}" type="presParOf" srcId="{027CB681-7EF8-407F-A5E2-7319ACFDA30E}" destId="{9E5A9ACC-4CD0-4719-A0AD-307AF3A688F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992AA-9680-430A-8AE3-F99C532C3FBC}">
      <dsp:nvSpPr>
        <dsp:cNvPr id="0" name=""/>
        <dsp:cNvSpPr/>
      </dsp:nvSpPr>
      <dsp:spPr>
        <a:xfrm>
          <a:off x="1059910" y="0"/>
          <a:ext cx="6239714" cy="269362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1811A-B45A-4D65-85DD-E7121C230AE5}">
      <dsp:nvSpPr>
        <dsp:cNvPr id="0" name=""/>
        <dsp:cNvSpPr/>
      </dsp:nvSpPr>
      <dsp:spPr>
        <a:xfrm>
          <a:off x="3674" y="824821"/>
          <a:ext cx="1767106" cy="10774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782F40"/>
              </a:solidFill>
              <a:latin typeface="+mj-lt"/>
            </a:rPr>
            <a:t>University Priority One</a:t>
          </a:r>
        </a:p>
      </dsp:txBody>
      <dsp:txXfrm>
        <a:off x="56271" y="877418"/>
        <a:ext cx="1661912" cy="972257"/>
      </dsp:txXfrm>
    </dsp:sp>
    <dsp:sp modelId="{6F2C0E5D-F605-4A97-A488-3981C8E60B9C}">
      <dsp:nvSpPr>
        <dsp:cNvPr id="0" name=""/>
        <dsp:cNvSpPr/>
      </dsp:nvSpPr>
      <dsp:spPr>
        <a:xfrm>
          <a:off x="1835210" y="831878"/>
          <a:ext cx="1767106" cy="10774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782F40"/>
              </a:solidFill>
              <a:latin typeface="+mj-lt"/>
            </a:rPr>
            <a:t>University Priority Two</a:t>
          </a:r>
        </a:p>
      </dsp:txBody>
      <dsp:txXfrm>
        <a:off x="1887807" y="884475"/>
        <a:ext cx="1661912" cy="972257"/>
      </dsp:txXfrm>
    </dsp:sp>
    <dsp:sp modelId="{4B1BD6E7-5B4F-4D86-B58F-561DD9FA8B4C}">
      <dsp:nvSpPr>
        <dsp:cNvPr id="0" name=""/>
        <dsp:cNvSpPr/>
      </dsp:nvSpPr>
      <dsp:spPr>
        <a:xfrm>
          <a:off x="3714597" y="808088"/>
          <a:ext cx="1767106" cy="10774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782F40"/>
              </a:solidFill>
              <a:latin typeface="+mj-lt"/>
            </a:rPr>
            <a:t>University Priority Three</a:t>
          </a:r>
        </a:p>
      </dsp:txBody>
      <dsp:txXfrm>
        <a:off x="3767194" y="860685"/>
        <a:ext cx="1661912" cy="972257"/>
      </dsp:txXfrm>
    </dsp:sp>
    <dsp:sp modelId="{9E5A9ACC-4CD0-4719-A0AD-307AF3A688F0}">
      <dsp:nvSpPr>
        <dsp:cNvPr id="0" name=""/>
        <dsp:cNvSpPr/>
      </dsp:nvSpPr>
      <dsp:spPr>
        <a:xfrm>
          <a:off x="5570059" y="808088"/>
          <a:ext cx="1767106" cy="10774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782F40"/>
              </a:solidFill>
              <a:latin typeface="+mj-lt"/>
            </a:rPr>
            <a:t>University Priority Four</a:t>
          </a:r>
        </a:p>
      </dsp:txBody>
      <dsp:txXfrm>
        <a:off x="5622656" y="860685"/>
        <a:ext cx="1661912" cy="9722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0.45733</cdr:x>
      <cdr:y>0.4148</cdr:y>
    </cdr:from>
    <cdr:to>
      <cdr:x>0.68905</cdr:x>
      <cdr:y>0.5852</cdr:y>
    </cdr:to>
    <cdr:sp macro="" textlink="">
      <cdr:nvSpPr>
        <cdr:cNvPr id="2" name="TextBox 1">
          <a:extLst xmlns:a="http://schemas.openxmlformats.org/drawingml/2006/main">
            <a:ext uri="{FF2B5EF4-FFF2-40B4-BE49-F238E27FC236}">
              <a16:creationId xmlns:a16="http://schemas.microsoft.com/office/drawing/2014/main" id="{2F99A758-42C4-48EE-846E-C7360FC993B1}"/>
            </a:ext>
          </a:extLst>
        </cdr:cNvPr>
        <cdr:cNvSpPr txBox="1"/>
      </cdr:nvSpPr>
      <cdr:spPr>
        <a:xfrm xmlns:a="http://schemas.openxmlformats.org/drawingml/2006/main">
          <a:off x="3320783" y="1988485"/>
          <a:ext cx="1682572" cy="816871"/>
        </a:xfrm>
        <a:prstGeom xmlns:a="http://schemas.openxmlformats.org/drawingml/2006/main" prst="rect">
          <a:avLst/>
        </a:prstGeom>
      </cdr:spPr>
      <cdr:txBody>
        <a:bodyPr xmlns:a="http://schemas.openxmlformats.org/drawingml/2006/main" vertOverflow="clip" wrap="square" rtlCol="0" anchor="ctr" anchorCtr="1"/>
        <a:lstStyle xmlns:a="http://schemas.openxmlformats.org/drawingml/2006/main"/>
        <a:p xmlns:a="http://schemas.openxmlformats.org/drawingml/2006/main">
          <a:pPr algn="ctr"/>
          <a:r>
            <a:rPr lang="en-US" sz="900" b="1" dirty="0"/>
            <a:t>RAISE THE TORCH</a:t>
          </a:r>
        </a:p>
        <a:p xmlns:a="http://schemas.openxmlformats.org/drawingml/2006/main">
          <a:pPr algn="ctr"/>
          <a:r>
            <a:rPr lang="en-US" sz="900" dirty="0"/>
            <a:t>8 YRS</a:t>
          </a:r>
        </a:p>
        <a:p xmlns:a="http://schemas.openxmlformats.org/drawingml/2006/main">
          <a:pPr algn="ctr"/>
          <a:r>
            <a:rPr lang="en-US" sz="900" dirty="0"/>
            <a:t>FY 2010–2018</a:t>
          </a:r>
        </a:p>
      </cdr:txBody>
    </cdr:sp>
  </cdr:relSizeAnchor>
  <cdr:relSizeAnchor xmlns:cdr="http://schemas.openxmlformats.org/drawingml/2006/chartDrawing">
    <cdr:from>
      <cdr:x>0.7132</cdr:x>
      <cdr:y>0.3296</cdr:y>
    </cdr:from>
    <cdr:to>
      <cdr:x>0.94492</cdr:x>
      <cdr:y>0.5</cdr:y>
    </cdr:to>
    <cdr:sp macro="" textlink="">
      <cdr:nvSpPr>
        <cdr:cNvPr id="3" name="TextBox 1">
          <a:extLst xmlns:a="http://schemas.openxmlformats.org/drawingml/2006/main">
            <a:ext uri="{FF2B5EF4-FFF2-40B4-BE49-F238E27FC236}">
              <a16:creationId xmlns:a16="http://schemas.microsoft.com/office/drawing/2014/main" id="{ACB8B47C-9CC1-4F4F-A7C4-ED01BB07D654}"/>
            </a:ext>
          </a:extLst>
        </cdr:cNvPr>
        <cdr:cNvSpPr txBox="1"/>
      </cdr:nvSpPr>
      <cdr:spPr>
        <a:xfrm xmlns:a="http://schemas.openxmlformats.org/drawingml/2006/main">
          <a:off x="5178689" y="1580050"/>
          <a:ext cx="1682572" cy="816871"/>
        </a:xfrm>
        <a:prstGeom xmlns:a="http://schemas.openxmlformats.org/drawingml/2006/main" prst="rect">
          <a:avLst/>
        </a:prstGeom>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t>NEW Campaign</a:t>
          </a:r>
        </a:p>
        <a:p xmlns:a="http://schemas.openxmlformats.org/drawingml/2006/main">
          <a:pPr algn="ctr"/>
          <a:r>
            <a:rPr lang="en-US" sz="900" dirty="0"/>
            <a:t>8 YRS</a:t>
          </a:r>
        </a:p>
        <a:p xmlns:a="http://schemas.openxmlformats.org/drawingml/2006/main">
          <a:pPr algn="ctr"/>
          <a:r>
            <a:rPr lang="en-US" sz="900" dirty="0"/>
            <a:t>FY 2025–2032</a:t>
          </a:r>
        </a:p>
      </cdr:txBody>
    </cdr:sp>
  </cdr:relSizeAnchor>
  <cdr:relSizeAnchor xmlns:cdr="http://schemas.openxmlformats.org/drawingml/2006/chartDrawing">
    <cdr:from>
      <cdr:x>0.50349</cdr:x>
      <cdr:y>0.77937</cdr:y>
    </cdr:from>
    <cdr:to>
      <cdr:x>0.91916</cdr:x>
      <cdr:y>0.84468</cdr:y>
    </cdr:to>
    <cdr:sp macro="" textlink="">
      <cdr:nvSpPr>
        <cdr:cNvPr id="4" name="TextBox 3">
          <a:extLst xmlns:a="http://schemas.openxmlformats.org/drawingml/2006/main">
            <a:ext uri="{FF2B5EF4-FFF2-40B4-BE49-F238E27FC236}">
              <a16:creationId xmlns:a16="http://schemas.microsoft.com/office/drawing/2014/main" id="{EA610B5C-A415-4E95-B7F3-F13D807A98AD}"/>
            </a:ext>
          </a:extLst>
        </cdr:cNvPr>
        <cdr:cNvSpPr txBox="1"/>
      </cdr:nvSpPr>
      <cdr:spPr>
        <a:xfrm xmlns:a="http://schemas.openxmlformats.org/drawingml/2006/main">
          <a:off x="3655920" y="3736181"/>
          <a:ext cx="3018327" cy="3130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800" dirty="0">
              <a:latin typeface="+mj-lt"/>
            </a:rPr>
            <a:t>“Bridge Period” – Counting reach-backs from FY2019–24</a:t>
          </a:r>
          <a:endParaRPr lang="en-US" sz="700" dirty="0">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46D0FFB4-1E7A-4A00-AB87-598EA6024DC5}" type="datetimeFigureOut">
              <a:rPr lang="en-US" smtClean="0"/>
              <a:t>10/15/2023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CDCD2DD5-E338-4E96-A852-10BCBC17EA06}" type="slidenum">
              <a:rPr lang="en-US" smtClean="0"/>
              <a:t>‹#›</a:t>
            </a:fld>
            <a:endParaRPr lang="en-US"/>
          </a:p>
        </p:txBody>
      </p:sp>
    </p:spTree>
    <p:extLst>
      <p:ext uri="{BB962C8B-B14F-4D97-AF65-F5344CB8AC3E}">
        <p14:creationId xmlns:p14="http://schemas.microsoft.com/office/powerpoint/2010/main" val="53408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CD2DD5-E338-4E96-A852-10BCBC17EA06}" type="slidenum">
              <a:rPr lang="en-US" smtClean="0"/>
              <a:t>1</a:t>
            </a:fld>
            <a:endParaRPr lang="en-US"/>
          </a:p>
        </p:txBody>
      </p:sp>
    </p:spTree>
    <p:extLst>
      <p:ext uri="{BB962C8B-B14F-4D97-AF65-F5344CB8AC3E}">
        <p14:creationId xmlns:p14="http://schemas.microsoft.com/office/powerpoint/2010/main" val="4227110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CD2DD5-E338-4E96-A852-10BCBC17EA06}" type="slidenum">
              <a:rPr lang="en-US" smtClean="0"/>
              <a:t>11</a:t>
            </a:fld>
            <a:endParaRPr lang="en-US"/>
          </a:p>
        </p:txBody>
      </p:sp>
    </p:spTree>
    <p:extLst>
      <p:ext uri="{BB962C8B-B14F-4D97-AF65-F5344CB8AC3E}">
        <p14:creationId xmlns:p14="http://schemas.microsoft.com/office/powerpoint/2010/main" val="417397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CD2DD5-E338-4E96-A852-10BCBC17EA06}" type="slidenum">
              <a:rPr lang="en-US" smtClean="0"/>
              <a:t>12</a:t>
            </a:fld>
            <a:endParaRPr lang="en-US"/>
          </a:p>
        </p:txBody>
      </p:sp>
    </p:spTree>
    <p:extLst>
      <p:ext uri="{BB962C8B-B14F-4D97-AF65-F5344CB8AC3E}">
        <p14:creationId xmlns:p14="http://schemas.microsoft.com/office/powerpoint/2010/main" val="4154859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CD2DD5-E338-4E96-A852-10BCBC17EA06}" type="slidenum">
              <a:rPr lang="en-US" smtClean="0"/>
              <a:t>13</a:t>
            </a:fld>
            <a:endParaRPr lang="en-US"/>
          </a:p>
        </p:txBody>
      </p:sp>
    </p:spTree>
    <p:extLst>
      <p:ext uri="{BB962C8B-B14F-4D97-AF65-F5344CB8AC3E}">
        <p14:creationId xmlns:p14="http://schemas.microsoft.com/office/powerpoint/2010/main" val="2440133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CD2DD5-E338-4E96-A852-10BCBC17EA06}" type="slidenum">
              <a:rPr lang="en-US" smtClean="0"/>
              <a:t>14</a:t>
            </a:fld>
            <a:endParaRPr lang="en-US"/>
          </a:p>
        </p:txBody>
      </p:sp>
    </p:spTree>
    <p:extLst>
      <p:ext uri="{BB962C8B-B14F-4D97-AF65-F5344CB8AC3E}">
        <p14:creationId xmlns:p14="http://schemas.microsoft.com/office/powerpoint/2010/main" val="77087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CD2DD5-E338-4E96-A852-10BCBC17EA06}" type="slidenum">
              <a:rPr lang="en-US" smtClean="0"/>
              <a:t>15</a:t>
            </a:fld>
            <a:endParaRPr lang="en-US"/>
          </a:p>
        </p:txBody>
      </p:sp>
    </p:spTree>
    <p:extLst>
      <p:ext uri="{BB962C8B-B14F-4D97-AF65-F5344CB8AC3E}">
        <p14:creationId xmlns:p14="http://schemas.microsoft.com/office/powerpoint/2010/main" val="392343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best aggregated year historically since 1963 </a:t>
            </a:r>
          </a:p>
          <a:p>
            <a:r>
              <a:rPr lang="en-US" dirty="0"/>
              <a:t>Fourth best Foundation fundraising year (2022, 2016, 2008) </a:t>
            </a:r>
          </a:p>
        </p:txBody>
      </p:sp>
      <p:sp>
        <p:nvSpPr>
          <p:cNvPr id="4" name="Slide Number Placeholder 3"/>
          <p:cNvSpPr>
            <a:spLocks noGrp="1"/>
          </p:cNvSpPr>
          <p:nvPr>
            <p:ph type="sldNum" sz="quarter" idx="5"/>
          </p:nvPr>
        </p:nvSpPr>
        <p:spPr/>
        <p:txBody>
          <a:bodyPr/>
          <a:lstStyle/>
          <a:p>
            <a:fld id="{CDCD2DD5-E338-4E96-A852-10BCBC17EA06}" type="slidenum">
              <a:rPr lang="en-US" smtClean="0"/>
              <a:t>3</a:t>
            </a:fld>
            <a:endParaRPr lang="en-US"/>
          </a:p>
        </p:txBody>
      </p:sp>
    </p:spTree>
    <p:extLst>
      <p:ext uri="{BB962C8B-B14F-4D97-AF65-F5344CB8AC3E}">
        <p14:creationId xmlns:p14="http://schemas.microsoft.com/office/powerpoint/2010/main" val="110474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June 30, 2023 total university endowment balance is $947 million and is comprised of:</a:t>
            </a:r>
          </a:p>
          <a:p>
            <a:pPr marL="640573" lvl="1" indent="-174702">
              <a:buFont typeface="Arial" panose="020B0604020202020204" pitchFamily="34" charset="0"/>
              <a:buChar char="•"/>
            </a:pPr>
            <a:r>
              <a:rPr lang="en-US" dirty="0"/>
              <a:t>FSU Foundation ($723M)</a:t>
            </a:r>
          </a:p>
          <a:p>
            <a:pPr marL="640573" lvl="1" indent="-174702">
              <a:buFont typeface="Arial" panose="020B0604020202020204" pitchFamily="34" charset="0"/>
              <a:buChar char="•"/>
            </a:pPr>
            <a:r>
              <a:rPr lang="en-US" dirty="0"/>
              <a:t>FSU Research Foundation ($140M)</a:t>
            </a:r>
          </a:p>
          <a:p>
            <a:pPr marL="640573" lvl="1" indent="-174702">
              <a:buFont typeface="Arial" panose="020B0604020202020204" pitchFamily="34" charset="0"/>
              <a:buChar char="•"/>
            </a:pPr>
            <a:r>
              <a:rPr lang="en-US" dirty="0"/>
              <a:t>Seminole Boosters ($82M) </a:t>
            </a:r>
          </a:p>
          <a:p>
            <a:pPr marL="640573" lvl="1" indent="-174702">
              <a:buFont typeface="Arial" panose="020B0604020202020204" pitchFamily="34" charset="0"/>
              <a:buChar char="•"/>
            </a:pPr>
            <a:r>
              <a:rPr lang="en-US" dirty="0"/>
              <a:t>Ringling Foundation ($2M)</a:t>
            </a:r>
          </a:p>
          <a:p>
            <a:endParaRPr lang="en-US" dirty="0"/>
          </a:p>
          <a:p>
            <a:pPr marL="174702" indent="-174702">
              <a:buFont typeface="Arial" panose="020B0604020202020204" pitchFamily="34" charset="0"/>
              <a:buChar char="•"/>
            </a:pPr>
            <a:r>
              <a:rPr lang="en-US" dirty="0"/>
              <a:t>Just to illustrate the improvement in the market over the past quarter, you can see that our total endowment was at $898 million as of June 30, 2022. Since then, we have a experienced a 7.3% positive investment return for fiscal year 2023, which underperformed the benchmark of 8.9%.</a:t>
            </a:r>
          </a:p>
          <a:p>
            <a:pPr marL="174702" indent="-174702">
              <a:buFont typeface="Arial" panose="020B0604020202020204" pitchFamily="34" charset="0"/>
              <a:buChar char="•"/>
            </a:pPr>
            <a:endParaRPr lang="en-US" dirty="0"/>
          </a:p>
          <a:p>
            <a:pPr marL="174702" indent="-174702">
              <a:buFont typeface="Arial" panose="020B0604020202020204" pitchFamily="34" charset="0"/>
              <a:buChar char="•"/>
            </a:pPr>
            <a:r>
              <a:rPr lang="en-US" dirty="0"/>
              <a:t>Based on NACUBO’s expected long-term annual return rate of 7.5% and annual endowed gifts of $15 million, we are on track to reach a $1 billion endowment between January and March of 2025.</a:t>
            </a:r>
          </a:p>
          <a:p>
            <a:endParaRPr lang="en-US" dirty="0"/>
          </a:p>
          <a:p>
            <a:endParaRPr lang="en-US" dirty="0"/>
          </a:p>
          <a:p>
            <a:r>
              <a:rPr lang="en-US" dirty="0"/>
              <a:t>IF NEEDED</a:t>
            </a:r>
          </a:p>
          <a:p>
            <a:pPr marL="640573" lvl="1" indent="-174702">
              <a:buFont typeface="Arial" panose="020B0604020202020204" pitchFamily="34" charset="0"/>
              <a:buChar char="•"/>
            </a:pPr>
            <a:r>
              <a:rPr lang="en-US" dirty="0"/>
              <a:t>Our benchmark is a blend of the Morgan Stanley Capital International, S&amp;P, Bloomberg, Russell, and other indexes that represent a “passive” investment approach.</a:t>
            </a:r>
          </a:p>
          <a:p>
            <a:pPr marL="640573" lvl="1" indent="-174702">
              <a:buFont typeface="Arial" panose="020B0604020202020204" pitchFamily="34" charset="0"/>
              <a:buChar char="•"/>
            </a:pPr>
            <a:r>
              <a:rPr lang="en-US" dirty="0"/>
              <a:t>Compared to other foundations in the state of Florida, FSU also had the best return during FY 2021 at 41.2%. The University of South Florida had the next best return at 35.1% and the remaining schools had returns from 35.07% down to 26.8%. We also had the best return during FY 2022, with a return of -0.9% (UF was at -6.0%). We are still waiting on return information for all SUS schools for FY 2023, but will have that information by the October BOT meetings.</a:t>
            </a:r>
          </a:p>
          <a:p>
            <a:endParaRPr lang="en-US" dirty="0"/>
          </a:p>
        </p:txBody>
      </p:sp>
      <p:sp>
        <p:nvSpPr>
          <p:cNvPr id="4" name="Slide Number Placeholder 3"/>
          <p:cNvSpPr>
            <a:spLocks noGrp="1"/>
          </p:cNvSpPr>
          <p:nvPr>
            <p:ph type="sldNum" sz="quarter" idx="5"/>
          </p:nvPr>
        </p:nvSpPr>
        <p:spPr/>
        <p:txBody>
          <a:bodyPr/>
          <a:lstStyle/>
          <a:p>
            <a:fld id="{CDCD2DD5-E338-4E96-A852-10BCBC17EA06}" type="slidenum">
              <a:rPr lang="en-US" smtClean="0"/>
              <a:t>4</a:t>
            </a:fld>
            <a:endParaRPr lang="en-US"/>
          </a:p>
        </p:txBody>
      </p:sp>
    </p:spTree>
    <p:extLst>
      <p:ext uri="{BB962C8B-B14F-4D97-AF65-F5344CB8AC3E}">
        <p14:creationId xmlns:p14="http://schemas.microsoft.com/office/powerpoint/2010/main" val="100724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rPr>
              <a:t>The increase of the alumni participation rate from FY22 to FY23 (15.4%) is due to strategic investments, data analytics and collaboration.</a:t>
            </a:r>
          </a:p>
          <a:p>
            <a:r>
              <a:rPr lang="en-US" sz="1100" dirty="0">
                <a:latin typeface="Calibri" panose="020F0502020204030204" pitchFamily="34" charset="0"/>
                <a:ea typeface="Calibri" panose="020F0502020204030204" pitchFamily="34" charset="0"/>
              </a:rPr>
              <a:t> </a:t>
            </a:r>
          </a:p>
          <a:p>
            <a:pPr marL="349404" indent="-349404">
              <a:buFont typeface="Symbol" panose="05050102010706020507" pitchFamily="18" charset="2"/>
              <a:buChar char=""/>
            </a:pPr>
            <a:r>
              <a:rPr lang="en-US" sz="1100" dirty="0">
                <a:latin typeface="Calibri" panose="020F0502020204030204" pitchFamily="34" charset="0"/>
                <a:ea typeface="Times New Roman" panose="02020603050405020304" pitchFamily="18" charset="0"/>
              </a:rPr>
              <a:t>By creating the Fun with Fractions group, we brought in key stakeholders to identify solutions. This included representation from the Seminole Boosters, Alumni Association, Foundation, and Office of Institutional Research.</a:t>
            </a:r>
            <a:endParaRPr lang="en-US" sz="1100" dirty="0">
              <a:latin typeface="Calibri" panose="020F0502020204030204" pitchFamily="34" charset="0"/>
              <a:ea typeface="Calibri" panose="020F0502020204030204" pitchFamily="34" charset="0"/>
            </a:endParaRPr>
          </a:p>
          <a:p>
            <a:pPr marL="349404" indent="-349404">
              <a:buFont typeface="Symbol" panose="05050102010706020507" pitchFamily="18" charset="2"/>
              <a:buChar char=""/>
            </a:pPr>
            <a:r>
              <a:rPr lang="en-US" sz="1100" dirty="0">
                <a:latin typeface="Calibri" panose="020F0502020204030204" pitchFamily="34" charset="0"/>
                <a:ea typeface="Times New Roman" panose="02020603050405020304" pitchFamily="18" charset="0"/>
              </a:rPr>
              <a:t>The first part involved ensuring that we were capturing the data in the most effective way. This involved using USWNR definition of what is considered a contactable alum and then creating a formula that we felt confident met this criteria. </a:t>
            </a:r>
            <a:endParaRPr lang="en-US" sz="1100" dirty="0">
              <a:latin typeface="Calibri" panose="020F0502020204030204" pitchFamily="34" charset="0"/>
              <a:ea typeface="Calibri" panose="020F0502020204030204" pitchFamily="34" charset="0"/>
            </a:endParaRPr>
          </a:p>
          <a:p>
            <a:pPr marL="349404" indent="-349404">
              <a:buFont typeface="Symbol" panose="05050102010706020507" pitchFamily="18" charset="2"/>
              <a:buChar char=""/>
            </a:pPr>
            <a:r>
              <a:rPr lang="en-US" sz="1100" dirty="0">
                <a:latin typeface="Calibri" panose="020F0502020204030204" pitchFamily="34" charset="0"/>
                <a:ea typeface="Times New Roman" panose="02020603050405020304" pitchFamily="18" charset="0"/>
              </a:rPr>
              <a:t>The formula: Alumni (USNWR criteria less standard exclusions) AND 5x consecutive year: (no events) + (no tickets) + (no gifts) + (</a:t>
            </a:r>
            <a:r>
              <a:rPr lang="en-US" sz="1100" dirty="0" err="1">
                <a:latin typeface="Calibri" panose="020F0502020204030204" pitchFamily="34" charset="0"/>
                <a:ea typeface="Times New Roman" panose="02020603050405020304" pitchFamily="18" charset="0"/>
              </a:rPr>
              <a:t>Fnd</a:t>
            </a:r>
            <a:r>
              <a:rPr lang="en-US" sz="1100" dirty="0">
                <a:latin typeface="Calibri" panose="020F0502020204030204" pitchFamily="34" charset="0"/>
                <a:ea typeface="Times New Roman" panose="02020603050405020304" pitchFamily="18" charset="0"/>
              </a:rPr>
              <a:t> appeals) + (AA appeals) + (SB – appeals)</a:t>
            </a:r>
            <a:endParaRPr lang="en-US" sz="1100" dirty="0">
              <a:latin typeface="Calibri" panose="020F0502020204030204" pitchFamily="34" charset="0"/>
              <a:ea typeface="Calibri" panose="020F0502020204030204" pitchFamily="34" charset="0"/>
            </a:endParaRPr>
          </a:p>
          <a:p>
            <a:pPr marL="349404" indent="-349404">
              <a:buFont typeface="Symbol" panose="05050102010706020507" pitchFamily="18" charset="2"/>
              <a:buChar char=""/>
            </a:pPr>
            <a:r>
              <a:rPr lang="en-US" sz="1100" dirty="0">
                <a:latin typeface="Calibri" panose="020F0502020204030204" pitchFamily="34" charset="0"/>
                <a:ea typeface="Times New Roman" panose="02020603050405020304" pitchFamily="18" charset="0"/>
              </a:rPr>
              <a:t>The second part was identifying opportunities to increase participation in both active and passive methods.</a:t>
            </a:r>
            <a:endParaRPr lang="en-US" sz="1100" dirty="0">
              <a:latin typeface="Calibri" panose="020F0502020204030204" pitchFamily="34" charset="0"/>
              <a:ea typeface="Calibri" panose="020F0502020204030204" pitchFamily="34" charset="0"/>
            </a:endParaRPr>
          </a:p>
          <a:p>
            <a:pPr marL="349404" indent="-349404">
              <a:buFont typeface="Symbol" panose="05050102010706020507" pitchFamily="18" charset="2"/>
              <a:buChar char=""/>
            </a:pPr>
            <a:r>
              <a:rPr lang="en-US" sz="1100" dirty="0">
                <a:latin typeface="Calibri" panose="020F0502020204030204" pitchFamily="34" charset="0"/>
                <a:ea typeface="Times New Roman" panose="02020603050405020304" pitchFamily="18" charset="0"/>
              </a:rPr>
              <a:t>Solutions:</a:t>
            </a:r>
            <a:endParaRPr lang="en-US" sz="1100" dirty="0">
              <a:latin typeface="Calibri" panose="020F0502020204030204" pitchFamily="34" charset="0"/>
              <a:ea typeface="Calibri" panose="020F0502020204030204" pitchFamily="34" charset="0"/>
            </a:endParaRPr>
          </a:p>
          <a:p>
            <a:pPr marL="757042" lvl="1" indent="-291169">
              <a:buFont typeface="Courier New" panose="02070309020205020404" pitchFamily="49" charset="0"/>
              <a:buChar char="o"/>
            </a:pPr>
            <a:r>
              <a:rPr lang="en-US" sz="1100" dirty="0">
                <a:latin typeface="Calibri" panose="020F0502020204030204" pitchFamily="34" charset="0"/>
                <a:ea typeface="Times New Roman" panose="02020603050405020304" pitchFamily="18" charset="0"/>
              </a:rPr>
              <a:t>Event registration gift add-on function</a:t>
            </a:r>
            <a:endParaRPr lang="en-US" sz="1100" dirty="0">
              <a:latin typeface="Calibri" panose="020F0502020204030204" pitchFamily="34" charset="0"/>
              <a:ea typeface="Calibri" panose="020F0502020204030204" pitchFamily="34" charset="0"/>
            </a:endParaRPr>
          </a:p>
          <a:p>
            <a:pPr marL="757042" lvl="1" indent="-291169">
              <a:buFont typeface="Courier New" panose="02070309020205020404" pitchFamily="49" charset="0"/>
              <a:buChar char="o"/>
            </a:pPr>
            <a:r>
              <a:rPr lang="en-US" sz="1100" dirty="0">
                <a:latin typeface="Calibri" panose="020F0502020204030204" pitchFamily="34" charset="0"/>
                <a:ea typeface="Times New Roman" panose="02020603050405020304" pitchFamily="18" charset="0"/>
              </a:rPr>
              <a:t>Select athletic ticket gift add-on function</a:t>
            </a:r>
            <a:endParaRPr lang="en-US" sz="1100" dirty="0">
              <a:latin typeface="Calibri" panose="020F0502020204030204" pitchFamily="34" charset="0"/>
              <a:ea typeface="Calibri" panose="020F0502020204030204" pitchFamily="34" charset="0"/>
            </a:endParaRPr>
          </a:p>
          <a:p>
            <a:pPr marL="757042" lvl="1" indent="-291169">
              <a:buFont typeface="Courier New" panose="02070309020205020404" pitchFamily="49" charset="0"/>
              <a:buChar char="o"/>
            </a:pPr>
            <a:r>
              <a:rPr lang="en-US" sz="1100" dirty="0">
                <a:latin typeface="Calibri" panose="020F0502020204030204" pitchFamily="34" charset="0"/>
                <a:ea typeface="Times New Roman" panose="02020603050405020304" pitchFamily="18" charset="0"/>
              </a:rPr>
              <a:t>Increase in new annual giving campaigns that: leveraged philanthropic commerce and participation asks of $5</a:t>
            </a:r>
            <a:endParaRPr lang="en-US" sz="1100" dirty="0">
              <a:latin typeface="Calibri" panose="020F0502020204030204" pitchFamily="34" charset="0"/>
              <a:ea typeface="Calibri" panose="020F0502020204030204" pitchFamily="34" charset="0"/>
            </a:endParaRPr>
          </a:p>
          <a:p>
            <a:pPr marL="757042" lvl="1" indent="-291169">
              <a:buFont typeface="Courier New" panose="02070309020205020404" pitchFamily="49" charset="0"/>
              <a:buChar char="o"/>
            </a:pPr>
            <a:r>
              <a:rPr lang="en-US" sz="1100" dirty="0">
                <a:latin typeface="Calibri" panose="020F0502020204030204" pitchFamily="34" charset="0"/>
                <a:ea typeface="Times New Roman" panose="02020603050405020304" pitchFamily="18" charset="0"/>
              </a:rPr>
              <a:t>An entire shift in strategy using the engagement center (student callers) to push just participation (BEST performing strategy!)</a:t>
            </a:r>
            <a:endParaRPr lang="en-US" sz="1100" dirty="0">
              <a:latin typeface="Calibri" panose="020F0502020204030204" pitchFamily="34" charset="0"/>
              <a:ea typeface="Calibri" panose="020F0502020204030204" pitchFamily="34" charset="0"/>
            </a:endParaRPr>
          </a:p>
          <a:p>
            <a:pPr marL="757042" lvl="1" indent="-291169">
              <a:buFont typeface="Courier New" panose="02070309020205020404" pitchFamily="49" charset="0"/>
              <a:buChar char="o"/>
            </a:pPr>
            <a:r>
              <a:rPr lang="en-US" sz="1100" dirty="0">
                <a:latin typeface="Calibri" panose="020F0502020204030204" pitchFamily="34" charset="0"/>
                <a:ea typeface="Times New Roman" panose="02020603050405020304" pitchFamily="18" charset="0"/>
              </a:rPr>
              <a:t>Increase in license tag promotion </a:t>
            </a:r>
            <a:endParaRPr lang="en-US" sz="1100" dirty="0">
              <a:latin typeface="Calibri" panose="020F0502020204030204" pitchFamily="34" charset="0"/>
              <a:ea typeface="Calibri" panose="020F0502020204030204" pitchFamily="34" charset="0"/>
            </a:endParaRPr>
          </a:p>
          <a:p>
            <a:pPr marL="757042" lvl="1" indent="-291169">
              <a:buFont typeface="Courier New" panose="02070309020205020404" pitchFamily="49" charset="0"/>
              <a:buChar char="o"/>
            </a:pPr>
            <a:r>
              <a:rPr lang="en-US" sz="1100" dirty="0">
                <a:latin typeface="Calibri" panose="020F0502020204030204" pitchFamily="34" charset="0"/>
                <a:ea typeface="Times New Roman" panose="02020603050405020304" pitchFamily="18" charset="0"/>
              </a:rPr>
              <a:t>Shift in FSU’s Great Give goals (dollars to donors). This campaign is the largest donor acquisition tool.</a:t>
            </a:r>
            <a:endParaRPr lang="en-US" sz="11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DCD2DD5-E338-4E96-A852-10BCBC17EA06}" type="slidenum">
              <a:rPr lang="en-US" smtClean="0"/>
              <a:t>5</a:t>
            </a:fld>
            <a:endParaRPr lang="en-US"/>
          </a:p>
        </p:txBody>
      </p:sp>
    </p:spTree>
    <p:extLst>
      <p:ext uri="{BB962C8B-B14F-4D97-AF65-F5344CB8AC3E}">
        <p14:creationId xmlns:p14="http://schemas.microsoft.com/office/powerpoint/2010/main" val="369013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working groups  - moving to internal work and next steps will be for Marla, Provost, and President to go through the policies. Following this, Advancement Committee will review and then pass to UBOT for final review and approval. </a:t>
            </a:r>
          </a:p>
        </p:txBody>
      </p:sp>
      <p:sp>
        <p:nvSpPr>
          <p:cNvPr id="4" name="Slide Number Placeholder 3"/>
          <p:cNvSpPr>
            <a:spLocks noGrp="1"/>
          </p:cNvSpPr>
          <p:nvPr>
            <p:ph type="sldNum" sz="quarter" idx="5"/>
          </p:nvPr>
        </p:nvSpPr>
        <p:spPr/>
        <p:txBody>
          <a:bodyPr/>
          <a:lstStyle/>
          <a:p>
            <a:fld id="{CDCD2DD5-E338-4E96-A852-10BCBC17EA06}" type="slidenum">
              <a:rPr lang="en-US" smtClean="0"/>
              <a:t>6</a:t>
            </a:fld>
            <a:endParaRPr lang="en-US"/>
          </a:p>
        </p:txBody>
      </p:sp>
    </p:spTree>
    <p:extLst>
      <p:ext uri="{BB962C8B-B14F-4D97-AF65-F5344CB8AC3E}">
        <p14:creationId xmlns:p14="http://schemas.microsoft.com/office/powerpoint/2010/main" val="294850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CD2DD5-E338-4E96-A852-10BCBC17EA06}" type="slidenum">
              <a:rPr lang="en-US" smtClean="0"/>
              <a:t>7</a:t>
            </a:fld>
            <a:endParaRPr lang="en-US"/>
          </a:p>
        </p:txBody>
      </p:sp>
    </p:spTree>
    <p:extLst>
      <p:ext uri="{BB962C8B-B14F-4D97-AF65-F5344CB8AC3E}">
        <p14:creationId xmlns:p14="http://schemas.microsoft.com/office/powerpoint/2010/main" val="225671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04" indent="-349404">
              <a:buFont typeface="Calibri" panose="020F0502020204030204" pitchFamily="34" charset="0"/>
              <a:buChar char="-"/>
            </a:pPr>
            <a:r>
              <a:rPr lang="en-US" sz="1100" dirty="0">
                <a:latin typeface="Calibri" panose="020F0502020204030204" pitchFamily="34" charset="0"/>
                <a:ea typeface="Times New Roman" panose="02020603050405020304" pitchFamily="18" charset="0"/>
              </a:rPr>
              <a:t>Academic Affairs, Gift &amp; Estate Planning, and Leadership Annual Giving: These three boxes are pulled to the top of the slide deck intentionally.  I wanted to make sure to differentiate them.  Once they secure commitments, it won’t necessarily go to their box, it will likely be assigned to other colleges, schools, and units’ box(es) (i.e. Academic Affairs/Colette has a bunch of plans that have a Social Work campaign so when booked they would go there but we can still track what Colette brought it just don’t want to double count.)</a:t>
            </a:r>
            <a:endParaRPr lang="en-US" sz="1100" dirty="0">
              <a:latin typeface="Calibri" panose="020F0502020204030204" pitchFamily="34" charset="0"/>
              <a:ea typeface="Calibri" panose="020F0502020204030204" pitchFamily="34" charset="0"/>
            </a:endParaRPr>
          </a:p>
          <a:p>
            <a:pPr marL="757042" lvl="1" indent="-291169">
              <a:buFont typeface="Courier New" panose="02070309020205020404" pitchFamily="49" charset="0"/>
              <a:buChar char="o"/>
            </a:pPr>
            <a:r>
              <a:rPr lang="en-US" sz="1100" dirty="0">
                <a:highlight>
                  <a:srgbClr val="FFFF00"/>
                </a:highlight>
                <a:latin typeface="Calibri" panose="020F0502020204030204" pitchFamily="34" charset="0"/>
                <a:ea typeface="Times New Roman" panose="02020603050405020304" pitchFamily="18" charset="0"/>
              </a:rPr>
              <a:t>ACTION NEEDED: </a:t>
            </a:r>
            <a:r>
              <a:rPr lang="en-US" sz="1100" dirty="0">
                <a:latin typeface="Calibri" panose="020F0502020204030204" pitchFamily="34" charset="0"/>
                <a:ea typeface="Times New Roman" panose="02020603050405020304" pitchFamily="18" charset="0"/>
              </a:rPr>
              <a:t>Marla and Theresa M. need to meet to discuss how Marla envisions this.  How we are reporting it out? Frequency?  This way we can have Jeff’s team create us a report we trust.</a:t>
            </a:r>
          </a:p>
          <a:p>
            <a:pPr marL="465871" lvl="1"/>
            <a:endParaRPr lang="en-US" sz="1100" dirty="0">
              <a:latin typeface="Calibri" panose="020F0502020204030204" pitchFamily="34" charset="0"/>
              <a:ea typeface="Calibri" panose="020F0502020204030204" pitchFamily="34" charset="0"/>
            </a:endParaRPr>
          </a:p>
          <a:p>
            <a:pPr marL="349404" indent="-349404">
              <a:buFont typeface="Calibri" panose="020F0502020204030204" pitchFamily="34" charset="0"/>
              <a:buChar char="-"/>
            </a:pPr>
            <a:r>
              <a:rPr lang="en-US" sz="1100" dirty="0">
                <a:latin typeface="Calibri" panose="020F0502020204030204" pitchFamily="34" charset="0"/>
                <a:ea typeface="Times New Roman" panose="02020603050405020304" pitchFamily="18" charset="0"/>
              </a:rPr>
              <a:t>College of Criminology and Criminal Justice and College of Social Work’s goals rely on Annual Giving’s efforts.  Opening Nights’ goal relies on Caroline assisting.</a:t>
            </a:r>
          </a:p>
          <a:p>
            <a:endParaRPr lang="en-US" sz="1100" dirty="0">
              <a:latin typeface="Calibri" panose="020F0502020204030204" pitchFamily="34" charset="0"/>
              <a:ea typeface="Calibri" panose="020F0502020204030204" pitchFamily="34" charset="0"/>
            </a:endParaRPr>
          </a:p>
          <a:p>
            <a:pPr marL="349404" indent="-349404">
              <a:buFont typeface="Calibri" panose="020F0502020204030204" pitchFamily="34" charset="0"/>
              <a:buChar char="-"/>
            </a:pPr>
            <a:r>
              <a:rPr lang="en-US" sz="1100" dirty="0">
                <a:latin typeface="Calibri" panose="020F0502020204030204" pitchFamily="34" charset="0"/>
                <a:ea typeface="Times New Roman" panose="02020603050405020304" pitchFamily="18" charset="0"/>
              </a:rPr>
              <a:t>ACTION NEEDED: Marla needs to have further conversations with Ringling and Social Sciences and Public Policy.</a:t>
            </a:r>
            <a:endParaRPr lang="en-US" sz="1100" dirty="0">
              <a:latin typeface="Calibri" panose="020F0502020204030204" pitchFamily="34" charset="0"/>
              <a:ea typeface="Calibri" panose="020F0502020204030204" pitchFamily="34" charset="0"/>
            </a:endParaRPr>
          </a:p>
          <a:p>
            <a:pPr marL="757042" lvl="1" indent="-291169">
              <a:buFont typeface="Courier New" panose="02070309020205020404" pitchFamily="49" charset="0"/>
              <a:buChar char="o"/>
            </a:pPr>
            <a:r>
              <a:rPr lang="en-US" sz="1100" dirty="0">
                <a:latin typeface="Calibri" panose="020F0502020204030204" pitchFamily="34" charset="0"/>
                <a:ea typeface="Times New Roman" panose="02020603050405020304" pitchFamily="18" charset="0"/>
              </a:rPr>
              <a:t>Marla and Mark Terman need to complete Emily’s updated PD so her goals can reflect her efforts. Right now they reflect what they originally submitted.</a:t>
            </a:r>
            <a:endParaRPr lang="en-US" sz="1100" dirty="0">
              <a:latin typeface="Calibri" panose="020F0502020204030204" pitchFamily="34" charset="0"/>
              <a:ea typeface="Calibri" panose="020F0502020204030204" pitchFamily="34" charset="0"/>
            </a:endParaRPr>
          </a:p>
          <a:p>
            <a:pPr marL="757042" lvl="1" indent="-291169">
              <a:buFont typeface="Courier New" panose="02070309020205020404" pitchFamily="49" charset="0"/>
              <a:buChar char="o"/>
            </a:pPr>
            <a:r>
              <a:rPr lang="en-US" sz="1100" dirty="0">
                <a:latin typeface="Calibri" panose="020F0502020204030204" pitchFamily="34" charset="0"/>
                <a:ea typeface="Times New Roman" panose="02020603050405020304" pitchFamily="18" charset="0"/>
              </a:rPr>
              <a:t>Marla, Katherine and Dean Chapin need to discuss naming opportunity prospect.  Currently, it’s not reflected in pipeline. Dean Chapin has concerns about documenting it.  TM suggestion: Potentially an super anonymous record might solve some concerns?</a:t>
            </a:r>
            <a:endParaRPr lang="en-US" sz="11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DCD2DD5-E338-4E96-A852-10BCBC17EA06}" type="slidenum">
              <a:rPr lang="en-US" smtClean="0"/>
              <a:t>8</a:t>
            </a:fld>
            <a:endParaRPr lang="en-US"/>
          </a:p>
        </p:txBody>
      </p:sp>
    </p:spTree>
    <p:extLst>
      <p:ext uri="{BB962C8B-B14F-4D97-AF65-F5344CB8AC3E}">
        <p14:creationId xmlns:p14="http://schemas.microsoft.com/office/powerpoint/2010/main" val="91321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Calibri" panose="020F0502020204030204" pitchFamily="34" charset="0"/>
              <a:ea typeface="Calibri" panose="020F0502020204030204" pitchFamily="34" charset="0"/>
            </a:endParaRPr>
          </a:p>
          <a:p>
            <a:r>
              <a:rPr lang="en-US" sz="1100" dirty="0">
                <a:latin typeface="Calibri" panose="020F0502020204030204" pitchFamily="34" charset="0"/>
                <a:ea typeface="Calibri" panose="020F0502020204030204" pitchFamily="34" charset="0"/>
              </a:rPr>
              <a:t>Sarishni and Theresa met to confirm Annual Giving numbers.  I then added in DO(s) major gift dollars booked goal to her annual giving total.  Then Sarishni and I came up with each college/unit rounded total.  </a:t>
            </a:r>
          </a:p>
          <a:p>
            <a:r>
              <a:rPr lang="en-US" sz="1100" dirty="0">
                <a:latin typeface="Calibri" panose="020F0502020204030204" pitchFamily="34" charset="0"/>
                <a:ea typeface="Calibri" panose="020F0502020204030204" pitchFamily="34" charset="0"/>
              </a:rPr>
              <a:t> </a:t>
            </a:r>
          </a:p>
          <a:p>
            <a:r>
              <a:rPr lang="en-US" sz="1100" dirty="0">
                <a:highlight>
                  <a:srgbClr val="FFFF00"/>
                </a:highlight>
                <a:latin typeface="Calibri" panose="020F0502020204030204" pitchFamily="34" charset="0"/>
                <a:ea typeface="Calibri" panose="020F0502020204030204" pitchFamily="34" charset="0"/>
              </a:rPr>
              <a:t>ACTION NEEDED FROM MARLA:</a:t>
            </a:r>
            <a:r>
              <a:rPr lang="en-US" sz="1100" dirty="0">
                <a:latin typeface="Calibri" panose="020F0502020204030204" pitchFamily="34" charset="0"/>
                <a:ea typeface="Calibri" panose="020F0502020204030204" pitchFamily="34" charset="0"/>
              </a:rPr>
              <a:t> </a:t>
            </a:r>
          </a:p>
          <a:p>
            <a:pPr marL="349404" indent="-349404">
              <a:buFont typeface="+mj-lt"/>
              <a:buAutoNum type="arabicPeriod"/>
            </a:pPr>
            <a:r>
              <a:rPr lang="en-US" sz="1100" dirty="0">
                <a:latin typeface="Calibri" panose="020F0502020204030204" pitchFamily="34" charset="0"/>
                <a:ea typeface="Times New Roman" panose="02020603050405020304" pitchFamily="18" charset="0"/>
              </a:rPr>
              <a:t>Please have her confirm she is okay with our rounding. Document attached of all FY24 College/Unit Goals.</a:t>
            </a:r>
            <a:endParaRPr lang="en-US" sz="1100" dirty="0">
              <a:latin typeface="Calibri" panose="020F0502020204030204" pitchFamily="34" charset="0"/>
              <a:ea typeface="Calibri" panose="020F0502020204030204" pitchFamily="34" charset="0"/>
            </a:endParaRPr>
          </a:p>
          <a:p>
            <a:pPr marL="349404" indent="-349404">
              <a:buFont typeface="+mj-lt"/>
              <a:buAutoNum type="arabicPeriod"/>
            </a:pPr>
            <a:r>
              <a:rPr lang="en-US" sz="1100" dirty="0">
                <a:latin typeface="Calibri" panose="020F0502020204030204" pitchFamily="34" charset="0"/>
                <a:ea typeface="Times New Roman" panose="02020603050405020304" pitchFamily="18" charset="0"/>
              </a:rPr>
              <a:t>Marla needs to have further conversations with Ringling and Social Sciences and Public Policy. (referenced in last UBOT slide notes)</a:t>
            </a:r>
            <a:endParaRPr lang="en-US" sz="1100" dirty="0">
              <a:latin typeface="Calibri" panose="020F0502020204030204" pitchFamily="34" charset="0"/>
              <a:ea typeface="Calibri" panose="020F0502020204030204" pitchFamily="34" charset="0"/>
            </a:endParaRPr>
          </a:p>
          <a:p>
            <a:pPr marL="757042" lvl="1" indent="-291169">
              <a:buFont typeface="Courier New" panose="02070309020205020404" pitchFamily="49" charset="0"/>
              <a:buChar char="o"/>
            </a:pPr>
            <a:r>
              <a:rPr lang="en-US" sz="1100" dirty="0">
                <a:latin typeface="Calibri" panose="020F0502020204030204" pitchFamily="34" charset="0"/>
                <a:ea typeface="Times New Roman" panose="02020603050405020304" pitchFamily="18" charset="0"/>
              </a:rPr>
              <a:t>Marla and Mark Terman need to complete Emily’s updated PD so her goals can reflect her efforts. Right now they reflect what they originally submitted.</a:t>
            </a:r>
            <a:endParaRPr lang="en-US" sz="1100" dirty="0">
              <a:latin typeface="Calibri" panose="020F0502020204030204" pitchFamily="34" charset="0"/>
              <a:ea typeface="Calibri" panose="020F0502020204030204" pitchFamily="34" charset="0"/>
            </a:endParaRPr>
          </a:p>
          <a:p>
            <a:pPr marL="757042" lvl="1" indent="-291169">
              <a:buFont typeface="Courier New" panose="02070309020205020404" pitchFamily="49" charset="0"/>
              <a:buChar char="o"/>
            </a:pPr>
            <a:r>
              <a:rPr lang="en-US" sz="1100" dirty="0">
                <a:latin typeface="Calibri" panose="020F0502020204030204" pitchFamily="34" charset="0"/>
                <a:ea typeface="Times New Roman" panose="02020603050405020304" pitchFamily="18" charset="0"/>
              </a:rPr>
              <a:t>Marla, Katherine and Dean Chapin need to discuss naming opportunity prospect.  Currently, it’s not reflected in pipeline. Dean Chapin has concerns about documenting it.  TM suggestion: Potentially an super anonymous record might solve some concerns?</a:t>
            </a:r>
            <a:endParaRPr lang="en-US" sz="11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DCD2DD5-E338-4E96-A852-10BCBC17EA06}" type="slidenum">
              <a:rPr lang="en-US" smtClean="0"/>
              <a:t>9</a:t>
            </a:fld>
            <a:endParaRPr lang="en-US"/>
          </a:p>
        </p:txBody>
      </p:sp>
    </p:spTree>
    <p:extLst>
      <p:ext uri="{BB962C8B-B14F-4D97-AF65-F5344CB8AC3E}">
        <p14:creationId xmlns:p14="http://schemas.microsoft.com/office/powerpoint/2010/main" val="328681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FD3AA-30DE-EE44-BF5B-C581F074F075}" type="slidenum">
              <a:rPr lang="en-US" smtClean="0"/>
              <a:t>10</a:t>
            </a:fld>
            <a:endParaRPr lang="en-US"/>
          </a:p>
        </p:txBody>
      </p:sp>
    </p:spTree>
    <p:extLst>
      <p:ext uri="{BB962C8B-B14F-4D97-AF65-F5344CB8AC3E}">
        <p14:creationId xmlns:p14="http://schemas.microsoft.com/office/powerpoint/2010/main" val="3945706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1760481"/>
            <a:ext cx="8229600" cy="2775019"/>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010"/>
            <a:ext cx="8229600" cy="647987"/>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2789"/>
            <a:ext cx="4040188"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5375"/>
            <a:ext cx="4040188"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32789"/>
            <a:ext cx="4041775"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55375"/>
            <a:ext cx="4041775"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73674"/>
            <a:ext cx="3008313" cy="951513"/>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873673"/>
            <a:ext cx="5111750" cy="406619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825187"/>
            <a:ext cx="3008313" cy="3114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3928241"/>
            <a:ext cx="7260896" cy="288050"/>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348156"/>
            <a:ext cx="7260896" cy="3481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4216292"/>
            <a:ext cx="7260896" cy="550971"/>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600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65581"/>
            <a:ext cx="8229600" cy="2732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10/15/2023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716FEA0-3144-58C1-F883-0AD57182185F}"/>
              </a:ext>
            </a:extLst>
          </p:cNvPr>
          <p:cNvSpPr>
            <a:spLocks noGrp="1"/>
          </p:cNvSpPr>
          <p:nvPr>
            <p:ph type="subTitle" idx="1"/>
          </p:nvPr>
        </p:nvSpPr>
        <p:spPr>
          <a:xfrm>
            <a:off x="1371599" y="2206386"/>
            <a:ext cx="6783049" cy="2283167"/>
          </a:xfrm>
        </p:spPr>
        <p:txBody>
          <a:bodyPr>
            <a:normAutofit fontScale="85000" lnSpcReduction="10000"/>
          </a:bodyPr>
          <a:lstStyle/>
          <a:p>
            <a:r>
              <a:rPr lang="en-US" sz="2400" dirty="0">
                <a:solidFill>
                  <a:srgbClr val="D0B884"/>
                </a:solidFill>
                <a:latin typeface="+mj-lt"/>
              </a:rPr>
              <a:t>Vice President for University Advancement and President, FSU Foundation </a:t>
            </a:r>
          </a:p>
          <a:p>
            <a:endParaRPr lang="en-US" sz="2400" dirty="0">
              <a:solidFill>
                <a:srgbClr val="D0B884"/>
              </a:solidFill>
              <a:latin typeface="+mj-lt"/>
            </a:endParaRPr>
          </a:p>
          <a:p>
            <a:r>
              <a:rPr lang="en-US" sz="3300" b="1" dirty="0">
                <a:solidFill>
                  <a:srgbClr val="D0B884"/>
                </a:solidFill>
                <a:latin typeface="+mj-lt"/>
              </a:rPr>
              <a:t>Deans, Directors, and Chairs Meeting </a:t>
            </a:r>
          </a:p>
          <a:p>
            <a:r>
              <a:rPr lang="en-US" sz="3300" b="1" dirty="0">
                <a:solidFill>
                  <a:srgbClr val="D0B884"/>
                </a:solidFill>
                <a:latin typeface="+mj-lt"/>
              </a:rPr>
              <a:t>Tuesday, October 17, 2023</a:t>
            </a:r>
            <a:endParaRPr lang="en-US" sz="3300" b="1" dirty="0">
              <a:latin typeface="+mj-lt"/>
            </a:endParaRPr>
          </a:p>
        </p:txBody>
      </p:sp>
      <p:sp>
        <p:nvSpPr>
          <p:cNvPr id="4" name="Title 3">
            <a:extLst>
              <a:ext uri="{FF2B5EF4-FFF2-40B4-BE49-F238E27FC236}">
                <a16:creationId xmlns:a16="http://schemas.microsoft.com/office/drawing/2014/main" id="{E4914CF1-7174-28B7-4435-AA7DCBCE7D4C}"/>
              </a:ext>
            </a:extLst>
          </p:cNvPr>
          <p:cNvSpPr txBox="1">
            <a:spLocks noGrp="1"/>
          </p:cNvSpPr>
          <p:nvPr>
            <p:ph type="ctrTitle"/>
          </p:nvPr>
        </p:nvSpPr>
        <p:spPr>
          <a:xfrm>
            <a:off x="685800" y="1489829"/>
            <a:ext cx="7772400" cy="584775"/>
          </a:xfrm>
          <a:prstGeom prst="rect">
            <a:avLst/>
          </a:prstGeom>
          <a:noFill/>
        </p:spPr>
        <p:txBody>
          <a:bodyPr wrap="square" rtlCol="0">
            <a:spAutoFit/>
          </a:bodyPr>
          <a:lstStyle/>
          <a:p>
            <a:pPr algn="ctr"/>
            <a:r>
              <a:rPr lang="en-US" sz="3200" dirty="0">
                <a:solidFill>
                  <a:srgbClr val="D0B884"/>
                </a:solidFill>
                <a:latin typeface="+mj-lt"/>
              </a:rPr>
              <a:t>Marla Vickers, ’00, MBA, MA, CFRE</a:t>
            </a:r>
          </a:p>
        </p:txBody>
      </p:sp>
    </p:spTree>
    <p:extLst>
      <p:ext uri="{BB962C8B-B14F-4D97-AF65-F5344CB8AC3E}">
        <p14:creationId xmlns:p14="http://schemas.microsoft.com/office/powerpoint/2010/main" val="2136609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4B7D89A-B4CB-4A70-9519-AF71720A18BB}"/>
              </a:ext>
            </a:extLst>
          </p:cNvPr>
          <p:cNvGraphicFramePr/>
          <p:nvPr/>
        </p:nvGraphicFramePr>
        <p:xfrm>
          <a:off x="941386" y="1140914"/>
          <a:ext cx="7261228" cy="48100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3703EB9-3EE5-4FD2-879D-7410BE6F9141}"/>
              </a:ext>
            </a:extLst>
          </p:cNvPr>
          <p:cNvSpPr txBox="1"/>
          <p:nvPr/>
        </p:nvSpPr>
        <p:spPr>
          <a:xfrm>
            <a:off x="1991174" y="4043488"/>
            <a:ext cx="946150" cy="738664"/>
          </a:xfrm>
          <a:prstGeom prst="rect">
            <a:avLst/>
          </a:prstGeom>
          <a:noFill/>
        </p:spPr>
        <p:txBody>
          <a:bodyPr wrap="square" rtlCol="0">
            <a:spAutoFit/>
          </a:bodyPr>
          <a:lstStyle/>
          <a:p>
            <a:pPr algn="ctr"/>
            <a:r>
              <a:rPr lang="en-US" sz="750" b="1" dirty="0"/>
              <a:t>INVESTMENT IN LEARNING</a:t>
            </a:r>
            <a:br>
              <a:rPr lang="en-US" sz="750" dirty="0"/>
            </a:br>
            <a:r>
              <a:rPr lang="en-US" sz="750" dirty="0"/>
              <a:t>7 YRS</a:t>
            </a:r>
          </a:p>
          <a:p>
            <a:pPr algn="ctr"/>
            <a:r>
              <a:rPr lang="en-US" sz="750" dirty="0"/>
              <a:t>FY 1991–1998</a:t>
            </a:r>
          </a:p>
          <a:p>
            <a:pPr algn="ctr"/>
            <a:endParaRPr lang="en-US" sz="1200" dirty="0">
              <a:latin typeface="+mj-lt"/>
            </a:endParaRPr>
          </a:p>
        </p:txBody>
      </p:sp>
      <p:sp>
        <p:nvSpPr>
          <p:cNvPr id="8" name="TextBox 7">
            <a:extLst>
              <a:ext uri="{FF2B5EF4-FFF2-40B4-BE49-F238E27FC236}">
                <a16:creationId xmlns:a16="http://schemas.microsoft.com/office/drawing/2014/main" id="{28D1F799-845E-4992-AF05-DA8F11005904}"/>
              </a:ext>
            </a:extLst>
          </p:cNvPr>
          <p:cNvSpPr txBox="1"/>
          <p:nvPr/>
        </p:nvSpPr>
        <p:spPr>
          <a:xfrm>
            <a:off x="3205887" y="3817058"/>
            <a:ext cx="904876" cy="438582"/>
          </a:xfrm>
          <a:prstGeom prst="rect">
            <a:avLst/>
          </a:prstGeom>
          <a:noFill/>
        </p:spPr>
        <p:txBody>
          <a:bodyPr wrap="square" rtlCol="0">
            <a:spAutoFit/>
          </a:bodyPr>
          <a:lstStyle/>
          <a:p>
            <a:pPr algn="ctr"/>
            <a:r>
              <a:rPr lang="en-US" sz="750" b="1" dirty="0"/>
              <a:t>CONNECT</a:t>
            </a:r>
          </a:p>
          <a:p>
            <a:pPr algn="ctr"/>
            <a:r>
              <a:rPr lang="en-US" sz="750" dirty="0"/>
              <a:t>5 YRS</a:t>
            </a:r>
          </a:p>
          <a:p>
            <a:pPr algn="ctr"/>
            <a:r>
              <a:rPr lang="en-US" sz="750" dirty="0"/>
              <a:t>FY 2000–2005</a:t>
            </a:r>
          </a:p>
        </p:txBody>
      </p:sp>
      <p:sp>
        <p:nvSpPr>
          <p:cNvPr id="2" name="TextBox 1">
            <a:extLst>
              <a:ext uri="{FF2B5EF4-FFF2-40B4-BE49-F238E27FC236}">
                <a16:creationId xmlns:a16="http://schemas.microsoft.com/office/drawing/2014/main" id="{BF0211E4-740B-44C1-8481-D107C42C7472}"/>
              </a:ext>
            </a:extLst>
          </p:cNvPr>
          <p:cNvSpPr txBox="1"/>
          <p:nvPr/>
        </p:nvSpPr>
        <p:spPr>
          <a:xfrm>
            <a:off x="1749874" y="3637259"/>
            <a:ext cx="1428749" cy="394852"/>
          </a:xfrm>
          <a:prstGeom prst="rect">
            <a:avLst/>
          </a:prstGeom>
          <a:noFill/>
        </p:spPr>
        <p:txBody>
          <a:bodyPr wrap="square" rtlCol="0">
            <a:spAutoFit/>
          </a:bodyPr>
          <a:lstStyle/>
          <a:p>
            <a:pPr algn="ctr">
              <a:lnSpc>
                <a:spcPct val="114000"/>
              </a:lnSpc>
            </a:pPr>
            <a:r>
              <a:rPr lang="en-US" sz="900" b="1" dirty="0">
                <a:solidFill>
                  <a:srgbClr val="782F43"/>
                </a:solidFill>
              </a:rPr>
              <a:t>GOAL: $200M</a:t>
            </a:r>
          </a:p>
          <a:p>
            <a:pPr algn="ctr">
              <a:lnSpc>
                <a:spcPct val="114000"/>
              </a:lnSpc>
            </a:pPr>
            <a:r>
              <a:rPr lang="en-US" sz="900" b="1" dirty="0">
                <a:solidFill>
                  <a:srgbClr val="782F43"/>
                </a:solidFill>
              </a:rPr>
              <a:t>RAISED: $301M</a:t>
            </a:r>
          </a:p>
        </p:txBody>
      </p:sp>
      <p:sp>
        <p:nvSpPr>
          <p:cNvPr id="9" name="TextBox 8">
            <a:extLst>
              <a:ext uri="{FF2B5EF4-FFF2-40B4-BE49-F238E27FC236}">
                <a16:creationId xmlns:a16="http://schemas.microsoft.com/office/drawing/2014/main" id="{C2215D5B-A230-4BD3-9E20-C3AB880535D0}"/>
              </a:ext>
            </a:extLst>
          </p:cNvPr>
          <p:cNvSpPr txBox="1"/>
          <p:nvPr/>
        </p:nvSpPr>
        <p:spPr>
          <a:xfrm>
            <a:off x="2922320" y="2952556"/>
            <a:ext cx="1428749" cy="394852"/>
          </a:xfrm>
          <a:prstGeom prst="rect">
            <a:avLst/>
          </a:prstGeom>
          <a:noFill/>
        </p:spPr>
        <p:txBody>
          <a:bodyPr wrap="square" rtlCol="0">
            <a:spAutoFit/>
          </a:bodyPr>
          <a:lstStyle/>
          <a:p>
            <a:pPr algn="ctr">
              <a:lnSpc>
                <a:spcPct val="114000"/>
              </a:lnSpc>
            </a:pPr>
            <a:r>
              <a:rPr lang="en-US" sz="900" b="1" dirty="0">
                <a:solidFill>
                  <a:srgbClr val="782F43"/>
                </a:solidFill>
              </a:rPr>
              <a:t>GOAL: $600M</a:t>
            </a:r>
          </a:p>
          <a:p>
            <a:pPr algn="ctr">
              <a:lnSpc>
                <a:spcPct val="114000"/>
              </a:lnSpc>
            </a:pPr>
            <a:r>
              <a:rPr lang="en-US" sz="900" b="1" dirty="0">
                <a:solidFill>
                  <a:srgbClr val="782F43"/>
                </a:solidFill>
              </a:rPr>
              <a:t>RAISED: $630M</a:t>
            </a:r>
          </a:p>
        </p:txBody>
      </p:sp>
      <p:sp>
        <p:nvSpPr>
          <p:cNvPr id="10" name="TextBox 9">
            <a:extLst>
              <a:ext uri="{FF2B5EF4-FFF2-40B4-BE49-F238E27FC236}">
                <a16:creationId xmlns:a16="http://schemas.microsoft.com/office/drawing/2014/main" id="{887519C2-3DE5-4649-875A-DC0A19C04C06}"/>
              </a:ext>
            </a:extLst>
          </p:cNvPr>
          <p:cNvSpPr txBox="1"/>
          <p:nvPr/>
        </p:nvSpPr>
        <p:spPr>
          <a:xfrm>
            <a:off x="4257893" y="1993518"/>
            <a:ext cx="1696177" cy="394852"/>
          </a:xfrm>
          <a:prstGeom prst="rect">
            <a:avLst/>
          </a:prstGeom>
          <a:noFill/>
        </p:spPr>
        <p:txBody>
          <a:bodyPr wrap="square" rtlCol="0">
            <a:spAutoFit/>
          </a:bodyPr>
          <a:lstStyle/>
          <a:p>
            <a:pPr algn="ctr">
              <a:lnSpc>
                <a:spcPct val="114000"/>
              </a:lnSpc>
            </a:pPr>
            <a:r>
              <a:rPr lang="en-US" sz="900" b="1" dirty="0">
                <a:solidFill>
                  <a:srgbClr val="782F43"/>
                </a:solidFill>
              </a:rPr>
              <a:t>GOAL: $1B</a:t>
            </a:r>
          </a:p>
          <a:p>
            <a:pPr algn="ctr">
              <a:lnSpc>
                <a:spcPct val="114000"/>
              </a:lnSpc>
            </a:pPr>
            <a:r>
              <a:rPr lang="en-US" sz="900" b="1" dirty="0">
                <a:solidFill>
                  <a:srgbClr val="782F43"/>
                </a:solidFill>
              </a:rPr>
              <a:t>RAISED: $1.15B</a:t>
            </a:r>
          </a:p>
        </p:txBody>
      </p:sp>
      <p:sp>
        <p:nvSpPr>
          <p:cNvPr id="11" name="TextBox 10">
            <a:extLst>
              <a:ext uri="{FF2B5EF4-FFF2-40B4-BE49-F238E27FC236}">
                <a16:creationId xmlns:a16="http://schemas.microsoft.com/office/drawing/2014/main" id="{6FA07FD4-DCD2-4824-8E01-B47921C44E50}"/>
              </a:ext>
            </a:extLst>
          </p:cNvPr>
          <p:cNvSpPr txBox="1"/>
          <p:nvPr/>
        </p:nvSpPr>
        <p:spPr>
          <a:xfrm>
            <a:off x="6106470" y="1346659"/>
            <a:ext cx="1696177" cy="236988"/>
          </a:xfrm>
          <a:prstGeom prst="rect">
            <a:avLst/>
          </a:prstGeom>
          <a:noFill/>
        </p:spPr>
        <p:txBody>
          <a:bodyPr wrap="square" rtlCol="0">
            <a:spAutoFit/>
          </a:bodyPr>
          <a:lstStyle/>
          <a:p>
            <a:pPr algn="ctr">
              <a:lnSpc>
                <a:spcPct val="114000"/>
              </a:lnSpc>
            </a:pPr>
            <a:r>
              <a:rPr lang="en-US" sz="900" b="1" dirty="0">
                <a:solidFill>
                  <a:srgbClr val="782F43"/>
                </a:solidFill>
              </a:rPr>
              <a:t>GOAL: $?B</a:t>
            </a:r>
          </a:p>
        </p:txBody>
      </p:sp>
      <p:sp>
        <p:nvSpPr>
          <p:cNvPr id="3" name="Left Bracket 2">
            <a:extLst>
              <a:ext uri="{FF2B5EF4-FFF2-40B4-BE49-F238E27FC236}">
                <a16:creationId xmlns:a16="http://schemas.microsoft.com/office/drawing/2014/main" id="{274E412C-EC37-4754-AD58-ED3B07C6A897}"/>
              </a:ext>
            </a:extLst>
          </p:cNvPr>
          <p:cNvSpPr/>
          <p:nvPr/>
        </p:nvSpPr>
        <p:spPr>
          <a:xfrm rot="16200000">
            <a:off x="5983410" y="4491547"/>
            <a:ext cx="129653" cy="641442"/>
          </a:xfrm>
          <a:prstGeom prst="leftBracket">
            <a:avLst/>
          </a:prstGeom>
          <a:noFill/>
          <a:ln>
            <a:solidFill>
              <a:srgbClr val="782F4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A8340374-2FA6-D89F-9521-E9E0A901A107}"/>
              </a:ext>
            </a:extLst>
          </p:cNvPr>
          <p:cNvSpPr txBox="1"/>
          <p:nvPr/>
        </p:nvSpPr>
        <p:spPr>
          <a:xfrm>
            <a:off x="-209146" y="433028"/>
            <a:ext cx="5936661" cy="707886"/>
          </a:xfrm>
          <a:prstGeom prst="rect">
            <a:avLst/>
          </a:prstGeom>
          <a:noFill/>
        </p:spPr>
        <p:txBody>
          <a:bodyPr wrap="square">
            <a:spAutoFit/>
          </a:bodyPr>
          <a:lstStyle/>
          <a:p>
            <a:r>
              <a:rPr lang="en-US" sz="4000" dirty="0">
                <a:solidFill>
                  <a:srgbClr val="D0B884"/>
                </a:solidFill>
                <a:latin typeface="+mn-lt"/>
              </a:rPr>
              <a:t>  </a:t>
            </a:r>
            <a:r>
              <a:rPr lang="en-US" sz="3200" b="1" dirty="0">
                <a:latin typeface="+mj-lt"/>
              </a:rPr>
              <a:t>FSU’s Campaigns</a:t>
            </a:r>
          </a:p>
        </p:txBody>
      </p:sp>
    </p:spTree>
    <p:extLst>
      <p:ext uri="{BB962C8B-B14F-4D97-AF65-F5344CB8AC3E}">
        <p14:creationId xmlns:p14="http://schemas.microsoft.com/office/powerpoint/2010/main" val="417121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EDA7E-3841-1A6D-E3AA-B620DB4D6F85}"/>
              </a:ext>
            </a:extLst>
          </p:cNvPr>
          <p:cNvSpPr txBox="1"/>
          <p:nvPr/>
        </p:nvSpPr>
        <p:spPr>
          <a:xfrm>
            <a:off x="2286000" y="766076"/>
            <a:ext cx="4572000" cy="523220"/>
          </a:xfrm>
          <a:prstGeom prst="rect">
            <a:avLst/>
          </a:prstGeom>
          <a:noFill/>
        </p:spPr>
        <p:txBody>
          <a:bodyPr wrap="square">
            <a:spAutoFit/>
          </a:bodyPr>
          <a:lstStyle/>
          <a:p>
            <a:pPr algn="ctr"/>
            <a:r>
              <a:rPr lang="en-US" sz="2800" b="1" dirty="0">
                <a:latin typeface="+mj-lt"/>
                <a:ea typeface="+mj-ea"/>
                <a:cs typeface="Times New Roman" panose="02020603050405020304" pitchFamily="18" charset="0"/>
              </a:rPr>
              <a:t>Campaign Planning </a:t>
            </a:r>
          </a:p>
        </p:txBody>
      </p:sp>
      <p:grpSp>
        <p:nvGrpSpPr>
          <p:cNvPr id="2" name="Group 1">
            <a:extLst>
              <a:ext uri="{FF2B5EF4-FFF2-40B4-BE49-F238E27FC236}">
                <a16:creationId xmlns:a16="http://schemas.microsoft.com/office/drawing/2014/main" id="{EF65D4CB-F829-9308-997F-4CFC05212C74}"/>
              </a:ext>
            </a:extLst>
          </p:cNvPr>
          <p:cNvGrpSpPr/>
          <p:nvPr/>
        </p:nvGrpSpPr>
        <p:grpSpPr>
          <a:xfrm>
            <a:off x="74950" y="1621004"/>
            <a:ext cx="9069049" cy="3235726"/>
            <a:chOff x="131674" y="1621004"/>
            <a:chExt cx="8880652" cy="3235726"/>
          </a:xfrm>
        </p:grpSpPr>
        <p:sp>
          <p:nvSpPr>
            <p:cNvPr id="4" name="Arrow: Right 3">
              <a:extLst>
                <a:ext uri="{FF2B5EF4-FFF2-40B4-BE49-F238E27FC236}">
                  <a16:creationId xmlns:a16="http://schemas.microsoft.com/office/drawing/2014/main" id="{6D0B43F2-B383-F6A8-ABE5-D396E28B198A}"/>
                </a:ext>
              </a:extLst>
            </p:cNvPr>
            <p:cNvSpPr/>
            <p:nvPr/>
          </p:nvSpPr>
          <p:spPr>
            <a:xfrm>
              <a:off x="131674" y="1621004"/>
              <a:ext cx="8880652" cy="3235726"/>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Freeform: Shape 5">
              <a:extLst>
                <a:ext uri="{FF2B5EF4-FFF2-40B4-BE49-F238E27FC236}">
                  <a16:creationId xmlns:a16="http://schemas.microsoft.com/office/drawing/2014/main" id="{4BED096A-A0AF-3CFB-8C96-B90F83B8723C}"/>
                </a:ext>
              </a:extLst>
            </p:cNvPr>
            <p:cNvSpPr/>
            <p:nvPr/>
          </p:nvSpPr>
          <p:spPr>
            <a:xfrm>
              <a:off x="303608" y="2621208"/>
              <a:ext cx="1611443" cy="1235318"/>
            </a:xfrm>
            <a:custGeom>
              <a:avLst/>
              <a:gdLst>
                <a:gd name="connsiteX0" fmla="*/ 0 w 1611443"/>
                <a:gd name="connsiteY0" fmla="*/ 205890 h 1235318"/>
                <a:gd name="connsiteX1" fmla="*/ 205890 w 1611443"/>
                <a:gd name="connsiteY1" fmla="*/ 0 h 1235318"/>
                <a:gd name="connsiteX2" fmla="*/ 1405553 w 1611443"/>
                <a:gd name="connsiteY2" fmla="*/ 0 h 1235318"/>
                <a:gd name="connsiteX3" fmla="*/ 1611443 w 1611443"/>
                <a:gd name="connsiteY3" fmla="*/ 205890 h 1235318"/>
                <a:gd name="connsiteX4" fmla="*/ 1611443 w 1611443"/>
                <a:gd name="connsiteY4" fmla="*/ 1029428 h 1235318"/>
                <a:gd name="connsiteX5" fmla="*/ 1405553 w 1611443"/>
                <a:gd name="connsiteY5" fmla="*/ 1235318 h 1235318"/>
                <a:gd name="connsiteX6" fmla="*/ 205890 w 1611443"/>
                <a:gd name="connsiteY6" fmla="*/ 1235318 h 1235318"/>
                <a:gd name="connsiteX7" fmla="*/ 0 w 1611443"/>
                <a:gd name="connsiteY7" fmla="*/ 1029428 h 1235318"/>
                <a:gd name="connsiteX8" fmla="*/ 0 w 1611443"/>
                <a:gd name="connsiteY8" fmla="*/ 205890 h 12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43" h="1235318">
                  <a:moveTo>
                    <a:pt x="0" y="205890"/>
                  </a:moveTo>
                  <a:cubicBezTo>
                    <a:pt x="0" y="92180"/>
                    <a:pt x="92180" y="0"/>
                    <a:pt x="205890" y="0"/>
                  </a:cubicBezTo>
                  <a:lnTo>
                    <a:pt x="1405553" y="0"/>
                  </a:lnTo>
                  <a:cubicBezTo>
                    <a:pt x="1519263" y="0"/>
                    <a:pt x="1611443" y="92180"/>
                    <a:pt x="1611443" y="205890"/>
                  </a:cubicBezTo>
                  <a:lnTo>
                    <a:pt x="1611443" y="1029428"/>
                  </a:lnTo>
                  <a:cubicBezTo>
                    <a:pt x="1611443" y="1143138"/>
                    <a:pt x="1519263" y="1235318"/>
                    <a:pt x="1405553" y="1235318"/>
                  </a:cubicBezTo>
                  <a:lnTo>
                    <a:pt x="205890" y="1235318"/>
                  </a:lnTo>
                  <a:cubicBezTo>
                    <a:pt x="92180" y="1235318"/>
                    <a:pt x="0" y="1143138"/>
                    <a:pt x="0" y="1029428"/>
                  </a:cubicBezTo>
                  <a:lnTo>
                    <a:pt x="0" y="2058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883" tIns="128883" rIns="128883" bIns="128883" numCol="1" spcCol="1270" anchor="ctr" anchorCtr="0">
              <a:noAutofit/>
            </a:bodyPr>
            <a:lstStyle/>
            <a:p>
              <a:pPr algn="ctr" defTabSz="800100">
                <a:lnSpc>
                  <a:spcPct val="90000"/>
                </a:lnSpc>
                <a:spcBef>
                  <a:spcPct val="0"/>
                </a:spcBef>
                <a:spcAft>
                  <a:spcPct val="35000"/>
                </a:spcAft>
              </a:pPr>
              <a:r>
                <a:rPr lang="en-US" sz="1700" dirty="0">
                  <a:solidFill>
                    <a:srgbClr val="782F40"/>
                  </a:solidFill>
                  <a:latin typeface="+mj-lt"/>
                </a:rPr>
                <a:t>Develop University Strategic Plan</a:t>
              </a:r>
            </a:p>
          </p:txBody>
        </p:sp>
        <p:sp>
          <p:nvSpPr>
            <p:cNvPr id="7" name="Freeform: Shape 6">
              <a:extLst>
                <a:ext uri="{FF2B5EF4-FFF2-40B4-BE49-F238E27FC236}">
                  <a16:creationId xmlns:a16="http://schemas.microsoft.com/office/drawing/2014/main" id="{4606B58A-64F2-CE36-FB79-C360C6B664EF}"/>
                </a:ext>
              </a:extLst>
            </p:cNvPr>
            <p:cNvSpPr/>
            <p:nvPr/>
          </p:nvSpPr>
          <p:spPr>
            <a:xfrm>
              <a:off x="1995624" y="2621208"/>
              <a:ext cx="1611443" cy="1235318"/>
            </a:xfrm>
            <a:custGeom>
              <a:avLst/>
              <a:gdLst>
                <a:gd name="connsiteX0" fmla="*/ 0 w 1611443"/>
                <a:gd name="connsiteY0" fmla="*/ 205890 h 1235318"/>
                <a:gd name="connsiteX1" fmla="*/ 205890 w 1611443"/>
                <a:gd name="connsiteY1" fmla="*/ 0 h 1235318"/>
                <a:gd name="connsiteX2" fmla="*/ 1405553 w 1611443"/>
                <a:gd name="connsiteY2" fmla="*/ 0 h 1235318"/>
                <a:gd name="connsiteX3" fmla="*/ 1611443 w 1611443"/>
                <a:gd name="connsiteY3" fmla="*/ 205890 h 1235318"/>
                <a:gd name="connsiteX4" fmla="*/ 1611443 w 1611443"/>
                <a:gd name="connsiteY4" fmla="*/ 1029428 h 1235318"/>
                <a:gd name="connsiteX5" fmla="*/ 1405553 w 1611443"/>
                <a:gd name="connsiteY5" fmla="*/ 1235318 h 1235318"/>
                <a:gd name="connsiteX6" fmla="*/ 205890 w 1611443"/>
                <a:gd name="connsiteY6" fmla="*/ 1235318 h 1235318"/>
                <a:gd name="connsiteX7" fmla="*/ 0 w 1611443"/>
                <a:gd name="connsiteY7" fmla="*/ 1029428 h 1235318"/>
                <a:gd name="connsiteX8" fmla="*/ 0 w 1611443"/>
                <a:gd name="connsiteY8" fmla="*/ 205890 h 12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43" h="1235318">
                  <a:moveTo>
                    <a:pt x="0" y="205890"/>
                  </a:moveTo>
                  <a:cubicBezTo>
                    <a:pt x="0" y="92180"/>
                    <a:pt x="92180" y="0"/>
                    <a:pt x="205890" y="0"/>
                  </a:cubicBezTo>
                  <a:lnTo>
                    <a:pt x="1405553" y="0"/>
                  </a:lnTo>
                  <a:cubicBezTo>
                    <a:pt x="1519263" y="0"/>
                    <a:pt x="1611443" y="92180"/>
                    <a:pt x="1611443" y="205890"/>
                  </a:cubicBezTo>
                  <a:lnTo>
                    <a:pt x="1611443" y="1029428"/>
                  </a:lnTo>
                  <a:cubicBezTo>
                    <a:pt x="1611443" y="1143138"/>
                    <a:pt x="1519263" y="1235318"/>
                    <a:pt x="1405553" y="1235318"/>
                  </a:cubicBezTo>
                  <a:lnTo>
                    <a:pt x="205890" y="1235318"/>
                  </a:lnTo>
                  <a:cubicBezTo>
                    <a:pt x="92180" y="1235318"/>
                    <a:pt x="0" y="1143138"/>
                    <a:pt x="0" y="1029428"/>
                  </a:cubicBezTo>
                  <a:lnTo>
                    <a:pt x="0" y="2058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883" tIns="128883" rIns="128883" bIns="128883" numCol="1" spcCol="1270" anchor="ctr" anchorCtr="0">
              <a:noAutofit/>
            </a:bodyPr>
            <a:lstStyle/>
            <a:p>
              <a:pPr marL="0" lvl="0" indent="0" algn="ctr" defTabSz="800100">
                <a:lnSpc>
                  <a:spcPct val="90000"/>
                </a:lnSpc>
                <a:spcBef>
                  <a:spcPct val="0"/>
                </a:spcBef>
                <a:spcAft>
                  <a:spcPct val="35000"/>
                </a:spcAft>
                <a:buNone/>
              </a:pPr>
              <a:r>
                <a:rPr lang="en-US" sz="1700" dirty="0">
                  <a:solidFill>
                    <a:srgbClr val="782F40"/>
                  </a:solidFill>
                  <a:latin typeface="+mj-lt"/>
                </a:rPr>
                <a:t>Develop University Research Strategic Plan</a:t>
              </a:r>
            </a:p>
          </p:txBody>
        </p:sp>
        <p:sp>
          <p:nvSpPr>
            <p:cNvPr id="8" name="Freeform: Shape 7">
              <a:extLst>
                <a:ext uri="{FF2B5EF4-FFF2-40B4-BE49-F238E27FC236}">
                  <a16:creationId xmlns:a16="http://schemas.microsoft.com/office/drawing/2014/main" id="{7884348C-28C8-C838-7739-64B94E3B8CC2}"/>
                </a:ext>
              </a:extLst>
            </p:cNvPr>
            <p:cNvSpPr/>
            <p:nvPr/>
          </p:nvSpPr>
          <p:spPr>
            <a:xfrm>
              <a:off x="3687639" y="2621208"/>
              <a:ext cx="1611443" cy="1235318"/>
            </a:xfrm>
            <a:custGeom>
              <a:avLst/>
              <a:gdLst>
                <a:gd name="connsiteX0" fmla="*/ 0 w 1611443"/>
                <a:gd name="connsiteY0" fmla="*/ 205890 h 1235318"/>
                <a:gd name="connsiteX1" fmla="*/ 205890 w 1611443"/>
                <a:gd name="connsiteY1" fmla="*/ 0 h 1235318"/>
                <a:gd name="connsiteX2" fmla="*/ 1405553 w 1611443"/>
                <a:gd name="connsiteY2" fmla="*/ 0 h 1235318"/>
                <a:gd name="connsiteX3" fmla="*/ 1611443 w 1611443"/>
                <a:gd name="connsiteY3" fmla="*/ 205890 h 1235318"/>
                <a:gd name="connsiteX4" fmla="*/ 1611443 w 1611443"/>
                <a:gd name="connsiteY4" fmla="*/ 1029428 h 1235318"/>
                <a:gd name="connsiteX5" fmla="*/ 1405553 w 1611443"/>
                <a:gd name="connsiteY5" fmla="*/ 1235318 h 1235318"/>
                <a:gd name="connsiteX6" fmla="*/ 205890 w 1611443"/>
                <a:gd name="connsiteY6" fmla="*/ 1235318 h 1235318"/>
                <a:gd name="connsiteX7" fmla="*/ 0 w 1611443"/>
                <a:gd name="connsiteY7" fmla="*/ 1029428 h 1235318"/>
                <a:gd name="connsiteX8" fmla="*/ 0 w 1611443"/>
                <a:gd name="connsiteY8" fmla="*/ 205890 h 12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43" h="1235318">
                  <a:moveTo>
                    <a:pt x="0" y="205890"/>
                  </a:moveTo>
                  <a:cubicBezTo>
                    <a:pt x="0" y="92180"/>
                    <a:pt x="92180" y="0"/>
                    <a:pt x="205890" y="0"/>
                  </a:cubicBezTo>
                  <a:lnTo>
                    <a:pt x="1405553" y="0"/>
                  </a:lnTo>
                  <a:cubicBezTo>
                    <a:pt x="1519263" y="0"/>
                    <a:pt x="1611443" y="92180"/>
                    <a:pt x="1611443" y="205890"/>
                  </a:cubicBezTo>
                  <a:lnTo>
                    <a:pt x="1611443" y="1029428"/>
                  </a:lnTo>
                  <a:cubicBezTo>
                    <a:pt x="1611443" y="1143138"/>
                    <a:pt x="1519263" y="1235318"/>
                    <a:pt x="1405553" y="1235318"/>
                  </a:cubicBezTo>
                  <a:lnTo>
                    <a:pt x="205890" y="1235318"/>
                  </a:lnTo>
                  <a:cubicBezTo>
                    <a:pt x="92180" y="1235318"/>
                    <a:pt x="0" y="1143138"/>
                    <a:pt x="0" y="1029428"/>
                  </a:cubicBezTo>
                  <a:lnTo>
                    <a:pt x="0" y="2058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883" tIns="128883" rIns="128883" bIns="128883" numCol="1" spcCol="1270" anchor="ctr" anchorCtr="0">
              <a:noAutofit/>
            </a:bodyPr>
            <a:lstStyle/>
            <a:p>
              <a:pPr marL="0" lvl="0" indent="0" algn="ctr" defTabSz="800100">
                <a:lnSpc>
                  <a:spcPct val="90000"/>
                </a:lnSpc>
                <a:spcBef>
                  <a:spcPct val="0"/>
                </a:spcBef>
                <a:spcAft>
                  <a:spcPct val="35000"/>
                </a:spcAft>
                <a:buNone/>
              </a:pPr>
              <a:r>
                <a:rPr lang="en-US" sz="1700" kern="1200" dirty="0">
                  <a:solidFill>
                    <a:srgbClr val="782F40"/>
                  </a:solidFill>
                  <a:latin typeface="+mj-lt"/>
                </a:rPr>
                <a:t>Develop University Priorities</a:t>
              </a:r>
            </a:p>
          </p:txBody>
        </p:sp>
        <p:sp>
          <p:nvSpPr>
            <p:cNvPr id="9" name="Freeform: Shape 8">
              <a:extLst>
                <a:ext uri="{FF2B5EF4-FFF2-40B4-BE49-F238E27FC236}">
                  <a16:creationId xmlns:a16="http://schemas.microsoft.com/office/drawing/2014/main" id="{B046033F-9F86-7D65-786C-9988915BCC1E}"/>
                </a:ext>
              </a:extLst>
            </p:cNvPr>
            <p:cNvSpPr/>
            <p:nvPr/>
          </p:nvSpPr>
          <p:spPr>
            <a:xfrm>
              <a:off x="5379655" y="2621208"/>
              <a:ext cx="1611443" cy="1235318"/>
            </a:xfrm>
            <a:custGeom>
              <a:avLst/>
              <a:gdLst>
                <a:gd name="connsiteX0" fmla="*/ 0 w 1611443"/>
                <a:gd name="connsiteY0" fmla="*/ 205890 h 1235318"/>
                <a:gd name="connsiteX1" fmla="*/ 205890 w 1611443"/>
                <a:gd name="connsiteY1" fmla="*/ 0 h 1235318"/>
                <a:gd name="connsiteX2" fmla="*/ 1405553 w 1611443"/>
                <a:gd name="connsiteY2" fmla="*/ 0 h 1235318"/>
                <a:gd name="connsiteX3" fmla="*/ 1611443 w 1611443"/>
                <a:gd name="connsiteY3" fmla="*/ 205890 h 1235318"/>
                <a:gd name="connsiteX4" fmla="*/ 1611443 w 1611443"/>
                <a:gd name="connsiteY4" fmla="*/ 1029428 h 1235318"/>
                <a:gd name="connsiteX5" fmla="*/ 1405553 w 1611443"/>
                <a:gd name="connsiteY5" fmla="*/ 1235318 h 1235318"/>
                <a:gd name="connsiteX6" fmla="*/ 205890 w 1611443"/>
                <a:gd name="connsiteY6" fmla="*/ 1235318 h 1235318"/>
                <a:gd name="connsiteX7" fmla="*/ 0 w 1611443"/>
                <a:gd name="connsiteY7" fmla="*/ 1029428 h 1235318"/>
                <a:gd name="connsiteX8" fmla="*/ 0 w 1611443"/>
                <a:gd name="connsiteY8" fmla="*/ 205890 h 12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43" h="1235318">
                  <a:moveTo>
                    <a:pt x="0" y="205890"/>
                  </a:moveTo>
                  <a:cubicBezTo>
                    <a:pt x="0" y="92180"/>
                    <a:pt x="92180" y="0"/>
                    <a:pt x="205890" y="0"/>
                  </a:cubicBezTo>
                  <a:lnTo>
                    <a:pt x="1405553" y="0"/>
                  </a:lnTo>
                  <a:cubicBezTo>
                    <a:pt x="1519263" y="0"/>
                    <a:pt x="1611443" y="92180"/>
                    <a:pt x="1611443" y="205890"/>
                  </a:cubicBezTo>
                  <a:lnTo>
                    <a:pt x="1611443" y="1029428"/>
                  </a:lnTo>
                  <a:cubicBezTo>
                    <a:pt x="1611443" y="1143138"/>
                    <a:pt x="1519263" y="1235318"/>
                    <a:pt x="1405553" y="1235318"/>
                  </a:cubicBezTo>
                  <a:lnTo>
                    <a:pt x="205890" y="1235318"/>
                  </a:lnTo>
                  <a:cubicBezTo>
                    <a:pt x="92180" y="1235318"/>
                    <a:pt x="0" y="1143138"/>
                    <a:pt x="0" y="1029428"/>
                  </a:cubicBezTo>
                  <a:lnTo>
                    <a:pt x="0" y="2058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883" tIns="128883" rIns="128883" bIns="128883" numCol="1" spcCol="1270" anchor="ctr" anchorCtr="0">
              <a:noAutofit/>
            </a:bodyPr>
            <a:lstStyle/>
            <a:p>
              <a:pPr marL="0" lvl="0" indent="0" algn="ctr" defTabSz="800100">
                <a:lnSpc>
                  <a:spcPct val="90000"/>
                </a:lnSpc>
                <a:spcBef>
                  <a:spcPct val="0"/>
                </a:spcBef>
                <a:spcAft>
                  <a:spcPct val="35000"/>
                </a:spcAft>
                <a:buNone/>
              </a:pPr>
              <a:r>
                <a:rPr lang="en-US" sz="1700" kern="1200">
                  <a:solidFill>
                    <a:srgbClr val="782F40"/>
                  </a:solidFill>
                  <a:latin typeface="+mj-lt"/>
                </a:rPr>
                <a:t>Develop Colleges, Schools and Unit Priorities</a:t>
              </a:r>
              <a:endParaRPr lang="en-US" sz="1700" kern="1200" dirty="0">
                <a:solidFill>
                  <a:srgbClr val="782F40"/>
                </a:solidFill>
                <a:latin typeface="+mj-lt"/>
              </a:endParaRPr>
            </a:p>
          </p:txBody>
        </p:sp>
        <p:sp>
          <p:nvSpPr>
            <p:cNvPr id="10" name="Freeform: Shape 9">
              <a:extLst>
                <a:ext uri="{FF2B5EF4-FFF2-40B4-BE49-F238E27FC236}">
                  <a16:creationId xmlns:a16="http://schemas.microsoft.com/office/drawing/2014/main" id="{33D2D55D-A83B-69D7-E56E-4E82C7E747C0}"/>
                </a:ext>
              </a:extLst>
            </p:cNvPr>
            <p:cNvSpPr/>
            <p:nvPr/>
          </p:nvSpPr>
          <p:spPr>
            <a:xfrm>
              <a:off x="7071670" y="2621208"/>
              <a:ext cx="1611443" cy="1235318"/>
            </a:xfrm>
            <a:custGeom>
              <a:avLst/>
              <a:gdLst>
                <a:gd name="connsiteX0" fmla="*/ 0 w 1611443"/>
                <a:gd name="connsiteY0" fmla="*/ 205890 h 1235318"/>
                <a:gd name="connsiteX1" fmla="*/ 205890 w 1611443"/>
                <a:gd name="connsiteY1" fmla="*/ 0 h 1235318"/>
                <a:gd name="connsiteX2" fmla="*/ 1405553 w 1611443"/>
                <a:gd name="connsiteY2" fmla="*/ 0 h 1235318"/>
                <a:gd name="connsiteX3" fmla="*/ 1611443 w 1611443"/>
                <a:gd name="connsiteY3" fmla="*/ 205890 h 1235318"/>
                <a:gd name="connsiteX4" fmla="*/ 1611443 w 1611443"/>
                <a:gd name="connsiteY4" fmla="*/ 1029428 h 1235318"/>
                <a:gd name="connsiteX5" fmla="*/ 1405553 w 1611443"/>
                <a:gd name="connsiteY5" fmla="*/ 1235318 h 1235318"/>
                <a:gd name="connsiteX6" fmla="*/ 205890 w 1611443"/>
                <a:gd name="connsiteY6" fmla="*/ 1235318 h 1235318"/>
                <a:gd name="connsiteX7" fmla="*/ 0 w 1611443"/>
                <a:gd name="connsiteY7" fmla="*/ 1029428 h 1235318"/>
                <a:gd name="connsiteX8" fmla="*/ 0 w 1611443"/>
                <a:gd name="connsiteY8" fmla="*/ 205890 h 12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43" h="1235318">
                  <a:moveTo>
                    <a:pt x="0" y="205890"/>
                  </a:moveTo>
                  <a:cubicBezTo>
                    <a:pt x="0" y="92180"/>
                    <a:pt x="92180" y="0"/>
                    <a:pt x="205890" y="0"/>
                  </a:cubicBezTo>
                  <a:lnTo>
                    <a:pt x="1405553" y="0"/>
                  </a:lnTo>
                  <a:cubicBezTo>
                    <a:pt x="1519263" y="0"/>
                    <a:pt x="1611443" y="92180"/>
                    <a:pt x="1611443" y="205890"/>
                  </a:cubicBezTo>
                  <a:lnTo>
                    <a:pt x="1611443" y="1029428"/>
                  </a:lnTo>
                  <a:cubicBezTo>
                    <a:pt x="1611443" y="1143138"/>
                    <a:pt x="1519263" y="1235318"/>
                    <a:pt x="1405553" y="1235318"/>
                  </a:cubicBezTo>
                  <a:lnTo>
                    <a:pt x="205890" y="1235318"/>
                  </a:lnTo>
                  <a:cubicBezTo>
                    <a:pt x="92180" y="1235318"/>
                    <a:pt x="0" y="1143138"/>
                    <a:pt x="0" y="1029428"/>
                  </a:cubicBezTo>
                  <a:lnTo>
                    <a:pt x="0" y="2058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883" tIns="128883" rIns="128883" bIns="128883" numCol="1" spcCol="1270" anchor="ctr" anchorCtr="0">
              <a:noAutofit/>
            </a:bodyPr>
            <a:lstStyle/>
            <a:p>
              <a:pPr marL="0" lvl="0" indent="0" algn="ctr" defTabSz="800100">
                <a:lnSpc>
                  <a:spcPct val="90000"/>
                </a:lnSpc>
                <a:spcBef>
                  <a:spcPct val="0"/>
                </a:spcBef>
                <a:spcAft>
                  <a:spcPct val="35000"/>
                </a:spcAft>
                <a:buNone/>
              </a:pPr>
              <a:r>
                <a:rPr lang="en-US" sz="1700" kern="1200">
                  <a:solidFill>
                    <a:srgbClr val="782F40"/>
                  </a:solidFill>
                  <a:latin typeface="+mj-lt"/>
                </a:rPr>
                <a:t>Determine Fundraising Goals for Each</a:t>
              </a:r>
              <a:endParaRPr lang="en-US" sz="1700" kern="1200" dirty="0">
                <a:solidFill>
                  <a:srgbClr val="782F40"/>
                </a:solidFill>
                <a:latin typeface="+mj-lt"/>
              </a:endParaRPr>
            </a:p>
          </p:txBody>
        </p:sp>
      </p:grpSp>
    </p:spTree>
    <p:extLst>
      <p:ext uri="{BB962C8B-B14F-4D97-AF65-F5344CB8AC3E}">
        <p14:creationId xmlns:p14="http://schemas.microsoft.com/office/powerpoint/2010/main" val="96863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EDA7E-3841-1A6D-E3AA-B620DB4D6F85}"/>
              </a:ext>
            </a:extLst>
          </p:cNvPr>
          <p:cNvSpPr txBox="1"/>
          <p:nvPr/>
        </p:nvSpPr>
        <p:spPr>
          <a:xfrm>
            <a:off x="2286000" y="645012"/>
            <a:ext cx="4572000" cy="523220"/>
          </a:xfrm>
          <a:prstGeom prst="rect">
            <a:avLst/>
          </a:prstGeom>
          <a:noFill/>
        </p:spPr>
        <p:txBody>
          <a:bodyPr wrap="square">
            <a:spAutoFit/>
          </a:bodyPr>
          <a:lstStyle/>
          <a:p>
            <a:pPr algn="ctr"/>
            <a:r>
              <a:rPr lang="en-US" sz="2800" dirty="0">
                <a:latin typeface="+mj-lt"/>
                <a:ea typeface="+mj-ea"/>
                <a:cs typeface="Times New Roman" panose="02020603050405020304" pitchFamily="18" charset="0"/>
              </a:rPr>
              <a:t>Campaign Planning </a:t>
            </a:r>
          </a:p>
        </p:txBody>
      </p:sp>
      <p:graphicFrame>
        <p:nvGraphicFramePr>
          <p:cNvPr id="33" name="Diagram 32">
            <a:extLst>
              <a:ext uri="{FF2B5EF4-FFF2-40B4-BE49-F238E27FC236}">
                <a16:creationId xmlns:a16="http://schemas.microsoft.com/office/drawing/2014/main" id="{D51F7B76-5186-9F42-95B0-718F8C546170}"/>
              </a:ext>
            </a:extLst>
          </p:cNvPr>
          <p:cNvGraphicFramePr/>
          <p:nvPr>
            <p:extLst>
              <p:ext uri="{D42A27DB-BD31-4B8C-83A1-F6EECF244321}">
                <p14:modId xmlns:p14="http://schemas.microsoft.com/office/powerpoint/2010/main" val="1540265568"/>
              </p:ext>
            </p:extLst>
          </p:nvPr>
        </p:nvGraphicFramePr>
        <p:xfrm>
          <a:off x="909291" y="573574"/>
          <a:ext cx="7340840" cy="2693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Arrow: Up 25">
            <a:extLst>
              <a:ext uri="{FF2B5EF4-FFF2-40B4-BE49-F238E27FC236}">
                <a16:creationId xmlns:a16="http://schemas.microsoft.com/office/drawing/2014/main" id="{35DD484D-0A6E-027A-6EC5-41B16A87B0D6}"/>
              </a:ext>
            </a:extLst>
          </p:cNvPr>
          <p:cNvSpPr/>
          <p:nvPr/>
        </p:nvSpPr>
        <p:spPr>
          <a:xfrm>
            <a:off x="2711738" y="2577424"/>
            <a:ext cx="518818" cy="373502"/>
          </a:xfrm>
          <a:prstGeom prst="upArrow">
            <a:avLst/>
          </a:prstGeom>
          <a:solidFill>
            <a:srgbClr val="782F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Arrow: Up 26">
            <a:extLst>
              <a:ext uri="{FF2B5EF4-FFF2-40B4-BE49-F238E27FC236}">
                <a16:creationId xmlns:a16="http://schemas.microsoft.com/office/drawing/2014/main" id="{2C4F4A36-3C4E-36A2-8957-907476631E23}"/>
              </a:ext>
            </a:extLst>
          </p:cNvPr>
          <p:cNvSpPr/>
          <p:nvPr/>
        </p:nvSpPr>
        <p:spPr>
          <a:xfrm>
            <a:off x="3808497" y="2581857"/>
            <a:ext cx="518818" cy="373502"/>
          </a:xfrm>
          <a:prstGeom prst="upArrow">
            <a:avLst/>
          </a:prstGeom>
          <a:solidFill>
            <a:srgbClr val="782F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053B2779-B934-FE2D-0413-5D67F776EFE5}"/>
              </a:ext>
            </a:extLst>
          </p:cNvPr>
          <p:cNvSpPr/>
          <p:nvPr/>
        </p:nvSpPr>
        <p:spPr>
          <a:xfrm>
            <a:off x="4905256" y="2559684"/>
            <a:ext cx="518818" cy="373502"/>
          </a:xfrm>
          <a:prstGeom prst="upArrow">
            <a:avLst/>
          </a:prstGeom>
          <a:solidFill>
            <a:srgbClr val="782F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Arrow: Up 28">
            <a:extLst>
              <a:ext uri="{FF2B5EF4-FFF2-40B4-BE49-F238E27FC236}">
                <a16:creationId xmlns:a16="http://schemas.microsoft.com/office/drawing/2014/main" id="{D7A36D7A-ADE2-AB2B-F0D3-FD13198B42A2}"/>
              </a:ext>
            </a:extLst>
          </p:cNvPr>
          <p:cNvSpPr/>
          <p:nvPr/>
        </p:nvSpPr>
        <p:spPr>
          <a:xfrm>
            <a:off x="6002015" y="2564119"/>
            <a:ext cx="518818" cy="373502"/>
          </a:xfrm>
          <a:prstGeom prst="upArrow">
            <a:avLst/>
          </a:prstGeom>
          <a:solidFill>
            <a:srgbClr val="782F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Arrow: Up 29">
            <a:extLst>
              <a:ext uri="{FF2B5EF4-FFF2-40B4-BE49-F238E27FC236}">
                <a16:creationId xmlns:a16="http://schemas.microsoft.com/office/drawing/2014/main" id="{D90D6E4D-A37C-ACEA-7EFE-0E51622AFBC8}"/>
              </a:ext>
            </a:extLst>
          </p:cNvPr>
          <p:cNvSpPr/>
          <p:nvPr/>
        </p:nvSpPr>
        <p:spPr>
          <a:xfrm>
            <a:off x="7098772" y="2568554"/>
            <a:ext cx="518818" cy="373502"/>
          </a:xfrm>
          <a:prstGeom prst="upArrow">
            <a:avLst/>
          </a:prstGeom>
          <a:solidFill>
            <a:srgbClr val="782F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Arrow: Up 30">
            <a:extLst>
              <a:ext uri="{FF2B5EF4-FFF2-40B4-BE49-F238E27FC236}">
                <a16:creationId xmlns:a16="http://schemas.microsoft.com/office/drawing/2014/main" id="{09C11EC8-BACE-4025-DC44-E1C7297E1F13}"/>
              </a:ext>
            </a:extLst>
          </p:cNvPr>
          <p:cNvSpPr/>
          <p:nvPr/>
        </p:nvSpPr>
        <p:spPr>
          <a:xfrm>
            <a:off x="1614979" y="2572989"/>
            <a:ext cx="518818" cy="373502"/>
          </a:xfrm>
          <a:prstGeom prst="upArrow">
            <a:avLst/>
          </a:prstGeom>
          <a:solidFill>
            <a:srgbClr val="782F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97742715-0C2C-D71F-CC0D-1A31B97E9209}"/>
              </a:ext>
            </a:extLst>
          </p:cNvPr>
          <p:cNvGrpSpPr/>
          <p:nvPr/>
        </p:nvGrpSpPr>
        <p:grpSpPr>
          <a:xfrm>
            <a:off x="731715" y="3063572"/>
            <a:ext cx="7582359" cy="526108"/>
            <a:chOff x="478901" y="3089194"/>
            <a:chExt cx="7582359" cy="526108"/>
          </a:xfrm>
        </p:grpSpPr>
        <p:sp>
          <p:nvSpPr>
            <p:cNvPr id="32" name="Rectangle: Rounded Corners 31">
              <a:extLst>
                <a:ext uri="{FF2B5EF4-FFF2-40B4-BE49-F238E27FC236}">
                  <a16:creationId xmlns:a16="http://schemas.microsoft.com/office/drawing/2014/main" id="{5129622A-5DEE-865C-64A2-A60CFC18FE8D}"/>
                </a:ext>
              </a:extLst>
            </p:cNvPr>
            <p:cNvSpPr/>
            <p:nvPr/>
          </p:nvSpPr>
          <p:spPr>
            <a:xfrm>
              <a:off x="1454187" y="3118595"/>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Arts and Sciences</a:t>
              </a:r>
            </a:p>
          </p:txBody>
        </p:sp>
        <p:sp>
          <p:nvSpPr>
            <p:cNvPr id="34" name="Rectangle: Rounded Corners 33">
              <a:extLst>
                <a:ext uri="{FF2B5EF4-FFF2-40B4-BE49-F238E27FC236}">
                  <a16:creationId xmlns:a16="http://schemas.microsoft.com/office/drawing/2014/main" id="{42575A2E-8CDA-D2F8-44D8-FCE87B625EED}"/>
                </a:ext>
              </a:extLst>
            </p:cNvPr>
            <p:cNvSpPr/>
            <p:nvPr/>
          </p:nvSpPr>
          <p:spPr>
            <a:xfrm>
              <a:off x="2429473" y="3113716"/>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Business</a:t>
              </a:r>
            </a:p>
          </p:txBody>
        </p:sp>
        <p:sp>
          <p:nvSpPr>
            <p:cNvPr id="35" name="Rectangle: Rounded Corners 34">
              <a:extLst>
                <a:ext uri="{FF2B5EF4-FFF2-40B4-BE49-F238E27FC236}">
                  <a16:creationId xmlns:a16="http://schemas.microsoft.com/office/drawing/2014/main" id="{0C385D99-56E8-F9D7-E676-60A43152B0A0}"/>
                </a:ext>
              </a:extLst>
            </p:cNvPr>
            <p:cNvSpPr/>
            <p:nvPr/>
          </p:nvSpPr>
          <p:spPr>
            <a:xfrm>
              <a:off x="4374568" y="3118595"/>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Criminology and Criminal Justice</a:t>
              </a:r>
            </a:p>
          </p:txBody>
        </p:sp>
        <p:sp>
          <p:nvSpPr>
            <p:cNvPr id="36" name="Rectangle: Rounded Corners 35">
              <a:extLst>
                <a:ext uri="{FF2B5EF4-FFF2-40B4-BE49-F238E27FC236}">
                  <a16:creationId xmlns:a16="http://schemas.microsoft.com/office/drawing/2014/main" id="{0F62D7A3-FCA0-A058-04DE-0FB5DDF7B3EB}"/>
                </a:ext>
              </a:extLst>
            </p:cNvPr>
            <p:cNvSpPr/>
            <p:nvPr/>
          </p:nvSpPr>
          <p:spPr>
            <a:xfrm>
              <a:off x="5344377" y="3089194"/>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Dedman College of Hospitality</a:t>
              </a:r>
            </a:p>
          </p:txBody>
        </p:sp>
        <p:sp>
          <p:nvSpPr>
            <p:cNvPr id="37" name="Rectangle: Rounded Corners 36">
              <a:extLst>
                <a:ext uri="{FF2B5EF4-FFF2-40B4-BE49-F238E27FC236}">
                  <a16:creationId xmlns:a16="http://schemas.microsoft.com/office/drawing/2014/main" id="{D4DA94EC-6D5E-81C7-674B-24BC08FB7B9B}"/>
                </a:ext>
              </a:extLst>
            </p:cNvPr>
            <p:cNvSpPr/>
            <p:nvPr/>
          </p:nvSpPr>
          <p:spPr>
            <a:xfrm>
              <a:off x="7281546" y="3089194"/>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FAMU-FSU College of Engineering</a:t>
              </a:r>
            </a:p>
          </p:txBody>
        </p:sp>
        <p:sp>
          <p:nvSpPr>
            <p:cNvPr id="38" name="Rectangle: Rounded Corners 37">
              <a:extLst>
                <a:ext uri="{FF2B5EF4-FFF2-40B4-BE49-F238E27FC236}">
                  <a16:creationId xmlns:a16="http://schemas.microsoft.com/office/drawing/2014/main" id="{189AC3B7-6A99-5A3C-40F9-0DDD6C00A160}"/>
                </a:ext>
              </a:extLst>
            </p:cNvPr>
            <p:cNvSpPr/>
            <p:nvPr/>
          </p:nvSpPr>
          <p:spPr>
            <a:xfrm>
              <a:off x="3404759" y="3113716"/>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Communication and Information</a:t>
              </a:r>
            </a:p>
          </p:txBody>
        </p:sp>
        <p:sp>
          <p:nvSpPr>
            <p:cNvPr id="39" name="Rectangle: Rounded Corners 38">
              <a:extLst>
                <a:ext uri="{FF2B5EF4-FFF2-40B4-BE49-F238E27FC236}">
                  <a16:creationId xmlns:a16="http://schemas.microsoft.com/office/drawing/2014/main" id="{EF49A317-B3CE-6BC7-2F52-8328C729927C}"/>
                </a:ext>
              </a:extLst>
            </p:cNvPr>
            <p:cNvSpPr/>
            <p:nvPr/>
          </p:nvSpPr>
          <p:spPr>
            <a:xfrm>
              <a:off x="6312962" y="3089194"/>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sz="750" dirty="0">
                  <a:solidFill>
                    <a:srgbClr val="782F40"/>
                  </a:solidFill>
                  <a:latin typeface="Arial Narrow" panose="020B0604020202020204" pitchFamily="34" charset="0"/>
                  <a:cs typeface="Arial Narrow" panose="020B0604020202020204" pitchFamily="34" charset="0"/>
                </a:rPr>
                <a:t>College of Education &amp; Health and Human Sciences</a:t>
              </a:r>
            </a:p>
          </p:txBody>
        </p:sp>
        <p:sp>
          <p:nvSpPr>
            <p:cNvPr id="44" name="Rectangle: Rounded Corners 43">
              <a:extLst>
                <a:ext uri="{FF2B5EF4-FFF2-40B4-BE49-F238E27FC236}">
                  <a16:creationId xmlns:a16="http://schemas.microsoft.com/office/drawing/2014/main" id="{C8BA2CCB-78DB-DD40-D1A3-221932FB520B}"/>
                </a:ext>
              </a:extLst>
            </p:cNvPr>
            <p:cNvSpPr/>
            <p:nvPr/>
          </p:nvSpPr>
          <p:spPr>
            <a:xfrm>
              <a:off x="478901" y="3123962"/>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Gift &amp; Estate Planning</a:t>
              </a:r>
            </a:p>
          </p:txBody>
        </p:sp>
      </p:grpSp>
      <p:grpSp>
        <p:nvGrpSpPr>
          <p:cNvPr id="57" name="Group 56">
            <a:extLst>
              <a:ext uri="{FF2B5EF4-FFF2-40B4-BE49-F238E27FC236}">
                <a16:creationId xmlns:a16="http://schemas.microsoft.com/office/drawing/2014/main" id="{8A648A6D-6AD8-F75A-AD4B-3990AC9E7D75}"/>
              </a:ext>
            </a:extLst>
          </p:cNvPr>
          <p:cNvGrpSpPr/>
          <p:nvPr/>
        </p:nvGrpSpPr>
        <p:grpSpPr>
          <a:xfrm>
            <a:off x="234707" y="4492311"/>
            <a:ext cx="8594008" cy="509842"/>
            <a:chOff x="234707" y="4492311"/>
            <a:chExt cx="8594008" cy="509842"/>
          </a:xfrm>
        </p:grpSpPr>
        <p:sp>
          <p:nvSpPr>
            <p:cNvPr id="15" name="Rectangle: Rounded Corners 14">
              <a:extLst>
                <a:ext uri="{FF2B5EF4-FFF2-40B4-BE49-F238E27FC236}">
                  <a16:creationId xmlns:a16="http://schemas.microsoft.com/office/drawing/2014/main" id="{AA43F125-29BD-BF85-4E5E-67BFF83F63DC}"/>
                </a:ext>
              </a:extLst>
            </p:cNvPr>
            <p:cNvSpPr/>
            <p:nvPr/>
          </p:nvSpPr>
          <p:spPr>
            <a:xfrm>
              <a:off x="1241078" y="4505132"/>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Social Sciences and Public Policy</a:t>
              </a:r>
            </a:p>
          </p:txBody>
        </p:sp>
        <p:sp>
          <p:nvSpPr>
            <p:cNvPr id="18" name="Rectangle: Rounded Corners 17">
              <a:extLst>
                <a:ext uri="{FF2B5EF4-FFF2-40B4-BE49-F238E27FC236}">
                  <a16:creationId xmlns:a16="http://schemas.microsoft.com/office/drawing/2014/main" id="{CE0622AB-A2CD-0733-E368-8ACCE2AE07D2}"/>
                </a:ext>
              </a:extLst>
            </p:cNvPr>
            <p:cNvSpPr/>
            <p:nvPr/>
          </p:nvSpPr>
          <p:spPr>
            <a:xfrm>
              <a:off x="3219057" y="4510813"/>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Division of Undergraduate Studies</a:t>
              </a:r>
            </a:p>
          </p:txBody>
        </p:sp>
        <p:sp>
          <p:nvSpPr>
            <p:cNvPr id="19" name="Rectangle: Rounded Corners 18">
              <a:extLst>
                <a:ext uri="{FF2B5EF4-FFF2-40B4-BE49-F238E27FC236}">
                  <a16:creationId xmlns:a16="http://schemas.microsoft.com/office/drawing/2014/main" id="{90C26479-0F06-E271-8BDC-50D70499CA37}"/>
                </a:ext>
              </a:extLst>
            </p:cNvPr>
            <p:cNvSpPr/>
            <p:nvPr/>
          </p:nvSpPr>
          <p:spPr>
            <a:xfrm>
              <a:off x="4212951" y="4503058"/>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University Libraries</a:t>
              </a:r>
            </a:p>
          </p:txBody>
        </p:sp>
        <p:sp>
          <p:nvSpPr>
            <p:cNvPr id="20" name="Rectangle: Rounded Corners 19">
              <a:extLst>
                <a:ext uri="{FF2B5EF4-FFF2-40B4-BE49-F238E27FC236}">
                  <a16:creationId xmlns:a16="http://schemas.microsoft.com/office/drawing/2014/main" id="{EE6A82BD-264F-D0F2-CD10-82640EF87E70}"/>
                </a:ext>
              </a:extLst>
            </p:cNvPr>
            <p:cNvSpPr/>
            <p:nvPr/>
          </p:nvSpPr>
          <p:spPr>
            <a:xfrm>
              <a:off x="5175281" y="4510813"/>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Division of Student Affairs</a:t>
              </a:r>
            </a:p>
          </p:txBody>
        </p:sp>
        <p:sp>
          <p:nvSpPr>
            <p:cNvPr id="21" name="Rectangle: Rounded Corners 20">
              <a:extLst>
                <a:ext uri="{FF2B5EF4-FFF2-40B4-BE49-F238E27FC236}">
                  <a16:creationId xmlns:a16="http://schemas.microsoft.com/office/drawing/2014/main" id="{2AB6F2C7-2B25-F17D-8BF7-75398AA4C4E0}"/>
                </a:ext>
              </a:extLst>
            </p:cNvPr>
            <p:cNvSpPr/>
            <p:nvPr/>
          </p:nvSpPr>
          <p:spPr>
            <a:xfrm>
              <a:off x="6130976" y="4494399"/>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The John and Mable Ringling Museum of Art</a:t>
              </a:r>
            </a:p>
          </p:txBody>
        </p:sp>
        <p:sp>
          <p:nvSpPr>
            <p:cNvPr id="23" name="Rectangle: Rounded Corners 22">
              <a:extLst>
                <a:ext uri="{FF2B5EF4-FFF2-40B4-BE49-F238E27FC236}">
                  <a16:creationId xmlns:a16="http://schemas.microsoft.com/office/drawing/2014/main" id="{6DD101C2-6D8C-6673-24EC-2CF25F2004A9}"/>
                </a:ext>
              </a:extLst>
            </p:cNvPr>
            <p:cNvSpPr/>
            <p:nvPr/>
          </p:nvSpPr>
          <p:spPr>
            <a:xfrm>
              <a:off x="7098772" y="4494399"/>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Fine Arts</a:t>
              </a:r>
            </a:p>
          </p:txBody>
        </p:sp>
        <p:sp>
          <p:nvSpPr>
            <p:cNvPr id="41" name="Rectangle: Rounded Corners 40">
              <a:extLst>
                <a:ext uri="{FF2B5EF4-FFF2-40B4-BE49-F238E27FC236}">
                  <a16:creationId xmlns:a16="http://schemas.microsoft.com/office/drawing/2014/main" id="{F3CB7787-EC49-2029-F57E-51D28D03B52D}"/>
                </a:ext>
              </a:extLst>
            </p:cNvPr>
            <p:cNvSpPr/>
            <p:nvPr/>
          </p:nvSpPr>
          <p:spPr>
            <a:xfrm>
              <a:off x="2224005" y="4503058"/>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Academic Affairs</a:t>
              </a:r>
            </a:p>
          </p:txBody>
        </p:sp>
        <p:sp>
          <p:nvSpPr>
            <p:cNvPr id="45" name="Rectangle: Rounded Corners 44">
              <a:extLst>
                <a:ext uri="{FF2B5EF4-FFF2-40B4-BE49-F238E27FC236}">
                  <a16:creationId xmlns:a16="http://schemas.microsoft.com/office/drawing/2014/main" id="{6BFD74B9-E530-25EB-40FD-98F8FC050E8E}"/>
                </a:ext>
              </a:extLst>
            </p:cNvPr>
            <p:cNvSpPr/>
            <p:nvPr/>
          </p:nvSpPr>
          <p:spPr>
            <a:xfrm>
              <a:off x="8049001" y="4492311"/>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Leadership Annual Giving</a:t>
              </a:r>
            </a:p>
          </p:txBody>
        </p:sp>
        <p:sp>
          <p:nvSpPr>
            <p:cNvPr id="46" name="Rectangle: Rounded Corners 45">
              <a:extLst>
                <a:ext uri="{FF2B5EF4-FFF2-40B4-BE49-F238E27FC236}">
                  <a16:creationId xmlns:a16="http://schemas.microsoft.com/office/drawing/2014/main" id="{816C11E7-AF73-EF4D-53F7-7A2DD741F8EF}"/>
                </a:ext>
              </a:extLst>
            </p:cNvPr>
            <p:cNvSpPr/>
            <p:nvPr/>
          </p:nvSpPr>
          <p:spPr>
            <a:xfrm>
              <a:off x="234707" y="4492311"/>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Panama City Campus</a:t>
              </a:r>
            </a:p>
          </p:txBody>
        </p:sp>
      </p:grpSp>
      <p:grpSp>
        <p:nvGrpSpPr>
          <p:cNvPr id="53" name="Group 52">
            <a:extLst>
              <a:ext uri="{FF2B5EF4-FFF2-40B4-BE49-F238E27FC236}">
                <a16:creationId xmlns:a16="http://schemas.microsoft.com/office/drawing/2014/main" id="{DD592FB1-F75E-0875-3C46-189F66204FD3}"/>
              </a:ext>
            </a:extLst>
          </p:cNvPr>
          <p:cNvGrpSpPr/>
          <p:nvPr/>
        </p:nvGrpSpPr>
        <p:grpSpPr>
          <a:xfrm>
            <a:off x="707141" y="3773938"/>
            <a:ext cx="7606933" cy="537796"/>
            <a:chOff x="707141" y="3783598"/>
            <a:chExt cx="7606933" cy="537796"/>
          </a:xfrm>
        </p:grpSpPr>
        <p:sp>
          <p:nvSpPr>
            <p:cNvPr id="24" name="Rectangle: Rounded Corners 23">
              <a:extLst>
                <a:ext uri="{FF2B5EF4-FFF2-40B4-BE49-F238E27FC236}">
                  <a16:creationId xmlns:a16="http://schemas.microsoft.com/office/drawing/2014/main" id="{9D23DDAD-1F3B-48DD-73B6-2D04E3894CCA}"/>
                </a:ext>
              </a:extLst>
            </p:cNvPr>
            <p:cNvSpPr/>
            <p:nvPr/>
          </p:nvSpPr>
          <p:spPr>
            <a:xfrm>
              <a:off x="5594503" y="3802018"/>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Music</a:t>
              </a:r>
            </a:p>
          </p:txBody>
        </p:sp>
        <p:sp>
          <p:nvSpPr>
            <p:cNvPr id="25" name="Rectangle: Rounded Corners 24">
              <a:extLst>
                <a:ext uri="{FF2B5EF4-FFF2-40B4-BE49-F238E27FC236}">
                  <a16:creationId xmlns:a16="http://schemas.microsoft.com/office/drawing/2014/main" id="{9647B0A2-0C59-D7EC-CC34-64BC09BAFEB9}"/>
                </a:ext>
              </a:extLst>
            </p:cNvPr>
            <p:cNvSpPr/>
            <p:nvPr/>
          </p:nvSpPr>
          <p:spPr>
            <a:xfrm>
              <a:off x="6564431" y="3783598"/>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Nursing</a:t>
              </a:r>
            </a:p>
          </p:txBody>
        </p:sp>
        <p:sp>
          <p:nvSpPr>
            <p:cNvPr id="42" name="Rectangle: Rounded Corners 41">
              <a:extLst>
                <a:ext uri="{FF2B5EF4-FFF2-40B4-BE49-F238E27FC236}">
                  <a16:creationId xmlns:a16="http://schemas.microsoft.com/office/drawing/2014/main" id="{71001F10-01B8-91AF-D40C-4D114F6BAF42}"/>
                </a:ext>
              </a:extLst>
            </p:cNvPr>
            <p:cNvSpPr/>
            <p:nvPr/>
          </p:nvSpPr>
          <p:spPr>
            <a:xfrm>
              <a:off x="7534360" y="3791983"/>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Social Work</a:t>
              </a:r>
            </a:p>
          </p:txBody>
        </p:sp>
        <p:sp>
          <p:nvSpPr>
            <p:cNvPr id="48" name="Rectangle: Rounded Corners 47">
              <a:extLst>
                <a:ext uri="{FF2B5EF4-FFF2-40B4-BE49-F238E27FC236}">
                  <a16:creationId xmlns:a16="http://schemas.microsoft.com/office/drawing/2014/main" id="{23C3AB37-E8AE-7161-1994-0625EB541688}"/>
                </a:ext>
              </a:extLst>
            </p:cNvPr>
            <p:cNvSpPr/>
            <p:nvPr/>
          </p:nvSpPr>
          <p:spPr>
            <a:xfrm>
              <a:off x="1682427" y="3829350"/>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Jim Moran College of Entrepreneurship</a:t>
              </a:r>
            </a:p>
          </p:txBody>
        </p:sp>
        <p:sp>
          <p:nvSpPr>
            <p:cNvPr id="49" name="Rectangle: Rounded Corners 48">
              <a:extLst>
                <a:ext uri="{FF2B5EF4-FFF2-40B4-BE49-F238E27FC236}">
                  <a16:creationId xmlns:a16="http://schemas.microsoft.com/office/drawing/2014/main" id="{5B21A267-FCDC-264F-4E0A-51D75F48033B}"/>
                </a:ext>
              </a:extLst>
            </p:cNvPr>
            <p:cNvSpPr/>
            <p:nvPr/>
          </p:nvSpPr>
          <p:spPr>
            <a:xfrm>
              <a:off x="2657713" y="3825347"/>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Law</a:t>
              </a:r>
            </a:p>
          </p:txBody>
        </p:sp>
        <p:sp>
          <p:nvSpPr>
            <p:cNvPr id="50" name="Rectangle: Rounded Corners 49">
              <a:extLst>
                <a:ext uri="{FF2B5EF4-FFF2-40B4-BE49-F238E27FC236}">
                  <a16:creationId xmlns:a16="http://schemas.microsoft.com/office/drawing/2014/main" id="{713FC9A4-B6A3-04FA-C740-8EDB78A37CA7}"/>
                </a:ext>
              </a:extLst>
            </p:cNvPr>
            <p:cNvSpPr/>
            <p:nvPr/>
          </p:nvSpPr>
          <p:spPr>
            <a:xfrm>
              <a:off x="3630072" y="3825347"/>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Medicine</a:t>
              </a:r>
            </a:p>
          </p:txBody>
        </p:sp>
        <p:sp>
          <p:nvSpPr>
            <p:cNvPr id="51" name="Rectangle: Rounded Corners 50">
              <a:extLst>
                <a:ext uri="{FF2B5EF4-FFF2-40B4-BE49-F238E27FC236}">
                  <a16:creationId xmlns:a16="http://schemas.microsoft.com/office/drawing/2014/main" id="{F0BB48BF-C9B7-184C-E55D-3D67EFA39FE5}"/>
                </a:ext>
              </a:extLst>
            </p:cNvPr>
            <p:cNvSpPr/>
            <p:nvPr/>
          </p:nvSpPr>
          <p:spPr>
            <a:xfrm>
              <a:off x="4602808" y="3802018"/>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Motion Picture Arts</a:t>
              </a:r>
            </a:p>
          </p:txBody>
        </p:sp>
        <p:sp>
          <p:nvSpPr>
            <p:cNvPr id="52" name="Rectangle: Rounded Corners 51">
              <a:extLst>
                <a:ext uri="{FF2B5EF4-FFF2-40B4-BE49-F238E27FC236}">
                  <a16:creationId xmlns:a16="http://schemas.microsoft.com/office/drawing/2014/main" id="{7D200A8E-018F-82F9-3B2F-FD3BEB034102}"/>
                </a:ext>
              </a:extLst>
            </p:cNvPr>
            <p:cNvSpPr/>
            <p:nvPr/>
          </p:nvSpPr>
          <p:spPr>
            <a:xfrm>
              <a:off x="707141" y="3830054"/>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Opening Nights</a:t>
              </a:r>
            </a:p>
          </p:txBody>
        </p:sp>
      </p:grpSp>
    </p:spTree>
    <p:extLst>
      <p:ext uri="{BB962C8B-B14F-4D97-AF65-F5344CB8AC3E}">
        <p14:creationId xmlns:p14="http://schemas.microsoft.com/office/powerpoint/2010/main" val="217120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C64A52-EA69-419E-D0AE-FB9A3B16B4CA}"/>
              </a:ext>
            </a:extLst>
          </p:cNvPr>
          <p:cNvSpPr txBox="1"/>
          <p:nvPr/>
        </p:nvSpPr>
        <p:spPr>
          <a:xfrm>
            <a:off x="1160584" y="566999"/>
            <a:ext cx="6822831" cy="523220"/>
          </a:xfrm>
          <a:prstGeom prst="rect">
            <a:avLst/>
          </a:prstGeom>
          <a:noFill/>
        </p:spPr>
        <p:txBody>
          <a:bodyPr wrap="square" rtlCol="0">
            <a:spAutoFit/>
          </a:bodyPr>
          <a:lstStyle/>
          <a:p>
            <a:pPr algn="ctr"/>
            <a:r>
              <a:rPr lang="en-US" sz="2800" b="1" dirty="0">
                <a:latin typeface="+mj-lt"/>
              </a:rPr>
              <a:t>Campaign Timeline</a:t>
            </a:r>
          </a:p>
        </p:txBody>
      </p:sp>
      <p:sp>
        <p:nvSpPr>
          <p:cNvPr id="41" name="TextBox 40">
            <a:extLst>
              <a:ext uri="{FF2B5EF4-FFF2-40B4-BE49-F238E27FC236}">
                <a16:creationId xmlns:a16="http://schemas.microsoft.com/office/drawing/2014/main" id="{F468F3F0-A093-1859-5339-DB4A9C59F4FD}"/>
              </a:ext>
            </a:extLst>
          </p:cNvPr>
          <p:cNvSpPr txBox="1"/>
          <p:nvPr/>
        </p:nvSpPr>
        <p:spPr>
          <a:xfrm>
            <a:off x="254442" y="1070845"/>
            <a:ext cx="2026796" cy="127703"/>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2024</a:t>
            </a:r>
          </a:p>
        </p:txBody>
      </p:sp>
      <p:sp>
        <p:nvSpPr>
          <p:cNvPr id="42" name="TextBox 41">
            <a:extLst>
              <a:ext uri="{FF2B5EF4-FFF2-40B4-BE49-F238E27FC236}">
                <a16:creationId xmlns:a16="http://schemas.microsoft.com/office/drawing/2014/main" id="{F6A2DA17-2B7E-73F1-CB6E-59755EFC763B}"/>
              </a:ext>
            </a:extLst>
          </p:cNvPr>
          <p:cNvSpPr txBox="1"/>
          <p:nvPr/>
        </p:nvSpPr>
        <p:spPr>
          <a:xfrm>
            <a:off x="254027" y="1223531"/>
            <a:ext cx="2027211" cy="127703"/>
          </a:xfrm>
          <a:prstGeom prst="rect">
            <a:avLst/>
          </a:prstGeom>
          <a:solidFill>
            <a:schemeClr val="bg1">
              <a:lumMod val="85000"/>
            </a:schemeClr>
          </a:solidFill>
        </p:spPr>
        <p:txBody>
          <a:bodyPr wrap="square" lIns="0" tIns="0" rIns="0" bIns="0" rtlCol="0" anchor="ctr" anchorCtr="0">
            <a:noAutofit/>
          </a:bodyPr>
          <a:lstStyle/>
          <a:p>
            <a:pPr algn="ctr"/>
            <a:r>
              <a:rPr lang="en-US" sz="600" spc="150" baseline="0" dirty="0">
                <a:solidFill>
                  <a:schemeClr val="bg1">
                    <a:lumMod val="50000"/>
                  </a:schemeClr>
                </a:solidFill>
                <a:latin typeface="Arial Narrow" panose="020B0604020202020204" pitchFamily="34" charset="0"/>
                <a:cs typeface="Arial Narrow" panose="020B0604020202020204" pitchFamily="34" charset="0"/>
              </a:rPr>
              <a:t> J | F | M | A | M | J | J | A | S | O | N | D</a:t>
            </a:r>
          </a:p>
        </p:txBody>
      </p:sp>
      <p:sp>
        <p:nvSpPr>
          <p:cNvPr id="43" name="TextBox 42">
            <a:extLst>
              <a:ext uri="{FF2B5EF4-FFF2-40B4-BE49-F238E27FC236}">
                <a16:creationId xmlns:a16="http://schemas.microsoft.com/office/drawing/2014/main" id="{F3B6AC8E-17DE-5B36-029B-ABB6788EC10A}"/>
              </a:ext>
            </a:extLst>
          </p:cNvPr>
          <p:cNvSpPr txBox="1"/>
          <p:nvPr/>
        </p:nvSpPr>
        <p:spPr>
          <a:xfrm>
            <a:off x="265786" y="1376218"/>
            <a:ext cx="2010821"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44" name="TextBox 43">
            <a:extLst>
              <a:ext uri="{FF2B5EF4-FFF2-40B4-BE49-F238E27FC236}">
                <a16:creationId xmlns:a16="http://schemas.microsoft.com/office/drawing/2014/main" id="{3C8AC35A-A38D-90F9-DF8E-926BB2CB7990}"/>
              </a:ext>
            </a:extLst>
          </p:cNvPr>
          <p:cNvSpPr txBox="1"/>
          <p:nvPr/>
        </p:nvSpPr>
        <p:spPr>
          <a:xfrm>
            <a:off x="847089" y="1074079"/>
            <a:ext cx="0" cy="0"/>
          </a:xfrm>
          <a:prstGeom prst="rect">
            <a:avLst/>
          </a:prstGeom>
          <a:noFill/>
        </p:spPr>
        <p:txBody>
          <a:bodyPr wrap="none" lIns="0" tIns="0" rIns="0" bIns="0" rtlCol="0" anchor="ctr" anchorCtr="0">
            <a:noAutofit/>
          </a:bodyPr>
          <a:lstStyle/>
          <a:p>
            <a:pPr algn="l"/>
            <a:endParaRPr lang="en-US" sz="2400" dirty="0"/>
          </a:p>
        </p:txBody>
      </p:sp>
      <p:sp>
        <p:nvSpPr>
          <p:cNvPr id="45" name="TextBox 44">
            <a:extLst>
              <a:ext uri="{FF2B5EF4-FFF2-40B4-BE49-F238E27FC236}">
                <a16:creationId xmlns:a16="http://schemas.microsoft.com/office/drawing/2014/main" id="{D8657970-90FF-3F19-AE17-611EF047C2A0}"/>
              </a:ext>
            </a:extLst>
          </p:cNvPr>
          <p:cNvSpPr txBox="1"/>
          <p:nvPr/>
        </p:nvSpPr>
        <p:spPr>
          <a:xfrm>
            <a:off x="2304026" y="1070844"/>
            <a:ext cx="2031810" cy="127703"/>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2025</a:t>
            </a:r>
          </a:p>
        </p:txBody>
      </p:sp>
      <p:sp>
        <p:nvSpPr>
          <p:cNvPr id="46" name="TextBox 45">
            <a:extLst>
              <a:ext uri="{FF2B5EF4-FFF2-40B4-BE49-F238E27FC236}">
                <a16:creationId xmlns:a16="http://schemas.microsoft.com/office/drawing/2014/main" id="{AB62F962-C9BD-852F-391D-0CA3728A084B}"/>
              </a:ext>
            </a:extLst>
          </p:cNvPr>
          <p:cNvSpPr txBox="1"/>
          <p:nvPr/>
        </p:nvSpPr>
        <p:spPr>
          <a:xfrm>
            <a:off x="2311103" y="1376218"/>
            <a:ext cx="2017655"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47" name="TextBox 46">
            <a:extLst>
              <a:ext uri="{FF2B5EF4-FFF2-40B4-BE49-F238E27FC236}">
                <a16:creationId xmlns:a16="http://schemas.microsoft.com/office/drawing/2014/main" id="{2ABD805C-1902-DCEA-8761-16CE7859D82D}"/>
              </a:ext>
            </a:extLst>
          </p:cNvPr>
          <p:cNvSpPr txBox="1"/>
          <p:nvPr/>
        </p:nvSpPr>
        <p:spPr>
          <a:xfrm>
            <a:off x="2603153" y="1074078"/>
            <a:ext cx="0" cy="0"/>
          </a:xfrm>
          <a:prstGeom prst="rect">
            <a:avLst/>
          </a:prstGeom>
          <a:noFill/>
        </p:spPr>
        <p:txBody>
          <a:bodyPr wrap="none" lIns="0" tIns="0" rIns="0" bIns="0" rtlCol="0" anchor="ctr" anchorCtr="0">
            <a:noAutofit/>
          </a:bodyPr>
          <a:lstStyle/>
          <a:p>
            <a:pPr algn="l"/>
            <a:endParaRPr lang="en-US" sz="2400" dirty="0"/>
          </a:p>
        </p:txBody>
      </p:sp>
      <p:sp>
        <p:nvSpPr>
          <p:cNvPr id="48" name="TextBox 47">
            <a:extLst>
              <a:ext uri="{FF2B5EF4-FFF2-40B4-BE49-F238E27FC236}">
                <a16:creationId xmlns:a16="http://schemas.microsoft.com/office/drawing/2014/main" id="{CBA8D17F-20EE-E930-499D-30264D2AB5C6}"/>
              </a:ext>
            </a:extLst>
          </p:cNvPr>
          <p:cNvSpPr txBox="1"/>
          <p:nvPr/>
        </p:nvSpPr>
        <p:spPr>
          <a:xfrm>
            <a:off x="4359217" y="1074078"/>
            <a:ext cx="0" cy="0"/>
          </a:xfrm>
          <a:prstGeom prst="rect">
            <a:avLst/>
          </a:prstGeom>
          <a:noFill/>
        </p:spPr>
        <p:txBody>
          <a:bodyPr wrap="none" lIns="0" tIns="0" rIns="0" bIns="0" rtlCol="0" anchor="ctr" anchorCtr="0">
            <a:noAutofit/>
          </a:bodyPr>
          <a:lstStyle/>
          <a:p>
            <a:pPr algn="l"/>
            <a:endParaRPr lang="en-US" sz="2400" dirty="0"/>
          </a:p>
        </p:txBody>
      </p:sp>
      <p:sp>
        <p:nvSpPr>
          <p:cNvPr id="49" name="TextBox 48">
            <a:extLst>
              <a:ext uri="{FF2B5EF4-FFF2-40B4-BE49-F238E27FC236}">
                <a16:creationId xmlns:a16="http://schemas.microsoft.com/office/drawing/2014/main" id="{83D6C7E7-104C-3DB0-CA5A-3B4165AD19D2}"/>
              </a:ext>
            </a:extLst>
          </p:cNvPr>
          <p:cNvSpPr txBox="1"/>
          <p:nvPr/>
        </p:nvSpPr>
        <p:spPr>
          <a:xfrm>
            <a:off x="7225181" y="1066562"/>
            <a:ext cx="0" cy="0"/>
          </a:xfrm>
          <a:prstGeom prst="rect">
            <a:avLst/>
          </a:prstGeom>
          <a:noFill/>
        </p:spPr>
        <p:txBody>
          <a:bodyPr wrap="none" lIns="0" tIns="0" rIns="0" bIns="0" rtlCol="0" anchor="ctr" anchorCtr="0">
            <a:noAutofit/>
          </a:bodyPr>
          <a:lstStyle/>
          <a:p>
            <a:pPr algn="l"/>
            <a:endParaRPr lang="en-US" sz="2400" dirty="0"/>
          </a:p>
        </p:txBody>
      </p:sp>
      <p:sp>
        <p:nvSpPr>
          <p:cNvPr id="51" name="TextBox 50">
            <a:extLst>
              <a:ext uri="{FF2B5EF4-FFF2-40B4-BE49-F238E27FC236}">
                <a16:creationId xmlns:a16="http://schemas.microsoft.com/office/drawing/2014/main" id="{8E567D2F-0491-B5D4-D8D3-9B4A80005AE0}"/>
              </a:ext>
            </a:extLst>
          </p:cNvPr>
          <p:cNvSpPr txBox="1"/>
          <p:nvPr/>
        </p:nvSpPr>
        <p:spPr>
          <a:xfrm>
            <a:off x="2306388" y="1216015"/>
            <a:ext cx="2027211" cy="127703"/>
          </a:xfrm>
          <a:prstGeom prst="rect">
            <a:avLst/>
          </a:prstGeom>
          <a:solidFill>
            <a:schemeClr val="bg1">
              <a:lumMod val="85000"/>
            </a:schemeClr>
          </a:solidFill>
        </p:spPr>
        <p:txBody>
          <a:bodyPr wrap="square" lIns="0" tIns="0" rIns="0" bIns="0" rtlCol="0" anchor="ctr" anchorCtr="0">
            <a:noAutofit/>
          </a:bodyPr>
          <a:lstStyle/>
          <a:p>
            <a:pPr algn="ctr"/>
            <a:r>
              <a:rPr lang="en-US" sz="600" spc="150" baseline="0" dirty="0">
                <a:solidFill>
                  <a:schemeClr val="bg1">
                    <a:lumMod val="50000"/>
                  </a:schemeClr>
                </a:solidFill>
                <a:latin typeface="Arial Narrow" panose="020B0604020202020204" pitchFamily="34" charset="0"/>
                <a:cs typeface="Arial Narrow" panose="020B0604020202020204" pitchFamily="34" charset="0"/>
              </a:rPr>
              <a:t> J | F | M | A | M | J | J | A | S | O | N | D</a:t>
            </a:r>
          </a:p>
        </p:txBody>
      </p:sp>
      <p:sp>
        <p:nvSpPr>
          <p:cNvPr id="52" name="TextBox 51">
            <a:extLst>
              <a:ext uri="{FF2B5EF4-FFF2-40B4-BE49-F238E27FC236}">
                <a16:creationId xmlns:a16="http://schemas.microsoft.com/office/drawing/2014/main" id="{38375E49-099D-264A-1370-CAF2EB85ED46}"/>
              </a:ext>
            </a:extLst>
          </p:cNvPr>
          <p:cNvSpPr txBox="1"/>
          <p:nvPr/>
        </p:nvSpPr>
        <p:spPr>
          <a:xfrm>
            <a:off x="5008424" y="1078360"/>
            <a:ext cx="611026" cy="274999"/>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2027</a:t>
            </a:r>
          </a:p>
        </p:txBody>
      </p:sp>
      <p:sp>
        <p:nvSpPr>
          <p:cNvPr id="53" name="TextBox 52">
            <a:extLst>
              <a:ext uri="{FF2B5EF4-FFF2-40B4-BE49-F238E27FC236}">
                <a16:creationId xmlns:a16="http://schemas.microsoft.com/office/drawing/2014/main" id="{FFCFB0D8-02C9-D21A-290F-9B6CC99764CD}"/>
              </a:ext>
            </a:extLst>
          </p:cNvPr>
          <p:cNvSpPr txBox="1"/>
          <p:nvPr/>
        </p:nvSpPr>
        <p:spPr>
          <a:xfrm>
            <a:off x="5664674" y="1078360"/>
            <a:ext cx="598569" cy="274998"/>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2028</a:t>
            </a:r>
          </a:p>
        </p:txBody>
      </p:sp>
      <p:sp>
        <p:nvSpPr>
          <p:cNvPr id="54" name="TextBox 53">
            <a:extLst>
              <a:ext uri="{FF2B5EF4-FFF2-40B4-BE49-F238E27FC236}">
                <a16:creationId xmlns:a16="http://schemas.microsoft.com/office/drawing/2014/main" id="{71277AFC-916E-6B81-111B-7DA18C1B7040}"/>
              </a:ext>
            </a:extLst>
          </p:cNvPr>
          <p:cNvSpPr txBox="1"/>
          <p:nvPr/>
        </p:nvSpPr>
        <p:spPr>
          <a:xfrm>
            <a:off x="6300645" y="1076240"/>
            <a:ext cx="605449" cy="274994"/>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2029</a:t>
            </a:r>
          </a:p>
        </p:txBody>
      </p:sp>
      <p:sp>
        <p:nvSpPr>
          <p:cNvPr id="55" name="TextBox 54">
            <a:extLst>
              <a:ext uri="{FF2B5EF4-FFF2-40B4-BE49-F238E27FC236}">
                <a16:creationId xmlns:a16="http://schemas.microsoft.com/office/drawing/2014/main" id="{2F1F76A1-C12D-7ED9-A775-61237DB4AA1C}"/>
              </a:ext>
            </a:extLst>
          </p:cNvPr>
          <p:cNvSpPr txBox="1"/>
          <p:nvPr/>
        </p:nvSpPr>
        <p:spPr>
          <a:xfrm>
            <a:off x="6943496" y="1076240"/>
            <a:ext cx="598569" cy="274990"/>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2030</a:t>
            </a:r>
          </a:p>
        </p:txBody>
      </p:sp>
      <p:sp>
        <p:nvSpPr>
          <p:cNvPr id="56" name="TextBox 55">
            <a:extLst>
              <a:ext uri="{FF2B5EF4-FFF2-40B4-BE49-F238E27FC236}">
                <a16:creationId xmlns:a16="http://schemas.microsoft.com/office/drawing/2014/main" id="{06C57CEF-6ECD-0AC2-B8BB-810F1B3DDFF9}"/>
              </a:ext>
            </a:extLst>
          </p:cNvPr>
          <p:cNvSpPr txBox="1"/>
          <p:nvPr/>
        </p:nvSpPr>
        <p:spPr>
          <a:xfrm>
            <a:off x="7579467" y="1076242"/>
            <a:ext cx="605447" cy="274988"/>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2031</a:t>
            </a:r>
          </a:p>
        </p:txBody>
      </p:sp>
      <p:cxnSp>
        <p:nvCxnSpPr>
          <p:cNvPr id="50" name="Straight Connector 49">
            <a:extLst>
              <a:ext uri="{FF2B5EF4-FFF2-40B4-BE49-F238E27FC236}">
                <a16:creationId xmlns:a16="http://schemas.microsoft.com/office/drawing/2014/main" id="{76CE1F88-6273-A0B7-C41B-0E3E2491ACE4}"/>
              </a:ext>
            </a:extLst>
          </p:cNvPr>
          <p:cNvCxnSpPr>
            <a:cxnSpLocks/>
          </p:cNvCxnSpPr>
          <p:nvPr/>
        </p:nvCxnSpPr>
        <p:spPr>
          <a:xfrm>
            <a:off x="5966297" y="1279866"/>
            <a:ext cx="17081" cy="2996572"/>
          </a:xfrm>
          <a:prstGeom prst="line">
            <a:avLst/>
          </a:prstGeom>
          <a:ln w="19050">
            <a:solidFill>
              <a:srgbClr val="782F40"/>
            </a:solidFill>
            <a:tailEnd type="triangle"/>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E4EDE07A-675D-F8E5-D660-636B3E624256}"/>
              </a:ext>
            </a:extLst>
          </p:cNvPr>
          <p:cNvSpPr txBox="1"/>
          <p:nvPr/>
        </p:nvSpPr>
        <p:spPr>
          <a:xfrm>
            <a:off x="4370139" y="1076508"/>
            <a:ext cx="617613" cy="276853"/>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2026</a:t>
            </a:r>
          </a:p>
        </p:txBody>
      </p:sp>
      <p:sp>
        <p:nvSpPr>
          <p:cNvPr id="58" name="TextBox 57">
            <a:extLst>
              <a:ext uri="{FF2B5EF4-FFF2-40B4-BE49-F238E27FC236}">
                <a16:creationId xmlns:a16="http://schemas.microsoft.com/office/drawing/2014/main" id="{C8AD39BE-E1FC-2DE5-F904-ED1AAD809CA4}"/>
              </a:ext>
            </a:extLst>
          </p:cNvPr>
          <p:cNvSpPr txBox="1"/>
          <p:nvPr/>
        </p:nvSpPr>
        <p:spPr>
          <a:xfrm>
            <a:off x="4372453" y="1383734"/>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59" name="TextBox 58">
            <a:extLst>
              <a:ext uri="{FF2B5EF4-FFF2-40B4-BE49-F238E27FC236}">
                <a16:creationId xmlns:a16="http://schemas.microsoft.com/office/drawing/2014/main" id="{4A6D3DE3-1D2B-3489-6530-F41B3A21D93A}"/>
              </a:ext>
            </a:extLst>
          </p:cNvPr>
          <p:cNvSpPr txBox="1"/>
          <p:nvPr/>
        </p:nvSpPr>
        <p:spPr>
          <a:xfrm>
            <a:off x="5008424" y="1383734"/>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60" name="TextBox 59">
            <a:extLst>
              <a:ext uri="{FF2B5EF4-FFF2-40B4-BE49-F238E27FC236}">
                <a16:creationId xmlns:a16="http://schemas.microsoft.com/office/drawing/2014/main" id="{E13A4066-B723-203F-4660-374F1436BBBB}"/>
              </a:ext>
            </a:extLst>
          </p:cNvPr>
          <p:cNvSpPr txBox="1"/>
          <p:nvPr/>
        </p:nvSpPr>
        <p:spPr>
          <a:xfrm>
            <a:off x="5652222" y="1376218"/>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61" name="TextBox 60">
            <a:extLst>
              <a:ext uri="{FF2B5EF4-FFF2-40B4-BE49-F238E27FC236}">
                <a16:creationId xmlns:a16="http://schemas.microsoft.com/office/drawing/2014/main" id="{DD98D546-92B6-56C4-5B9F-6C947F021178}"/>
              </a:ext>
            </a:extLst>
          </p:cNvPr>
          <p:cNvSpPr txBox="1"/>
          <p:nvPr/>
        </p:nvSpPr>
        <p:spPr>
          <a:xfrm>
            <a:off x="6295069" y="1376218"/>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62" name="TextBox 61">
            <a:extLst>
              <a:ext uri="{FF2B5EF4-FFF2-40B4-BE49-F238E27FC236}">
                <a16:creationId xmlns:a16="http://schemas.microsoft.com/office/drawing/2014/main" id="{EC6C2E90-25D4-0B6C-CD59-945C393C3CA2}"/>
              </a:ext>
            </a:extLst>
          </p:cNvPr>
          <p:cNvSpPr txBox="1"/>
          <p:nvPr/>
        </p:nvSpPr>
        <p:spPr>
          <a:xfrm>
            <a:off x="6937916" y="1376218"/>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63" name="TextBox 62">
            <a:extLst>
              <a:ext uri="{FF2B5EF4-FFF2-40B4-BE49-F238E27FC236}">
                <a16:creationId xmlns:a16="http://schemas.microsoft.com/office/drawing/2014/main" id="{CA37E01C-A883-C895-C3FC-D8EE20FAC279}"/>
              </a:ext>
            </a:extLst>
          </p:cNvPr>
          <p:cNvSpPr txBox="1"/>
          <p:nvPr/>
        </p:nvSpPr>
        <p:spPr>
          <a:xfrm>
            <a:off x="7580763" y="1376218"/>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64" name="TextBox 63">
            <a:extLst>
              <a:ext uri="{FF2B5EF4-FFF2-40B4-BE49-F238E27FC236}">
                <a16:creationId xmlns:a16="http://schemas.microsoft.com/office/drawing/2014/main" id="{B639C19D-8BCF-695F-FB76-C110F398CA71}"/>
              </a:ext>
            </a:extLst>
          </p:cNvPr>
          <p:cNvSpPr txBox="1"/>
          <p:nvPr/>
        </p:nvSpPr>
        <p:spPr>
          <a:xfrm>
            <a:off x="8223610" y="1383734"/>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65" name="TextBox 64">
            <a:extLst>
              <a:ext uri="{FF2B5EF4-FFF2-40B4-BE49-F238E27FC236}">
                <a16:creationId xmlns:a16="http://schemas.microsoft.com/office/drawing/2014/main" id="{FF29CD5D-0DC8-8ED9-E945-D0E27023ECB2}"/>
              </a:ext>
            </a:extLst>
          </p:cNvPr>
          <p:cNvSpPr txBox="1"/>
          <p:nvPr/>
        </p:nvSpPr>
        <p:spPr>
          <a:xfrm>
            <a:off x="8229190" y="1078360"/>
            <a:ext cx="605447" cy="274988"/>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2032</a:t>
            </a:r>
          </a:p>
        </p:txBody>
      </p:sp>
      <p:sp>
        <p:nvSpPr>
          <p:cNvPr id="66" name="TextBox 65">
            <a:extLst>
              <a:ext uri="{FF2B5EF4-FFF2-40B4-BE49-F238E27FC236}">
                <a16:creationId xmlns:a16="http://schemas.microsoft.com/office/drawing/2014/main" id="{12B97BFC-B131-DBBE-9455-FCBA059506D5}"/>
              </a:ext>
            </a:extLst>
          </p:cNvPr>
          <p:cNvSpPr txBox="1"/>
          <p:nvPr/>
        </p:nvSpPr>
        <p:spPr>
          <a:xfrm>
            <a:off x="4138244" y="4356022"/>
            <a:ext cx="3673186" cy="251114"/>
          </a:xfrm>
          <a:prstGeom prst="rect">
            <a:avLst/>
          </a:prstGeom>
          <a:solidFill>
            <a:srgbClr val="782F40"/>
          </a:solidFill>
        </p:spPr>
        <p:txBody>
          <a:bodyPr wrap="square" lIns="0" tIns="0" rIns="0" bIns="0" rtlCol="0" anchor="ctr" anchorCtr="0">
            <a:noAutofit/>
          </a:bodyPr>
          <a:lstStyle/>
          <a:p>
            <a:pPr algn="ctr"/>
            <a:r>
              <a:rPr lang="en-US" sz="1000" dirty="0">
                <a:solidFill>
                  <a:srgbClr val="E1CD9D"/>
                </a:solidFill>
                <a:latin typeface="Arial Narrow" panose="020B0604020202020204" pitchFamily="34" charset="0"/>
                <a:cs typeface="Arial Narrow" panose="020B0604020202020204" pitchFamily="34" charset="0"/>
              </a:rPr>
              <a:t>Announce current fundraising totals after the Leadership Giving “Silent” Phase.</a:t>
            </a:r>
          </a:p>
        </p:txBody>
      </p:sp>
      <p:sp>
        <p:nvSpPr>
          <p:cNvPr id="67" name="TextBox 66">
            <a:extLst>
              <a:ext uri="{FF2B5EF4-FFF2-40B4-BE49-F238E27FC236}">
                <a16:creationId xmlns:a16="http://schemas.microsoft.com/office/drawing/2014/main" id="{9A869661-43B0-44D5-5AF7-293717B9FF50}"/>
              </a:ext>
            </a:extLst>
          </p:cNvPr>
          <p:cNvSpPr txBox="1"/>
          <p:nvPr/>
        </p:nvSpPr>
        <p:spPr>
          <a:xfrm>
            <a:off x="1292415" y="1426309"/>
            <a:ext cx="4653066" cy="787328"/>
          </a:xfrm>
          <a:prstGeom prst="rect">
            <a:avLst/>
          </a:prstGeom>
          <a:solidFill>
            <a:srgbClr val="782F40"/>
          </a:solidFill>
        </p:spPr>
        <p:txBody>
          <a:bodyPr wrap="square" lIns="91440" tIns="91440" rIns="91440" bIns="91440" rtlCol="0" anchor="ctr">
            <a:noAutofit/>
          </a:bodyPr>
          <a:lstStyle/>
          <a:p>
            <a:pPr algn="ctr"/>
            <a:r>
              <a:rPr lang="en-US" sz="1000" b="1" dirty="0">
                <a:solidFill>
                  <a:srgbClr val="E6CC97"/>
                </a:solidFill>
                <a:latin typeface="Arial Narrow" panose="020B0604020202020204" pitchFamily="34" charset="0"/>
                <a:cs typeface="Arial Narrow" panose="020B0604020202020204" pitchFamily="34" charset="0"/>
              </a:rPr>
              <a:t>Leadership Giving “Silent” Phase </a:t>
            </a:r>
            <a:r>
              <a:rPr lang="en-US" sz="800" dirty="0">
                <a:solidFill>
                  <a:srgbClr val="E6CC97"/>
                </a:solidFill>
                <a:latin typeface="Arial Narrow" panose="020B0604020202020204" pitchFamily="34" charset="0"/>
                <a:cs typeface="Arial Narrow" panose="020B0604020202020204" pitchFamily="34" charset="0"/>
              </a:rPr>
              <a:t>7/1/2024–6/30/2028</a:t>
            </a:r>
          </a:p>
          <a:p>
            <a:pPr algn="ctr"/>
            <a:r>
              <a:rPr lang="en-US" sz="800" dirty="0">
                <a:solidFill>
                  <a:srgbClr val="E6CC97"/>
                </a:solidFill>
                <a:latin typeface="Arial Narrow" panose="020B0604020202020204" pitchFamily="34" charset="0"/>
                <a:cs typeface="Arial Narrow" panose="020B0604020202020204" pitchFamily="34" charset="0"/>
              </a:rPr>
              <a:t>Inclusive of campaign reach-backs from 7/1/2018-6/30/2024</a:t>
            </a:r>
          </a:p>
        </p:txBody>
      </p:sp>
      <p:grpSp>
        <p:nvGrpSpPr>
          <p:cNvPr id="68" name="Group 67">
            <a:extLst>
              <a:ext uri="{FF2B5EF4-FFF2-40B4-BE49-F238E27FC236}">
                <a16:creationId xmlns:a16="http://schemas.microsoft.com/office/drawing/2014/main" id="{799BFD26-1A9B-E174-3C7D-9951CC67E783}"/>
              </a:ext>
            </a:extLst>
          </p:cNvPr>
          <p:cNvGrpSpPr/>
          <p:nvPr/>
        </p:nvGrpSpPr>
        <p:grpSpPr>
          <a:xfrm>
            <a:off x="5989176" y="1426309"/>
            <a:ext cx="2593396" cy="787328"/>
            <a:chOff x="5805607" y="1368841"/>
            <a:chExt cx="3070261" cy="604570"/>
          </a:xfrm>
        </p:grpSpPr>
        <p:sp>
          <p:nvSpPr>
            <p:cNvPr id="69" name="TextBox 68">
              <a:extLst>
                <a:ext uri="{FF2B5EF4-FFF2-40B4-BE49-F238E27FC236}">
                  <a16:creationId xmlns:a16="http://schemas.microsoft.com/office/drawing/2014/main" id="{5A231FB4-9C79-4009-D330-FB84444C2713}"/>
                </a:ext>
              </a:extLst>
            </p:cNvPr>
            <p:cNvSpPr txBox="1"/>
            <p:nvPr/>
          </p:nvSpPr>
          <p:spPr>
            <a:xfrm>
              <a:off x="5805607" y="1368841"/>
              <a:ext cx="3018582" cy="604570"/>
            </a:xfrm>
            <a:prstGeom prst="rect">
              <a:avLst/>
            </a:prstGeom>
            <a:solidFill>
              <a:srgbClr val="782F40"/>
            </a:solidFill>
          </p:spPr>
          <p:txBody>
            <a:bodyPr wrap="square" lIns="91440" tIns="91440" rIns="91440" bIns="91440" rtlCol="0" anchor="ctr" anchorCtr="0">
              <a:noAutofit/>
            </a:bodyPr>
            <a:lstStyle/>
            <a:p>
              <a:pPr algn="ctr"/>
              <a:r>
                <a:rPr lang="en-US" sz="1000" b="1" dirty="0">
                  <a:solidFill>
                    <a:srgbClr val="E1CD9D"/>
                  </a:solidFill>
                  <a:latin typeface="Arial Narrow" panose="020B0604020202020204" pitchFamily="34" charset="0"/>
                  <a:cs typeface="Arial Narrow" panose="020B0604020202020204" pitchFamily="34" charset="0"/>
                </a:rPr>
                <a:t>Community Phase </a:t>
              </a:r>
              <a:r>
                <a:rPr lang="en-US" sz="800" dirty="0">
                  <a:solidFill>
                    <a:srgbClr val="E1CD9D"/>
                  </a:solidFill>
                  <a:latin typeface="Arial Narrow" panose="020B0604020202020204" pitchFamily="34" charset="0"/>
                  <a:cs typeface="Arial Narrow" panose="020B0604020202020204" pitchFamily="34" charset="0"/>
                </a:rPr>
                <a:t>07/01/2028–06/30/2032</a:t>
              </a:r>
            </a:p>
          </p:txBody>
        </p:sp>
        <p:sp>
          <p:nvSpPr>
            <p:cNvPr id="70" name="Triangle 7">
              <a:extLst>
                <a:ext uri="{FF2B5EF4-FFF2-40B4-BE49-F238E27FC236}">
                  <a16:creationId xmlns:a16="http://schemas.microsoft.com/office/drawing/2014/main" id="{D8B48AEA-FD97-2276-22F0-F4C7796773D4}"/>
                </a:ext>
              </a:extLst>
            </p:cNvPr>
            <p:cNvSpPr/>
            <p:nvPr/>
          </p:nvSpPr>
          <p:spPr>
            <a:xfrm rot="5400000">
              <a:off x="8547744" y="1645286"/>
              <a:ext cx="604568" cy="51681"/>
            </a:xfrm>
            <a:prstGeom prst="triangle">
              <a:avLst>
                <a:gd name="adj" fmla="val 50000"/>
              </a:avLst>
            </a:prstGeom>
            <a:solidFill>
              <a:srgbClr val="782F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1" name="TextBox 70">
            <a:extLst>
              <a:ext uri="{FF2B5EF4-FFF2-40B4-BE49-F238E27FC236}">
                <a16:creationId xmlns:a16="http://schemas.microsoft.com/office/drawing/2014/main" id="{C20EDCAA-C01A-7E09-2D33-14E925A6BCAE}"/>
              </a:ext>
            </a:extLst>
          </p:cNvPr>
          <p:cNvSpPr txBox="1"/>
          <p:nvPr/>
        </p:nvSpPr>
        <p:spPr>
          <a:xfrm>
            <a:off x="267359" y="2299529"/>
            <a:ext cx="652121" cy="787331"/>
          </a:xfrm>
          <a:prstGeom prst="rect">
            <a:avLst/>
          </a:prstGeom>
          <a:solidFill>
            <a:srgbClr val="D0B884"/>
          </a:solidFill>
        </p:spPr>
        <p:txBody>
          <a:bodyPr wrap="square" lIns="91440" tIns="91440" rIns="91440" bIns="91440" rtlCol="0" anchor="ctr" anchorCtr="0">
            <a:noAutofit/>
          </a:bodyPr>
          <a:lstStyle/>
          <a:p>
            <a:pPr algn="ctr">
              <a:lnSpc>
                <a:spcPts val="980"/>
              </a:lnSpc>
            </a:pPr>
            <a:r>
              <a:rPr lang="en-US" sz="800" b="1" dirty="0">
                <a:latin typeface="Arial Narrow" panose="020B0604020202020204" pitchFamily="34" charset="0"/>
                <a:cs typeface="Arial Narrow" panose="020B0604020202020204" pitchFamily="34" charset="0"/>
              </a:rPr>
              <a:t>Leadership Briefings &amp; Feasibility Study </a:t>
            </a:r>
            <a:br>
              <a:rPr lang="en-US" sz="900" b="1" dirty="0">
                <a:latin typeface="Arial Narrow" panose="020B0604020202020204" pitchFamily="34" charset="0"/>
                <a:cs typeface="Arial Narrow" panose="020B0604020202020204" pitchFamily="34" charset="0"/>
              </a:rPr>
            </a:br>
            <a:r>
              <a:rPr lang="en-US" sz="700" dirty="0">
                <a:latin typeface="Arial Narrow" panose="020B0604020202020204" pitchFamily="34" charset="0"/>
                <a:cs typeface="Arial Narrow" panose="020B0604020202020204" pitchFamily="34" charset="0"/>
              </a:rPr>
              <a:t>01/01/2024–04/30/2024</a:t>
            </a:r>
          </a:p>
        </p:txBody>
      </p:sp>
      <p:sp>
        <p:nvSpPr>
          <p:cNvPr id="72" name="TextBox 71">
            <a:extLst>
              <a:ext uri="{FF2B5EF4-FFF2-40B4-BE49-F238E27FC236}">
                <a16:creationId xmlns:a16="http://schemas.microsoft.com/office/drawing/2014/main" id="{BD73DB74-A3E4-5F90-2A78-C630C97FEB20}"/>
              </a:ext>
            </a:extLst>
          </p:cNvPr>
          <p:cNvSpPr txBox="1"/>
          <p:nvPr/>
        </p:nvSpPr>
        <p:spPr>
          <a:xfrm>
            <a:off x="945456" y="2299531"/>
            <a:ext cx="4674639" cy="787329"/>
          </a:xfrm>
          <a:prstGeom prst="rect">
            <a:avLst/>
          </a:prstGeom>
          <a:solidFill>
            <a:srgbClr val="D0B884"/>
          </a:solidFill>
        </p:spPr>
        <p:txBody>
          <a:bodyPr wrap="square" lIns="91440" tIns="91440" rIns="91440" bIns="91440" rtlCol="0" anchor="ctr" anchorCtr="0">
            <a:noAutofit/>
          </a:bodyPr>
          <a:lstStyle/>
          <a:p>
            <a:pPr algn="ctr">
              <a:lnSpc>
                <a:spcPts val="900"/>
              </a:lnSpc>
            </a:pPr>
            <a:r>
              <a:rPr lang="en-US" sz="900" b="1" dirty="0">
                <a:latin typeface="Arial Narrow" panose="020B0604020202020204" pitchFamily="34" charset="0"/>
                <a:cs typeface="Arial Narrow" panose="020B0604020202020204" pitchFamily="34" charset="0"/>
              </a:rPr>
              <a:t>FSU Forward</a:t>
            </a:r>
            <a:br>
              <a:rPr lang="en-US" sz="1000" dirty="0">
                <a:latin typeface="Arial Narrow" panose="020B0604020202020204" pitchFamily="34" charset="0"/>
                <a:cs typeface="Arial Narrow" panose="020B0604020202020204" pitchFamily="34" charset="0"/>
              </a:rPr>
            </a:br>
            <a:r>
              <a:rPr lang="en-US" sz="700" dirty="0">
                <a:latin typeface="Arial Narrow" panose="020B0604020202020204" pitchFamily="34" charset="0"/>
                <a:cs typeface="Arial Narrow" panose="020B0604020202020204" pitchFamily="34" charset="0"/>
              </a:rPr>
              <a:t>Presidential Gatherings, In-State and Regional Events</a:t>
            </a:r>
          </a:p>
        </p:txBody>
      </p:sp>
      <p:sp>
        <p:nvSpPr>
          <p:cNvPr id="73" name="TextBox 72">
            <a:extLst>
              <a:ext uri="{FF2B5EF4-FFF2-40B4-BE49-F238E27FC236}">
                <a16:creationId xmlns:a16="http://schemas.microsoft.com/office/drawing/2014/main" id="{8AE02307-50C5-E84C-5C81-0CFC23F1A18B}"/>
              </a:ext>
            </a:extLst>
          </p:cNvPr>
          <p:cNvSpPr txBox="1"/>
          <p:nvPr/>
        </p:nvSpPr>
        <p:spPr>
          <a:xfrm rot="16200000">
            <a:off x="5421799" y="2538558"/>
            <a:ext cx="787331" cy="309277"/>
          </a:xfrm>
          <a:prstGeom prst="rect">
            <a:avLst/>
          </a:prstGeom>
          <a:solidFill>
            <a:srgbClr val="D0B884"/>
          </a:solidFill>
        </p:spPr>
        <p:txBody>
          <a:bodyPr wrap="square" lIns="0" tIns="0" rIns="0" bIns="0" rtlCol="0" anchor="ctr" anchorCtr="0">
            <a:noAutofit/>
          </a:bodyPr>
          <a:lstStyle/>
          <a:p>
            <a:pPr algn="ctr">
              <a:lnSpc>
                <a:spcPts val="1000"/>
              </a:lnSpc>
            </a:pPr>
            <a:r>
              <a:rPr lang="en-US" sz="900" b="1" dirty="0">
                <a:latin typeface="Arial Narrow" panose="020B0604020202020204" pitchFamily="34" charset="0"/>
                <a:cs typeface="Arial Narrow" panose="020B0604020202020204" pitchFamily="34" charset="0"/>
              </a:rPr>
              <a:t>Public  Launch </a:t>
            </a:r>
            <a:br>
              <a:rPr lang="en-US" sz="900" b="1" dirty="0">
                <a:latin typeface="Arial Narrow" panose="020B0604020202020204" pitchFamily="34" charset="0"/>
                <a:cs typeface="Arial Narrow" panose="020B0604020202020204" pitchFamily="34" charset="0"/>
              </a:rPr>
            </a:br>
            <a:r>
              <a:rPr lang="en-US" sz="900" b="1" dirty="0">
                <a:latin typeface="Arial Narrow" panose="020B0604020202020204" pitchFamily="34" charset="0"/>
                <a:cs typeface="Arial Narrow" panose="020B0604020202020204" pitchFamily="34" charset="0"/>
              </a:rPr>
              <a:t>Celebration</a:t>
            </a:r>
          </a:p>
        </p:txBody>
      </p:sp>
      <p:sp>
        <p:nvSpPr>
          <p:cNvPr id="74" name="TextBox 73">
            <a:extLst>
              <a:ext uri="{FF2B5EF4-FFF2-40B4-BE49-F238E27FC236}">
                <a16:creationId xmlns:a16="http://schemas.microsoft.com/office/drawing/2014/main" id="{F46D0CE4-4185-2742-8CB4-FD0A5258EB2B}"/>
              </a:ext>
            </a:extLst>
          </p:cNvPr>
          <p:cNvSpPr txBox="1"/>
          <p:nvPr/>
        </p:nvSpPr>
        <p:spPr>
          <a:xfrm rot="16200000">
            <a:off x="7988765" y="2470804"/>
            <a:ext cx="787331" cy="444781"/>
          </a:xfrm>
          <a:prstGeom prst="rect">
            <a:avLst/>
          </a:prstGeom>
          <a:solidFill>
            <a:srgbClr val="D0B884"/>
          </a:solidFill>
        </p:spPr>
        <p:txBody>
          <a:bodyPr wrap="square" lIns="0" tIns="0" rIns="0" bIns="0" rtlCol="0" anchor="ctr" anchorCtr="0">
            <a:noAutofit/>
          </a:bodyPr>
          <a:lstStyle/>
          <a:p>
            <a:pPr algn="ctr">
              <a:lnSpc>
                <a:spcPts val="980"/>
              </a:lnSpc>
            </a:pPr>
            <a:r>
              <a:rPr lang="en-US" sz="900" b="1" dirty="0">
                <a:latin typeface="Arial Narrow" panose="020B0604020202020204" pitchFamily="34" charset="0"/>
                <a:cs typeface="Arial Narrow" panose="020B0604020202020204" pitchFamily="34" charset="0"/>
              </a:rPr>
              <a:t>Closing </a:t>
            </a:r>
            <a:br>
              <a:rPr lang="en-US" sz="900" b="1" dirty="0">
                <a:latin typeface="Arial Narrow" panose="020B0604020202020204" pitchFamily="34" charset="0"/>
                <a:cs typeface="Arial Narrow" panose="020B0604020202020204" pitchFamily="34" charset="0"/>
              </a:rPr>
            </a:br>
            <a:r>
              <a:rPr lang="en-US" sz="900" b="1" dirty="0">
                <a:latin typeface="Arial Narrow" panose="020B0604020202020204" pitchFamily="34" charset="0"/>
                <a:cs typeface="Arial Narrow" panose="020B0604020202020204" pitchFamily="34" charset="0"/>
              </a:rPr>
              <a:t>Campaign</a:t>
            </a:r>
            <a:br>
              <a:rPr lang="en-US" sz="900" b="1" dirty="0">
                <a:latin typeface="Arial Narrow" panose="020B0604020202020204" pitchFamily="34" charset="0"/>
                <a:cs typeface="Arial Narrow" panose="020B0604020202020204" pitchFamily="34" charset="0"/>
              </a:rPr>
            </a:br>
            <a:r>
              <a:rPr lang="en-US" sz="900" b="1" dirty="0">
                <a:latin typeface="Arial Narrow" panose="020B0604020202020204" pitchFamily="34" charset="0"/>
                <a:cs typeface="Arial Narrow" panose="020B0604020202020204" pitchFamily="34" charset="0"/>
              </a:rPr>
              <a:t>Celebration</a:t>
            </a:r>
          </a:p>
        </p:txBody>
      </p:sp>
      <p:sp>
        <p:nvSpPr>
          <p:cNvPr id="75" name="TextBox 74">
            <a:extLst>
              <a:ext uri="{FF2B5EF4-FFF2-40B4-BE49-F238E27FC236}">
                <a16:creationId xmlns:a16="http://schemas.microsoft.com/office/drawing/2014/main" id="{50C90A9A-01ED-282A-55D4-A9F2F3F219F0}"/>
              </a:ext>
            </a:extLst>
          </p:cNvPr>
          <p:cNvSpPr txBox="1"/>
          <p:nvPr/>
        </p:nvSpPr>
        <p:spPr>
          <a:xfrm>
            <a:off x="7985414" y="1241714"/>
            <a:ext cx="0" cy="0"/>
          </a:xfrm>
          <a:prstGeom prst="rect">
            <a:avLst/>
          </a:prstGeom>
          <a:noFill/>
        </p:spPr>
        <p:txBody>
          <a:bodyPr wrap="none" lIns="0" tIns="0" rIns="0" bIns="0" rtlCol="0" anchor="ctr" anchorCtr="0">
            <a:noAutofit/>
          </a:bodyPr>
          <a:lstStyle/>
          <a:p>
            <a:pPr algn="l"/>
            <a:endParaRPr lang="en-US" sz="2400" dirty="0"/>
          </a:p>
        </p:txBody>
      </p:sp>
      <p:sp>
        <p:nvSpPr>
          <p:cNvPr id="76" name="TextBox 75">
            <a:extLst>
              <a:ext uri="{FF2B5EF4-FFF2-40B4-BE49-F238E27FC236}">
                <a16:creationId xmlns:a16="http://schemas.microsoft.com/office/drawing/2014/main" id="{7A453FCD-1077-F844-AAB8-37C965D527A0}"/>
              </a:ext>
            </a:extLst>
          </p:cNvPr>
          <p:cNvSpPr txBox="1"/>
          <p:nvPr/>
        </p:nvSpPr>
        <p:spPr>
          <a:xfrm>
            <a:off x="7959436" y="1319645"/>
            <a:ext cx="0" cy="0"/>
          </a:xfrm>
          <a:prstGeom prst="rect">
            <a:avLst/>
          </a:prstGeom>
          <a:noFill/>
        </p:spPr>
        <p:txBody>
          <a:bodyPr wrap="none" lIns="0" tIns="0" rIns="0" bIns="0" rtlCol="0" anchor="ctr" anchorCtr="0">
            <a:noAutofit/>
          </a:bodyPr>
          <a:lstStyle/>
          <a:p>
            <a:pPr algn="l"/>
            <a:endParaRPr lang="en-US" sz="2400" dirty="0"/>
          </a:p>
        </p:txBody>
      </p:sp>
      <p:grpSp>
        <p:nvGrpSpPr>
          <p:cNvPr id="77" name="Group 76">
            <a:extLst>
              <a:ext uri="{FF2B5EF4-FFF2-40B4-BE49-F238E27FC236}">
                <a16:creationId xmlns:a16="http://schemas.microsoft.com/office/drawing/2014/main" id="{8C11BB52-A46D-8A19-FF15-D18C3F85091E}"/>
              </a:ext>
            </a:extLst>
          </p:cNvPr>
          <p:cNvGrpSpPr/>
          <p:nvPr/>
        </p:nvGrpSpPr>
        <p:grpSpPr>
          <a:xfrm>
            <a:off x="6010834" y="2299529"/>
            <a:ext cx="2115683" cy="787332"/>
            <a:chOff x="5585475" y="2041809"/>
            <a:chExt cx="2789236" cy="652516"/>
          </a:xfrm>
        </p:grpSpPr>
        <p:sp>
          <p:nvSpPr>
            <p:cNvPr id="78" name="TextBox 77">
              <a:extLst>
                <a:ext uri="{FF2B5EF4-FFF2-40B4-BE49-F238E27FC236}">
                  <a16:creationId xmlns:a16="http://schemas.microsoft.com/office/drawing/2014/main" id="{DEBE176A-19F4-3F12-F8B2-67B507CDDFFD}"/>
                </a:ext>
              </a:extLst>
            </p:cNvPr>
            <p:cNvSpPr txBox="1"/>
            <p:nvPr/>
          </p:nvSpPr>
          <p:spPr>
            <a:xfrm>
              <a:off x="5585475" y="2041810"/>
              <a:ext cx="2727611" cy="652515"/>
            </a:xfrm>
            <a:prstGeom prst="rect">
              <a:avLst/>
            </a:prstGeom>
            <a:solidFill>
              <a:srgbClr val="D0B884"/>
            </a:solidFill>
          </p:spPr>
          <p:txBody>
            <a:bodyPr wrap="square" lIns="91440" tIns="91440" rIns="91440" bIns="91440" rtlCol="0" anchor="ctr" anchorCtr="0">
              <a:noAutofit/>
            </a:bodyPr>
            <a:lstStyle/>
            <a:p>
              <a:pPr algn="ctr"/>
              <a:r>
                <a:rPr lang="en-US" sz="900" b="1" dirty="0">
                  <a:latin typeface="Arial Narrow" panose="020B0604020202020204" pitchFamily="34" charset="0"/>
                  <a:cs typeface="Arial Narrow" panose="020B0604020202020204" pitchFamily="34" charset="0"/>
                </a:rPr>
                <a:t>Campaign Community Engagement</a:t>
              </a:r>
              <a:br>
                <a:rPr lang="en-US" sz="1000" dirty="0">
                  <a:latin typeface="Arial Narrow" panose="020B0604020202020204" pitchFamily="34" charset="0"/>
                  <a:cs typeface="Arial Narrow" panose="020B0604020202020204" pitchFamily="34" charset="0"/>
                </a:rPr>
              </a:br>
              <a:r>
                <a:rPr lang="en-US" sz="700" dirty="0">
                  <a:latin typeface="Arial Narrow" panose="020B0604020202020204" pitchFamily="34" charset="0"/>
                  <a:cs typeface="Arial Narrow" panose="020B0604020202020204" pitchFamily="34" charset="0"/>
                </a:rPr>
                <a:t>Regional Community Celebrations, Volunteer Cabinet, etc.</a:t>
              </a:r>
            </a:p>
          </p:txBody>
        </p:sp>
        <p:sp>
          <p:nvSpPr>
            <p:cNvPr id="79" name="Triangle 16">
              <a:extLst>
                <a:ext uri="{FF2B5EF4-FFF2-40B4-BE49-F238E27FC236}">
                  <a16:creationId xmlns:a16="http://schemas.microsoft.com/office/drawing/2014/main" id="{BD728EF4-9636-A512-5B34-97B4DCF634E6}"/>
                </a:ext>
              </a:extLst>
            </p:cNvPr>
            <p:cNvSpPr/>
            <p:nvPr/>
          </p:nvSpPr>
          <p:spPr>
            <a:xfrm rot="5400000">
              <a:off x="8017640" y="2337254"/>
              <a:ext cx="652515" cy="61626"/>
            </a:xfrm>
            <a:prstGeom prst="triangle">
              <a:avLst>
                <a:gd name="adj" fmla="val 50000"/>
              </a:avLst>
            </a:prstGeom>
            <a:solidFill>
              <a:srgbClr val="D0B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0" name="Group 79">
            <a:extLst>
              <a:ext uri="{FF2B5EF4-FFF2-40B4-BE49-F238E27FC236}">
                <a16:creationId xmlns:a16="http://schemas.microsoft.com/office/drawing/2014/main" id="{4B850EEA-B230-21A3-9A50-EF8DEFB4159F}"/>
              </a:ext>
            </a:extLst>
          </p:cNvPr>
          <p:cNvGrpSpPr/>
          <p:nvPr/>
        </p:nvGrpSpPr>
        <p:grpSpPr>
          <a:xfrm>
            <a:off x="5660825" y="3168709"/>
            <a:ext cx="2910473" cy="787334"/>
            <a:chOff x="4795442" y="1513010"/>
            <a:chExt cx="4080428" cy="514408"/>
          </a:xfrm>
          <a:solidFill>
            <a:srgbClr val="E7DCC4"/>
          </a:solidFill>
        </p:grpSpPr>
        <p:sp>
          <p:nvSpPr>
            <p:cNvPr id="81" name="TextBox 80">
              <a:extLst>
                <a:ext uri="{FF2B5EF4-FFF2-40B4-BE49-F238E27FC236}">
                  <a16:creationId xmlns:a16="http://schemas.microsoft.com/office/drawing/2014/main" id="{1AE21093-D2B8-DBE1-9C7F-CDDB0607D202}"/>
                </a:ext>
              </a:extLst>
            </p:cNvPr>
            <p:cNvSpPr txBox="1"/>
            <p:nvPr/>
          </p:nvSpPr>
          <p:spPr>
            <a:xfrm>
              <a:off x="4795442" y="1513011"/>
              <a:ext cx="4028748" cy="514407"/>
            </a:xfrm>
            <a:prstGeom prst="rect">
              <a:avLst/>
            </a:prstGeom>
            <a:grpFill/>
          </p:spPr>
          <p:txBody>
            <a:bodyPr wrap="square" lIns="91440" tIns="91440" rIns="91440" bIns="91440" rtlCol="0" anchor="ctr" anchorCtr="0">
              <a:noAutofit/>
            </a:bodyPr>
            <a:lstStyle/>
            <a:p>
              <a:pPr algn="ctr">
                <a:lnSpc>
                  <a:spcPts val="980"/>
                </a:lnSpc>
              </a:pPr>
              <a:r>
                <a:rPr lang="en-US" sz="900" b="1" dirty="0">
                  <a:latin typeface="Arial Narrow" panose="020B0604020202020204" pitchFamily="34" charset="0"/>
                  <a:cs typeface="Arial Narrow" panose="020B0604020202020204" pitchFamily="34" charset="0"/>
                </a:rPr>
                <a:t>Volunteer Training Modules for Community Phase</a:t>
              </a:r>
            </a:p>
          </p:txBody>
        </p:sp>
        <p:sp>
          <p:nvSpPr>
            <p:cNvPr id="82" name="Triangle 20">
              <a:extLst>
                <a:ext uri="{FF2B5EF4-FFF2-40B4-BE49-F238E27FC236}">
                  <a16:creationId xmlns:a16="http://schemas.microsoft.com/office/drawing/2014/main" id="{7382C36A-06C9-F837-4BFA-737AB0877B37}"/>
                </a:ext>
              </a:extLst>
            </p:cNvPr>
            <p:cNvSpPr/>
            <p:nvPr/>
          </p:nvSpPr>
          <p:spPr>
            <a:xfrm rot="5400000">
              <a:off x="8592826" y="1744374"/>
              <a:ext cx="514408" cy="51680"/>
            </a:xfrm>
            <a:prstGeom prst="triangle">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grpSp>
      <p:sp>
        <p:nvSpPr>
          <p:cNvPr id="83" name="TextBox 82">
            <a:extLst>
              <a:ext uri="{FF2B5EF4-FFF2-40B4-BE49-F238E27FC236}">
                <a16:creationId xmlns:a16="http://schemas.microsoft.com/office/drawing/2014/main" id="{F7EED9C6-BA9C-5F68-A2DC-EA780C071AA9}"/>
              </a:ext>
            </a:extLst>
          </p:cNvPr>
          <p:cNvSpPr txBox="1"/>
          <p:nvPr/>
        </p:nvSpPr>
        <p:spPr>
          <a:xfrm>
            <a:off x="4362374" y="3168708"/>
            <a:ext cx="1257722" cy="787331"/>
          </a:xfrm>
          <a:prstGeom prst="rect">
            <a:avLst/>
          </a:prstGeom>
          <a:solidFill>
            <a:srgbClr val="E7DCC4"/>
          </a:solidFill>
        </p:spPr>
        <p:txBody>
          <a:bodyPr wrap="square" lIns="91440" tIns="91440" rIns="91440" bIns="91440" rtlCol="0" anchor="ctr" anchorCtr="0">
            <a:noAutofit/>
          </a:bodyPr>
          <a:lstStyle/>
          <a:p>
            <a:pPr algn="ctr">
              <a:lnSpc>
                <a:spcPts val="980"/>
              </a:lnSpc>
            </a:pPr>
            <a:r>
              <a:rPr lang="en-US" sz="900" b="1" dirty="0">
                <a:latin typeface="Arial Narrow" panose="020B0604020202020204" pitchFamily="34" charset="0"/>
                <a:cs typeface="Arial Narrow" panose="020B0604020202020204" pitchFamily="34" charset="0"/>
              </a:rPr>
              <a:t>Volunteer Trainings</a:t>
            </a:r>
            <a:br>
              <a:rPr lang="en-US" sz="900" b="1" dirty="0">
                <a:latin typeface="Arial Narrow" panose="020B0604020202020204" pitchFamily="34" charset="0"/>
                <a:cs typeface="Arial Narrow" panose="020B0604020202020204" pitchFamily="34" charset="0"/>
              </a:rPr>
            </a:br>
            <a:r>
              <a:rPr lang="en-US" sz="900" b="1" dirty="0">
                <a:latin typeface="Arial Narrow" panose="020B0604020202020204" pitchFamily="34" charset="0"/>
                <a:cs typeface="Arial Narrow" panose="020B0604020202020204" pitchFamily="34" charset="0"/>
              </a:rPr>
              <a:t>Pre-Launch Celebration</a:t>
            </a:r>
          </a:p>
        </p:txBody>
      </p:sp>
      <p:sp>
        <p:nvSpPr>
          <p:cNvPr id="84" name="TextBox 83">
            <a:extLst>
              <a:ext uri="{FF2B5EF4-FFF2-40B4-BE49-F238E27FC236}">
                <a16:creationId xmlns:a16="http://schemas.microsoft.com/office/drawing/2014/main" id="{848733A2-F9DD-CF0D-D6B4-AE738E294D08}"/>
              </a:ext>
            </a:extLst>
          </p:cNvPr>
          <p:cNvSpPr txBox="1"/>
          <p:nvPr/>
        </p:nvSpPr>
        <p:spPr>
          <a:xfrm>
            <a:off x="2771081" y="3168708"/>
            <a:ext cx="1546281" cy="787331"/>
          </a:xfrm>
          <a:prstGeom prst="rect">
            <a:avLst/>
          </a:prstGeom>
          <a:solidFill>
            <a:srgbClr val="E7DCC4"/>
          </a:solidFill>
        </p:spPr>
        <p:txBody>
          <a:bodyPr wrap="square" lIns="91440" tIns="91440" rIns="91440" bIns="91440" rtlCol="0" anchor="ctr" anchorCtr="0">
            <a:noAutofit/>
          </a:bodyPr>
          <a:lstStyle/>
          <a:p>
            <a:pPr algn="ctr">
              <a:lnSpc>
                <a:spcPts val="980"/>
              </a:lnSpc>
            </a:pPr>
            <a:r>
              <a:rPr lang="en-US" sz="900" b="1" dirty="0">
                <a:latin typeface="Arial Narrow" panose="020B0604020202020204" pitchFamily="34" charset="0"/>
                <a:cs typeface="Arial Narrow" panose="020B0604020202020204" pitchFamily="34" charset="0"/>
              </a:rPr>
              <a:t>Trainings Developed</a:t>
            </a:r>
            <a:br>
              <a:rPr lang="en-US" sz="900" b="1" dirty="0">
                <a:latin typeface="Arial Narrow" panose="020B0604020202020204" pitchFamily="34" charset="0"/>
                <a:cs typeface="Arial Narrow" panose="020B0604020202020204" pitchFamily="34" charset="0"/>
              </a:rPr>
            </a:br>
            <a:r>
              <a:rPr lang="en-US" sz="900" b="1" dirty="0">
                <a:latin typeface="Arial Narrow" panose="020B0604020202020204" pitchFamily="34" charset="0"/>
                <a:cs typeface="Arial Narrow" panose="020B0604020202020204" pitchFamily="34" charset="0"/>
              </a:rPr>
              <a:t>Cabinet Trainings Begin</a:t>
            </a:r>
          </a:p>
        </p:txBody>
      </p:sp>
      <p:sp>
        <p:nvSpPr>
          <p:cNvPr id="85" name="TextBox 84">
            <a:extLst>
              <a:ext uri="{FF2B5EF4-FFF2-40B4-BE49-F238E27FC236}">
                <a16:creationId xmlns:a16="http://schemas.microsoft.com/office/drawing/2014/main" id="{0417F87F-C145-789F-DA19-31A0439B9D59}"/>
              </a:ext>
            </a:extLst>
          </p:cNvPr>
          <p:cNvSpPr txBox="1"/>
          <p:nvPr/>
        </p:nvSpPr>
        <p:spPr>
          <a:xfrm>
            <a:off x="1275080" y="3168708"/>
            <a:ext cx="1450989" cy="787331"/>
          </a:xfrm>
          <a:prstGeom prst="rect">
            <a:avLst/>
          </a:prstGeom>
          <a:solidFill>
            <a:srgbClr val="E7DCC4"/>
          </a:solidFill>
        </p:spPr>
        <p:txBody>
          <a:bodyPr wrap="square" lIns="91440" tIns="91440" rIns="91440" bIns="91440" rtlCol="0" anchor="ctr" anchorCtr="0">
            <a:noAutofit/>
          </a:bodyPr>
          <a:lstStyle/>
          <a:p>
            <a:pPr algn="ctr">
              <a:lnSpc>
                <a:spcPts val="1000"/>
              </a:lnSpc>
            </a:pPr>
            <a:r>
              <a:rPr lang="en-US" sz="900" b="1" dirty="0">
                <a:latin typeface="Arial Narrow" panose="020B0604020202020204" pitchFamily="34" charset="0"/>
                <a:cs typeface="Arial Narrow" panose="020B0604020202020204" pitchFamily="34" charset="0"/>
              </a:rPr>
              <a:t>Trainings Developed</a:t>
            </a:r>
          </a:p>
        </p:txBody>
      </p:sp>
      <p:sp>
        <p:nvSpPr>
          <p:cNvPr id="86" name="TextBox 85">
            <a:extLst>
              <a:ext uri="{FF2B5EF4-FFF2-40B4-BE49-F238E27FC236}">
                <a16:creationId xmlns:a16="http://schemas.microsoft.com/office/drawing/2014/main" id="{174ADEA3-2360-EEE8-787A-15699988E8B0}"/>
              </a:ext>
            </a:extLst>
          </p:cNvPr>
          <p:cNvSpPr txBox="1"/>
          <p:nvPr/>
        </p:nvSpPr>
        <p:spPr>
          <a:xfrm>
            <a:off x="523240" y="2606040"/>
            <a:ext cx="0" cy="0"/>
          </a:xfrm>
          <a:prstGeom prst="rect">
            <a:avLst/>
          </a:prstGeom>
          <a:noFill/>
        </p:spPr>
        <p:txBody>
          <a:bodyPr wrap="none" lIns="0" tIns="0" rIns="0" bIns="0" rtlCol="0" anchor="ctr" anchorCtr="0">
            <a:noAutofit/>
          </a:bodyPr>
          <a:lstStyle/>
          <a:p>
            <a:pPr algn="l"/>
            <a:endParaRPr lang="en-US" sz="2400" dirty="0"/>
          </a:p>
        </p:txBody>
      </p:sp>
      <p:sp>
        <p:nvSpPr>
          <p:cNvPr id="87" name="TextBox 86">
            <a:extLst>
              <a:ext uri="{FF2B5EF4-FFF2-40B4-BE49-F238E27FC236}">
                <a16:creationId xmlns:a16="http://schemas.microsoft.com/office/drawing/2014/main" id="{F9214937-58B1-CAF0-5DA8-B8A7C4D7099F}"/>
              </a:ext>
            </a:extLst>
          </p:cNvPr>
          <p:cNvSpPr txBox="1"/>
          <p:nvPr/>
        </p:nvSpPr>
        <p:spPr>
          <a:xfrm>
            <a:off x="518160" y="1153160"/>
            <a:ext cx="0" cy="0"/>
          </a:xfrm>
          <a:prstGeom prst="rect">
            <a:avLst/>
          </a:prstGeom>
          <a:noFill/>
        </p:spPr>
        <p:txBody>
          <a:bodyPr wrap="none" lIns="0" tIns="0" rIns="0" bIns="0" rtlCol="0" anchor="ctr" anchorCtr="0">
            <a:noAutofit/>
          </a:bodyPr>
          <a:lstStyle/>
          <a:p>
            <a:pPr algn="l"/>
            <a:endParaRPr lang="en-US" sz="2400" dirty="0"/>
          </a:p>
        </p:txBody>
      </p:sp>
    </p:spTree>
    <p:extLst>
      <p:ext uri="{BB962C8B-B14F-4D97-AF65-F5344CB8AC3E}">
        <p14:creationId xmlns:p14="http://schemas.microsoft.com/office/powerpoint/2010/main" val="26262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14A1831-BE46-3C27-EDB8-88774CDCFACD}"/>
              </a:ext>
            </a:extLst>
          </p:cNvPr>
          <p:cNvSpPr>
            <a:spLocks noGrp="1"/>
          </p:cNvSpPr>
          <p:nvPr>
            <p:ph type="title"/>
          </p:nvPr>
        </p:nvSpPr>
        <p:spPr>
          <a:xfrm>
            <a:off x="457200" y="760555"/>
            <a:ext cx="8229600" cy="729154"/>
          </a:xfrm>
        </p:spPr>
        <p:txBody>
          <a:bodyPr>
            <a:normAutofit fontScale="90000"/>
          </a:bodyPr>
          <a:lstStyle/>
          <a:p>
            <a:br>
              <a:rPr lang="en-US" sz="2800" dirty="0">
                <a:latin typeface="+mj-lt"/>
                <a:ea typeface="+mj-ea"/>
                <a:cs typeface="Times New Roman" panose="02020603050405020304" pitchFamily="18" charset="0"/>
              </a:rPr>
            </a:br>
            <a:br>
              <a:rPr lang="en-US" sz="2800" dirty="0">
                <a:latin typeface="+mj-lt"/>
                <a:ea typeface="+mj-ea"/>
                <a:cs typeface="Times New Roman" panose="02020603050405020304" pitchFamily="18" charset="0"/>
              </a:rPr>
            </a:br>
            <a:br>
              <a:rPr lang="en-US" sz="2800" dirty="0">
                <a:latin typeface="+mj-lt"/>
                <a:ea typeface="+mj-ea"/>
                <a:cs typeface="Times New Roman" panose="02020603050405020304" pitchFamily="18" charset="0"/>
              </a:rPr>
            </a:br>
            <a:br>
              <a:rPr lang="en-US" sz="2800" dirty="0">
                <a:latin typeface="+mj-lt"/>
                <a:ea typeface="+mj-ea"/>
                <a:cs typeface="Times New Roman" panose="02020603050405020304" pitchFamily="18" charset="0"/>
              </a:rPr>
            </a:br>
            <a:br>
              <a:rPr lang="en-US" sz="2800" dirty="0">
                <a:latin typeface="+mj-lt"/>
                <a:ea typeface="+mj-ea"/>
                <a:cs typeface="Times New Roman" panose="02020603050405020304" pitchFamily="18" charset="0"/>
              </a:rPr>
            </a:br>
            <a:br>
              <a:rPr lang="en-US" sz="2800" dirty="0">
                <a:latin typeface="+mj-lt"/>
                <a:ea typeface="+mj-ea"/>
                <a:cs typeface="Times New Roman" panose="02020603050405020304" pitchFamily="18" charset="0"/>
              </a:rPr>
            </a:br>
            <a:br>
              <a:rPr lang="en-US" sz="2800" dirty="0">
                <a:latin typeface="+mj-lt"/>
                <a:ea typeface="+mj-ea"/>
                <a:cs typeface="Times New Roman" panose="02020603050405020304" pitchFamily="18" charset="0"/>
              </a:rPr>
            </a:br>
            <a:br>
              <a:rPr lang="en-US" sz="2800" dirty="0">
                <a:latin typeface="+mj-lt"/>
                <a:ea typeface="+mj-ea"/>
                <a:cs typeface="Times New Roman" panose="02020603050405020304" pitchFamily="18" charset="0"/>
              </a:rPr>
            </a:br>
            <a:br>
              <a:rPr lang="en-US" sz="2800" dirty="0">
                <a:latin typeface="+mj-lt"/>
                <a:ea typeface="+mj-ea"/>
                <a:cs typeface="Times New Roman" panose="02020603050405020304" pitchFamily="18" charset="0"/>
              </a:rPr>
            </a:br>
            <a:r>
              <a:rPr lang="en-US" sz="3100" b="1" dirty="0">
                <a:latin typeface="+mj-lt"/>
                <a:ea typeface="+mj-ea"/>
                <a:cs typeface="Times New Roman" panose="02020603050405020304" pitchFamily="18" charset="0"/>
              </a:rPr>
              <a:t>Critical Next Steps</a:t>
            </a:r>
            <a:br>
              <a:rPr lang="en-US" sz="2800" dirty="0">
                <a:latin typeface="+mj-lt"/>
                <a:ea typeface="+mj-ea"/>
                <a:cs typeface="Times New Roman" panose="02020603050405020304" pitchFamily="18" charset="0"/>
              </a:rPr>
            </a:br>
            <a:br>
              <a:rPr lang="en-US" sz="2800" dirty="0">
                <a:latin typeface="+mj-lt"/>
                <a:ea typeface="+mj-ea"/>
                <a:cs typeface="Times New Roman" panose="02020603050405020304" pitchFamily="18" charset="0"/>
              </a:rPr>
            </a:br>
            <a:r>
              <a:rPr lang="en-US" sz="2800" dirty="0">
                <a:latin typeface="+mj-lt"/>
                <a:ea typeface="+mj-ea"/>
                <a:cs typeface="Times New Roman" panose="02020603050405020304" pitchFamily="18" charset="0"/>
              </a:rPr>
              <a:t>Development of University Priorities </a:t>
            </a:r>
            <a:br>
              <a:rPr lang="en-US" sz="2800" dirty="0">
                <a:latin typeface="+mj-lt"/>
                <a:ea typeface="+mj-ea"/>
                <a:cs typeface="Times New Roman" panose="02020603050405020304" pitchFamily="18" charset="0"/>
              </a:rPr>
            </a:br>
            <a:br>
              <a:rPr lang="en-US" sz="2800" dirty="0">
                <a:latin typeface="+mj-lt"/>
                <a:ea typeface="+mj-ea"/>
                <a:cs typeface="Times New Roman" panose="02020603050405020304" pitchFamily="18" charset="0"/>
              </a:rPr>
            </a:br>
            <a:r>
              <a:rPr lang="en-US" sz="2800" dirty="0">
                <a:latin typeface="+mj-lt"/>
                <a:ea typeface="+mj-ea"/>
                <a:cs typeface="Times New Roman" panose="02020603050405020304" pitchFamily="18" charset="0"/>
              </a:rPr>
              <a:t>Development of Campaign Case Statement</a:t>
            </a:r>
            <a:br>
              <a:rPr lang="en-US" sz="2800" dirty="0">
                <a:latin typeface="+mj-lt"/>
                <a:ea typeface="+mj-ea"/>
                <a:cs typeface="Times New Roman" panose="02020603050405020304" pitchFamily="18" charset="0"/>
              </a:rPr>
            </a:br>
            <a:br>
              <a:rPr lang="en-US" sz="2800" dirty="0">
                <a:latin typeface="+mj-lt"/>
                <a:ea typeface="+mj-ea"/>
                <a:cs typeface="Times New Roman" panose="02020603050405020304" pitchFamily="18" charset="0"/>
              </a:rPr>
            </a:br>
            <a:r>
              <a:rPr lang="en-US" sz="2800" dirty="0">
                <a:latin typeface="+mj-lt"/>
                <a:ea typeface="+mj-ea"/>
                <a:cs typeface="Times New Roman" panose="02020603050405020304" pitchFamily="18" charset="0"/>
              </a:rPr>
              <a:t>Conduct Campaign “Leadership Briefings”</a:t>
            </a:r>
            <a:br>
              <a:rPr lang="en-US" sz="2800" dirty="0">
                <a:latin typeface="+mj-lt"/>
                <a:ea typeface="+mj-ea"/>
                <a:cs typeface="Times New Roman" panose="02020603050405020304" pitchFamily="18" charset="0"/>
              </a:rPr>
            </a:br>
            <a:br>
              <a:rPr lang="en-US" sz="2800" dirty="0">
                <a:latin typeface="+mj-lt"/>
                <a:ea typeface="+mj-ea"/>
                <a:cs typeface="Times New Roman" panose="02020603050405020304" pitchFamily="18" charset="0"/>
              </a:rPr>
            </a:br>
            <a:r>
              <a:rPr lang="en-US" sz="2800" dirty="0">
                <a:latin typeface="+mj-lt"/>
                <a:ea typeface="+mj-ea"/>
                <a:cs typeface="Times New Roman" panose="02020603050405020304" pitchFamily="18" charset="0"/>
              </a:rPr>
              <a:t>Launch Campaign Feasibility Study</a:t>
            </a:r>
            <a:br>
              <a:rPr lang="en-US" sz="2800" dirty="0">
                <a:latin typeface="+mj-lt"/>
                <a:ea typeface="+mj-ea"/>
                <a:cs typeface="Times New Roman" panose="02020603050405020304" pitchFamily="18" charset="0"/>
              </a:rPr>
            </a:br>
            <a:br>
              <a:rPr lang="en-US" sz="2800" dirty="0">
                <a:latin typeface="+mj-lt"/>
                <a:ea typeface="+mj-ea"/>
                <a:cs typeface="Times New Roman" panose="02020603050405020304" pitchFamily="18" charset="0"/>
              </a:rPr>
            </a:br>
            <a:r>
              <a:rPr lang="en-US" sz="2800" dirty="0">
                <a:latin typeface="+mj-lt"/>
                <a:ea typeface="+mj-ea"/>
                <a:cs typeface="Times New Roman" panose="02020603050405020304" pitchFamily="18" charset="0"/>
              </a:rPr>
              <a:t>Determine Campaign Volunteer Structure   </a:t>
            </a:r>
          </a:p>
        </p:txBody>
      </p:sp>
    </p:spTree>
    <p:extLst>
      <p:ext uri="{BB962C8B-B14F-4D97-AF65-F5344CB8AC3E}">
        <p14:creationId xmlns:p14="http://schemas.microsoft.com/office/powerpoint/2010/main" val="74699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47EC9B-C865-9E36-DA86-BFD7BAB7BA3F}"/>
              </a:ext>
            </a:extLst>
          </p:cNvPr>
          <p:cNvSpPr>
            <a:spLocks noGrp="1"/>
          </p:cNvSpPr>
          <p:nvPr>
            <p:ph type="title"/>
          </p:nvPr>
        </p:nvSpPr>
        <p:spPr>
          <a:xfrm>
            <a:off x="1724297" y="1080700"/>
            <a:ext cx="5695406" cy="3418449"/>
          </a:xfrm>
        </p:spPr>
        <p:txBody>
          <a:bodyPr>
            <a:normAutofit/>
          </a:bodyPr>
          <a:lstStyle/>
          <a:p>
            <a:r>
              <a:rPr lang="en-US" sz="7200" b="1" dirty="0">
                <a:solidFill>
                  <a:schemeClr val="bg1"/>
                </a:solidFill>
                <a:latin typeface="+mj-lt"/>
              </a:rPr>
              <a:t>Questions? </a:t>
            </a:r>
          </a:p>
          <a:p>
            <a:r>
              <a:rPr lang="en-US" sz="7200" dirty="0">
                <a:latin typeface="+mj-lt"/>
              </a:rPr>
              <a:t>Thank You </a:t>
            </a:r>
            <a:endParaRPr lang="en-US" sz="2600" dirty="0">
              <a:latin typeface="+mj-lt"/>
            </a:endParaRPr>
          </a:p>
        </p:txBody>
      </p:sp>
    </p:spTree>
    <p:extLst>
      <p:ext uri="{BB962C8B-B14F-4D97-AF65-F5344CB8AC3E}">
        <p14:creationId xmlns:p14="http://schemas.microsoft.com/office/powerpoint/2010/main" val="26309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ellow, umbrella, accessory, air, brolly, classic, climate, closeup ...">
            <a:extLst>
              <a:ext uri="{FF2B5EF4-FFF2-40B4-BE49-F238E27FC236}">
                <a16:creationId xmlns:a16="http://schemas.microsoft.com/office/drawing/2014/main" id="{6D3198A1-08F0-FF9F-D64E-09DCA5E5D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7" y="1408470"/>
            <a:ext cx="4207854" cy="3269179"/>
          </a:xfrm>
          <a:prstGeom prst="rect">
            <a:avLst/>
          </a:prstGeom>
        </p:spPr>
      </p:pic>
      <p:sp>
        <p:nvSpPr>
          <p:cNvPr id="3" name="TextBox 2">
            <a:extLst>
              <a:ext uri="{FF2B5EF4-FFF2-40B4-BE49-F238E27FC236}">
                <a16:creationId xmlns:a16="http://schemas.microsoft.com/office/drawing/2014/main" id="{C30EDA1C-989D-561F-4643-472D7725865A}"/>
              </a:ext>
            </a:extLst>
          </p:cNvPr>
          <p:cNvSpPr txBox="1"/>
          <p:nvPr/>
        </p:nvSpPr>
        <p:spPr>
          <a:xfrm>
            <a:off x="3750112" y="1647697"/>
            <a:ext cx="5055946" cy="2011236"/>
          </a:xfrm>
          <a:prstGeom prst="rect">
            <a:avLst/>
          </a:prstGeom>
          <a:noFill/>
        </p:spPr>
        <p:txBody>
          <a:bodyPr wrap="square" rtlCol="0" anchor="ctr" anchorCtr="0">
            <a:noAutofit/>
          </a:bodyPr>
          <a:lstStyle/>
          <a:p>
            <a:r>
              <a:rPr lang="en-US" sz="2600" dirty="0">
                <a:latin typeface="Calibri" panose="020F0502020204030204" pitchFamily="34" charset="0"/>
                <a:cs typeface="Calibri" panose="020F0502020204030204" pitchFamily="34" charset="0"/>
              </a:rPr>
              <a:t>What is University Advancement?</a:t>
            </a:r>
          </a:p>
          <a:p>
            <a:endParaRPr lang="en-US" sz="26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FSU Foundation</a:t>
            </a:r>
          </a:p>
          <a:p>
            <a:pPr marL="742950" lvl="1" indent="-285750">
              <a:buFont typeface="Arial" panose="020B0604020202020204" pitchFamily="34" charset="0"/>
              <a:buChar char="•"/>
            </a:pPr>
            <a:r>
              <a:rPr lang="en-US" sz="2000" dirty="0">
                <a:latin typeface="Calibri" panose="020F0502020204030204" pitchFamily="34" charset="0"/>
                <a:ea typeface="Lato"/>
                <a:cs typeface="Calibri" panose="020F0502020204030204" pitchFamily="34" charset="0"/>
              </a:rPr>
              <a:t>Advancement Services</a:t>
            </a:r>
            <a:endParaRPr lang="en-US"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000" b="1" dirty="0">
                <a:latin typeface="Calibri" panose="020F0502020204030204" pitchFamily="34" charset="0"/>
                <a:ea typeface="Lato"/>
                <a:cs typeface="Calibri" panose="020F0502020204030204" pitchFamily="34" charset="0"/>
              </a:rPr>
              <a:t>Fundraising across ALL of FSU’s entities</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Alumni Relations/FSU Alumni Association</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Communications</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Events </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Corporate and Foundation Relations</a:t>
            </a:r>
          </a:p>
          <a:p>
            <a:pPr lvl="1"/>
            <a:r>
              <a:rPr lang="en-US" sz="2000" i="1" dirty="0">
                <a:latin typeface="Calibri" panose="020F0502020204030204" pitchFamily="34" charset="0"/>
                <a:cs typeface="Calibri" panose="020F0502020204030204" pitchFamily="34" charset="0"/>
              </a:rPr>
              <a:t>	</a:t>
            </a:r>
            <a:r>
              <a:rPr lang="en-US" sz="1600" i="1" dirty="0">
                <a:latin typeface="Calibri" panose="020F0502020204030204" pitchFamily="34" charset="0"/>
                <a:cs typeface="Calibri" panose="020F0502020204030204" pitchFamily="34" charset="0"/>
              </a:rPr>
              <a:t>(In partnership with University Research)</a:t>
            </a:r>
          </a:p>
        </p:txBody>
      </p:sp>
    </p:spTree>
    <p:extLst>
      <p:ext uri="{BB962C8B-B14F-4D97-AF65-F5344CB8AC3E}">
        <p14:creationId xmlns:p14="http://schemas.microsoft.com/office/powerpoint/2010/main" val="387870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BCA5-C539-1655-B20C-3B595C4C698C}"/>
              </a:ext>
            </a:extLst>
          </p:cNvPr>
          <p:cNvSpPr>
            <a:spLocks noGrp="1"/>
          </p:cNvSpPr>
          <p:nvPr>
            <p:ph type="title"/>
          </p:nvPr>
        </p:nvSpPr>
        <p:spPr>
          <a:xfrm>
            <a:off x="457200" y="717451"/>
            <a:ext cx="8229600" cy="667325"/>
          </a:xfrm>
        </p:spPr>
        <p:txBody>
          <a:bodyPr>
            <a:noAutofit/>
          </a:bodyPr>
          <a:lstStyle/>
          <a:p>
            <a:r>
              <a:rPr lang="en-US" sz="2800" b="1" dirty="0">
                <a:latin typeface="+mj-lt"/>
                <a:cs typeface="Times New Roman" panose="02020603050405020304" pitchFamily="18" charset="0"/>
              </a:rPr>
              <a:t>FY23 Fundraising Totals</a:t>
            </a:r>
            <a:endParaRPr lang="en-US" sz="2800" b="1" dirty="0">
              <a:latin typeface="+mj-lt"/>
            </a:endParaRPr>
          </a:p>
        </p:txBody>
      </p:sp>
      <p:graphicFrame>
        <p:nvGraphicFramePr>
          <p:cNvPr id="4" name="Table 3">
            <a:extLst>
              <a:ext uri="{FF2B5EF4-FFF2-40B4-BE49-F238E27FC236}">
                <a16:creationId xmlns:a16="http://schemas.microsoft.com/office/drawing/2014/main" id="{123932F8-8CF7-8AEB-3867-29A8843C9835}"/>
              </a:ext>
            </a:extLst>
          </p:cNvPr>
          <p:cNvGraphicFramePr>
            <a:graphicFrameLocks noGrp="1"/>
          </p:cNvGraphicFramePr>
          <p:nvPr>
            <p:extLst>
              <p:ext uri="{D42A27DB-BD31-4B8C-83A1-F6EECF244321}">
                <p14:modId xmlns:p14="http://schemas.microsoft.com/office/powerpoint/2010/main" val="3114568963"/>
              </p:ext>
            </p:extLst>
          </p:nvPr>
        </p:nvGraphicFramePr>
        <p:xfrm>
          <a:off x="617953" y="1381727"/>
          <a:ext cx="7908094" cy="3584460"/>
        </p:xfrm>
        <a:graphic>
          <a:graphicData uri="http://schemas.openxmlformats.org/drawingml/2006/table">
            <a:tbl>
              <a:tblPr firstRow="1" firstCol="1" bandRow="1">
                <a:tableStyleId>{5C22544A-7EE6-4342-B048-85BDC9FD1C3A}</a:tableStyleId>
              </a:tblPr>
              <a:tblGrid>
                <a:gridCol w="2635530">
                  <a:extLst>
                    <a:ext uri="{9D8B030D-6E8A-4147-A177-3AD203B41FA5}">
                      <a16:colId xmlns:a16="http://schemas.microsoft.com/office/drawing/2014/main" val="1202933932"/>
                    </a:ext>
                  </a:extLst>
                </a:gridCol>
                <a:gridCol w="2636282">
                  <a:extLst>
                    <a:ext uri="{9D8B030D-6E8A-4147-A177-3AD203B41FA5}">
                      <a16:colId xmlns:a16="http://schemas.microsoft.com/office/drawing/2014/main" val="1989686001"/>
                    </a:ext>
                  </a:extLst>
                </a:gridCol>
                <a:gridCol w="2636282">
                  <a:extLst>
                    <a:ext uri="{9D8B030D-6E8A-4147-A177-3AD203B41FA5}">
                      <a16:colId xmlns:a16="http://schemas.microsoft.com/office/drawing/2014/main" val="2971832242"/>
                    </a:ext>
                  </a:extLst>
                </a:gridCol>
              </a:tblGrid>
              <a:tr h="500890">
                <a:tc>
                  <a:txBody>
                    <a:bodyPr/>
                    <a:lstStyle/>
                    <a:p>
                      <a:pPr marL="0" marR="0" algn="ctr">
                        <a:spcBef>
                          <a:spcPts val="0"/>
                        </a:spcBef>
                        <a:spcAft>
                          <a:spcPts val="0"/>
                        </a:spcAft>
                      </a:pPr>
                      <a:r>
                        <a:rPr lang="en-US" sz="1600" dirty="0">
                          <a:solidFill>
                            <a:schemeClr val="bg1"/>
                          </a:solidFill>
                          <a:effectLst/>
                          <a:latin typeface="+mj-lt"/>
                        </a:rPr>
                        <a:t>DSO</a:t>
                      </a:r>
                      <a:endParaRPr lang="en-US" sz="1600" dirty="0">
                        <a:solidFill>
                          <a:schemeClr val="bg1"/>
                        </a:solidFill>
                        <a:effectLst/>
                        <a:latin typeface="+mj-lt"/>
                        <a:ea typeface="Calibri" panose="020F0502020204030204" pitchFamily="34" charset="0"/>
                        <a:cs typeface="Times New Roman" panose="02020603050405020304" pitchFamily="18" charset="0"/>
                      </a:endParaRPr>
                    </a:p>
                  </a:txBody>
                  <a:tcPr anchor="ctr">
                    <a:solidFill>
                      <a:schemeClr val="tx1">
                        <a:lumMod val="75000"/>
                        <a:lumOff val="25000"/>
                      </a:schemeClr>
                    </a:solidFill>
                  </a:tcPr>
                </a:tc>
                <a:tc>
                  <a:txBody>
                    <a:bodyPr/>
                    <a:lstStyle/>
                    <a:p>
                      <a:pPr marL="0" marR="0" algn="ctr">
                        <a:spcBef>
                          <a:spcPts val="0"/>
                        </a:spcBef>
                        <a:spcAft>
                          <a:spcPts val="0"/>
                        </a:spcAft>
                      </a:pPr>
                      <a:r>
                        <a:rPr lang="en-US" sz="1600" dirty="0">
                          <a:solidFill>
                            <a:schemeClr val="bg1"/>
                          </a:solidFill>
                          <a:effectLst/>
                          <a:latin typeface="+mj-lt"/>
                        </a:rPr>
                        <a:t>FISCAL YEAR 2023</a:t>
                      </a:r>
                    </a:p>
                  </a:txBody>
                  <a:tcPr anchor="ctr">
                    <a:solidFill>
                      <a:schemeClr val="tx1">
                        <a:lumMod val="75000"/>
                        <a:lumOff val="25000"/>
                      </a:schemeClr>
                    </a:solidFill>
                  </a:tcPr>
                </a:tc>
                <a:tc>
                  <a:txBody>
                    <a:bodyPr/>
                    <a:lstStyle/>
                    <a:p>
                      <a:pPr marL="0" marR="0" algn="ctr">
                        <a:spcBef>
                          <a:spcPts val="0"/>
                        </a:spcBef>
                        <a:spcAft>
                          <a:spcPts val="0"/>
                        </a:spcAft>
                      </a:pPr>
                      <a:r>
                        <a:rPr lang="en-US" sz="1600" dirty="0">
                          <a:solidFill>
                            <a:schemeClr val="bg1"/>
                          </a:solidFill>
                          <a:effectLst/>
                          <a:latin typeface="+mj-lt"/>
                        </a:rPr>
                        <a:t>FISCAL YEAR 2022</a:t>
                      </a:r>
                    </a:p>
                  </a:txBody>
                  <a:tcPr anchor="ctr">
                    <a:solidFill>
                      <a:schemeClr val="tx1">
                        <a:lumMod val="75000"/>
                        <a:lumOff val="25000"/>
                      </a:schemeClr>
                    </a:solidFill>
                  </a:tcPr>
                </a:tc>
                <a:extLst>
                  <a:ext uri="{0D108BD9-81ED-4DB2-BD59-A6C34878D82A}">
                    <a16:rowId xmlns:a16="http://schemas.microsoft.com/office/drawing/2014/main" val="3072917652"/>
                  </a:ext>
                </a:extLst>
              </a:tr>
              <a:tr h="500890">
                <a:tc>
                  <a:txBody>
                    <a:bodyPr/>
                    <a:lstStyle/>
                    <a:p>
                      <a:pPr marL="0" marR="0" algn="ctr">
                        <a:spcBef>
                          <a:spcPts val="0"/>
                        </a:spcBef>
                        <a:spcAft>
                          <a:spcPts val="0"/>
                        </a:spcAft>
                      </a:pPr>
                      <a:r>
                        <a:rPr lang="en-US" sz="1600" dirty="0">
                          <a:solidFill>
                            <a:srgbClr val="800000"/>
                          </a:solidFill>
                          <a:effectLst/>
                          <a:latin typeface="+mj-lt"/>
                        </a:rPr>
                        <a:t>FSU Foundation</a:t>
                      </a:r>
                      <a:endParaRPr lang="en-US" sz="1600" dirty="0">
                        <a:solidFill>
                          <a:srgbClr val="800000"/>
                        </a:solidFill>
                        <a:effectLst/>
                        <a:latin typeface="+mj-lt"/>
                        <a:ea typeface="Calibri" panose="020F0502020204030204" pitchFamily="34" charset="0"/>
                        <a:cs typeface="Times New Roman" panose="02020603050405020304" pitchFamily="18" charset="0"/>
                      </a:endParaRPr>
                    </a:p>
                  </a:txBody>
                  <a:tcPr anchor="ctr">
                    <a:solidFill>
                      <a:srgbClr val="E7DBBF"/>
                    </a:solidFill>
                  </a:tcPr>
                </a:tc>
                <a:tc>
                  <a:txBody>
                    <a:bodyPr/>
                    <a:lstStyle/>
                    <a:p>
                      <a:pPr marL="0" marR="0" algn="ctr">
                        <a:spcBef>
                          <a:spcPts val="0"/>
                        </a:spcBef>
                        <a:spcAft>
                          <a:spcPts val="0"/>
                        </a:spcAft>
                      </a:pPr>
                      <a:r>
                        <a:rPr lang="en-US" sz="1600" dirty="0">
                          <a:solidFill>
                            <a:schemeClr val="tx1"/>
                          </a:solidFill>
                          <a:effectLst/>
                          <a:latin typeface="+mj-lt"/>
                        </a:rPr>
                        <a:t>$70,750,010</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E7DBBF"/>
                    </a:solidFill>
                  </a:tcPr>
                </a:tc>
                <a:tc>
                  <a:txBody>
                    <a:bodyPr/>
                    <a:lstStyle/>
                    <a:p>
                      <a:pPr marL="0" marR="0" algn="ctr">
                        <a:spcBef>
                          <a:spcPts val="0"/>
                        </a:spcBef>
                        <a:spcAft>
                          <a:spcPts val="0"/>
                        </a:spcAft>
                      </a:pPr>
                      <a:r>
                        <a:rPr lang="en-US" sz="1600" dirty="0">
                          <a:solidFill>
                            <a:schemeClr val="tx1"/>
                          </a:solidFill>
                          <a:effectLst/>
                          <a:latin typeface="+mj-lt"/>
                        </a:rPr>
                        <a:t>$95,097,025</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E7DBBF"/>
                    </a:solidFill>
                  </a:tcPr>
                </a:tc>
                <a:extLst>
                  <a:ext uri="{0D108BD9-81ED-4DB2-BD59-A6C34878D82A}">
                    <a16:rowId xmlns:a16="http://schemas.microsoft.com/office/drawing/2014/main" val="478651204"/>
                  </a:ext>
                </a:extLst>
              </a:tr>
              <a:tr h="500890">
                <a:tc>
                  <a:txBody>
                    <a:bodyPr/>
                    <a:lstStyle/>
                    <a:p>
                      <a:pPr marL="0" marR="0" algn="ctr">
                        <a:spcBef>
                          <a:spcPts val="0"/>
                        </a:spcBef>
                        <a:spcAft>
                          <a:spcPts val="0"/>
                        </a:spcAft>
                      </a:pPr>
                      <a:r>
                        <a:rPr lang="en-US" sz="1600" dirty="0">
                          <a:solidFill>
                            <a:srgbClr val="800000"/>
                          </a:solidFill>
                          <a:effectLst/>
                          <a:latin typeface="+mj-lt"/>
                        </a:rPr>
                        <a:t>Alumni Association</a:t>
                      </a:r>
                      <a:endParaRPr lang="en-US" sz="1600" dirty="0">
                        <a:solidFill>
                          <a:srgbClr val="800000"/>
                        </a:solidFill>
                        <a:effectLst/>
                        <a:latin typeface="+mj-lt"/>
                        <a:ea typeface="Calibri" panose="020F0502020204030204" pitchFamily="34" charset="0"/>
                        <a:cs typeface="Times New Roman" panose="02020603050405020304" pitchFamily="18" charset="0"/>
                      </a:endParaRPr>
                    </a:p>
                  </a:txBody>
                  <a:tcPr anchor="ctr">
                    <a:solidFill>
                      <a:srgbClr val="E7DBBF"/>
                    </a:solidFill>
                  </a:tcPr>
                </a:tc>
                <a:tc>
                  <a:txBody>
                    <a:bodyPr/>
                    <a:lstStyle/>
                    <a:p>
                      <a:pPr marL="0" marR="0" algn="ctr">
                        <a:spcBef>
                          <a:spcPts val="0"/>
                        </a:spcBef>
                        <a:spcAft>
                          <a:spcPts val="0"/>
                        </a:spcAft>
                      </a:pPr>
                      <a:r>
                        <a:rPr lang="en-US" sz="1600" dirty="0">
                          <a:solidFill>
                            <a:schemeClr val="tx1"/>
                          </a:solidFill>
                          <a:effectLst/>
                          <a:latin typeface="+mj-lt"/>
                        </a:rPr>
                        <a:t>$630,313</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E7DBBF"/>
                    </a:solidFill>
                  </a:tcPr>
                </a:tc>
                <a:tc>
                  <a:txBody>
                    <a:bodyPr/>
                    <a:lstStyle/>
                    <a:p>
                      <a:pPr marL="0" marR="0" algn="ctr">
                        <a:spcBef>
                          <a:spcPts val="0"/>
                        </a:spcBef>
                        <a:spcAft>
                          <a:spcPts val="0"/>
                        </a:spcAft>
                      </a:pPr>
                      <a:r>
                        <a:rPr lang="en-US" sz="1600" dirty="0">
                          <a:solidFill>
                            <a:schemeClr val="tx1"/>
                          </a:solidFill>
                          <a:effectLst/>
                          <a:latin typeface="+mj-lt"/>
                        </a:rPr>
                        <a:t>$860,278</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E7DBBF"/>
                    </a:solidFill>
                  </a:tcPr>
                </a:tc>
                <a:extLst>
                  <a:ext uri="{0D108BD9-81ED-4DB2-BD59-A6C34878D82A}">
                    <a16:rowId xmlns:a16="http://schemas.microsoft.com/office/drawing/2014/main" val="2664378173"/>
                  </a:ext>
                </a:extLst>
              </a:tr>
              <a:tr h="500890">
                <a:tc>
                  <a:txBody>
                    <a:bodyPr/>
                    <a:lstStyle/>
                    <a:p>
                      <a:pPr marL="0" marR="0" algn="ctr">
                        <a:spcBef>
                          <a:spcPts val="0"/>
                        </a:spcBef>
                        <a:spcAft>
                          <a:spcPts val="0"/>
                        </a:spcAft>
                      </a:pPr>
                      <a:r>
                        <a:rPr lang="en-US" sz="1600" dirty="0">
                          <a:solidFill>
                            <a:srgbClr val="800000"/>
                          </a:solidFill>
                          <a:effectLst/>
                          <a:latin typeface="+mj-lt"/>
                        </a:rPr>
                        <a:t>Seminole Boosters</a:t>
                      </a:r>
                      <a:endParaRPr lang="en-US" sz="1600" dirty="0">
                        <a:solidFill>
                          <a:srgbClr val="800000"/>
                        </a:solidFill>
                        <a:effectLst/>
                        <a:latin typeface="+mj-lt"/>
                        <a:ea typeface="Calibri" panose="020F0502020204030204" pitchFamily="34" charset="0"/>
                        <a:cs typeface="Times New Roman" panose="02020603050405020304" pitchFamily="18" charset="0"/>
                      </a:endParaRPr>
                    </a:p>
                  </a:txBody>
                  <a:tcPr anchor="ctr">
                    <a:solidFill>
                      <a:srgbClr val="E7DBBF"/>
                    </a:solidFill>
                  </a:tcPr>
                </a:tc>
                <a:tc>
                  <a:txBody>
                    <a:bodyPr/>
                    <a:lstStyle/>
                    <a:p>
                      <a:pPr marL="0" marR="0" algn="ctr">
                        <a:spcBef>
                          <a:spcPts val="0"/>
                        </a:spcBef>
                        <a:spcAft>
                          <a:spcPts val="0"/>
                        </a:spcAft>
                      </a:pPr>
                      <a:r>
                        <a:rPr lang="en-US" sz="1600" dirty="0">
                          <a:solidFill>
                            <a:schemeClr val="tx1"/>
                          </a:solidFill>
                          <a:effectLst/>
                          <a:latin typeface="+mj-lt"/>
                        </a:rPr>
                        <a:t>$</a:t>
                      </a:r>
                      <a:r>
                        <a:rPr lang="en-US" sz="1600" kern="1200" dirty="0">
                          <a:solidFill>
                            <a:schemeClr val="tx1"/>
                          </a:solidFill>
                          <a:effectLst/>
                          <a:latin typeface="+mj-lt"/>
                        </a:rPr>
                        <a:t>77,715,604</a:t>
                      </a:r>
                      <a:endParaRPr lang="en-US" sz="1600" dirty="0">
                        <a:solidFill>
                          <a:schemeClr val="tx1"/>
                        </a:solidFill>
                        <a:effectLst/>
                        <a:latin typeface="+mj-lt"/>
                        <a:ea typeface="Calibri" panose="020F0502020204030204" pitchFamily="34" charset="0"/>
                        <a:cs typeface="Calibri" panose="020F0502020204030204" pitchFamily="34" charset="0"/>
                      </a:endParaRPr>
                    </a:p>
                  </a:txBody>
                  <a:tcPr marL="9525" marR="9525" marT="9525" marB="9525" anchor="ctr">
                    <a:solidFill>
                      <a:srgbClr val="E7DBBF"/>
                    </a:solidFill>
                  </a:tcPr>
                </a:tc>
                <a:tc>
                  <a:txBody>
                    <a:bodyPr/>
                    <a:lstStyle/>
                    <a:p>
                      <a:pPr marL="0" marR="0" algn="ctr">
                        <a:spcBef>
                          <a:spcPts val="0"/>
                        </a:spcBef>
                        <a:spcAft>
                          <a:spcPts val="0"/>
                        </a:spcAft>
                      </a:pPr>
                      <a:r>
                        <a:rPr lang="en-US" sz="1600" dirty="0">
                          <a:solidFill>
                            <a:schemeClr val="tx1"/>
                          </a:solidFill>
                          <a:effectLst/>
                          <a:latin typeface="+mj-lt"/>
                        </a:rPr>
                        <a:t>$32,382,916</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E7DBBF"/>
                    </a:solidFill>
                  </a:tcPr>
                </a:tc>
                <a:extLst>
                  <a:ext uri="{0D108BD9-81ED-4DB2-BD59-A6C34878D82A}">
                    <a16:rowId xmlns:a16="http://schemas.microsoft.com/office/drawing/2014/main" val="4046140708"/>
                  </a:ext>
                </a:extLst>
              </a:tr>
              <a:tr h="500890">
                <a:tc>
                  <a:txBody>
                    <a:bodyPr/>
                    <a:lstStyle/>
                    <a:p>
                      <a:pPr marL="0" marR="0" algn="ctr">
                        <a:spcBef>
                          <a:spcPts val="0"/>
                        </a:spcBef>
                        <a:spcAft>
                          <a:spcPts val="0"/>
                        </a:spcAft>
                      </a:pPr>
                      <a:r>
                        <a:rPr lang="en-US" sz="1600" dirty="0">
                          <a:solidFill>
                            <a:srgbClr val="800000"/>
                          </a:solidFill>
                          <a:effectLst/>
                          <a:latin typeface="+mj-lt"/>
                        </a:rPr>
                        <a:t>Research Foundation</a:t>
                      </a:r>
                      <a:endParaRPr lang="en-US" sz="1600" dirty="0">
                        <a:solidFill>
                          <a:srgbClr val="800000"/>
                        </a:solidFill>
                        <a:effectLst/>
                        <a:latin typeface="+mj-lt"/>
                        <a:ea typeface="Calibri" panose="020F0502020204030204" pitchFamily="34" charset="0"/>
                        <a:cs typeface="Times New Roman" panose="02020603050405020304" pitchFamily="18" charset="0"/>
                      </a:endParaRPr>
                    </a:p>
                  </a:txBody>
                  <a:tcPr anchor="ctr">
                    <a:solidFill>
                      <a:srgbClr val="E7DBBF"/>
                    </a:solidFill>
                  </a:tcPr>
                </a:tc>
                <a:tc>
                  <a:txBody>
                    <a:bodyPr/>
                    <a:lstStyle/>
                    <a:p>
                      <a:pPr marL="0" marR="0" algn="ctr">
                        <a:spcBef>
                          <a:spcPts val="0"/>
                        </a:spcBef>
                        <a:spcAft>
                          <a:spcPts val="0"/>
                        </a:spcAft>
                      </a:pPr>
                      <a:r>
                        <a:rPr lang="en-US" sz="1600" dirty="0">
                          <a:solidFill>
                            <a:schemeClr val="tx1"/>
                          </a:solidFill>
                          <a:effectLst/>
                          <a:latin typeface="+mj-lt"/>
                        </a:rPr>
                        <a:t>$1,212,832</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E7DBBF"/>
                    </a:solidFill>
                  </a:tcPr>
                </a:tc>
                <a:tc>
                  <a:txBody>
                    <a:bodyPr/>
                    <a:lstStyle/>
                    <a:p>
                      <a:pPr marL="0" marR="0" algn="ctr">
                        <a:spcBef>
                          <a:spcPts val="0"/>
                        </a:spcBef>
                        <a:spcAft>
                          <a:spcPts val="0"/>
                        </a:spcAft>
                      </a:pPr>
                      <a:r>
                        <a:rPr lang="en-US" sz="1600" dirty="0">
                          <a:solidFill>
                            <a:schemeClr val="tx1"/>
                          </a:solidFill>
                          <a:effectLst/>
                          <a:latin typeface="+mj-lt"/>
                        </a:rPr>
                        <a:t>$1,718,427</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E7DBBF"/>
                    </a:solidFill>
                  </a:tcPr>
                </a:tc>
                <a:extLst>
                  <a:ext uri="{0D108BD9-81ED-4DB2-BD59-A6C34878D82A}">
                    <a16:rowId xmlns:a16="http://schemas.microsoft.com/office/drawing/2014/main" val="3946791264"/>
                  </a:ext>
                </a:extLst>
              </a:tr>
              <a:tr h="500890">
                <a:tc>
                  <a:txBody>
                    <a:bodyPr/>
                    <a:lstStyle/>
                    <a:p>
                      <a:pPr marL="0" marR="0" algn="ctr">
                        <a:spcBef>
                          <a:spcPts val="0"/>
                        </a:spcBef>
                        <a:spcAft>
                          <a:spcPts val="0"/>
                        </a:spcAft>
                      </a:pPr>
                      <a:r>
                        <a:rPr lang="en-US" sz="1600" dirty="0">
                          <a:solidFill>
                            <a:srgbClr val="800000"/>
                          </a:solidFill>
                          <a:effectLst/>
                          <a:latin typeface="+mj-lt"/>
                        </a:rPr>
                        <a:t>The John</a:t>
                      </a:r>
                      <a:r>
                        <a:rPr lang="en-US" sz="1600" baseline="0" dirty="0">
                          <a:solidFill>
                            <a:srgbClr val="800000"/>
                          </a:solidFill>
                          <a:effectLst/>
                          <a:latin typeface="+mj-lt"/>
                        </a:rPr>
                        <a:t> and Mable Ringling Museum of Art</a:t>
                      </a:r>
                      <a:endParaRPr lang="en-US" sz="1600" dirty="0">
                        <a:solidFill>
                          <a:srgbClr val="800000"/>
                        </a:solidFill>
                        <a:effectLst/>
                        <a:latin typeface="+mj-lt"/>
                        <a:ea typeface="Calibri" panose="020F0502020204030204" pitchFamily="34" charset="0"/>
                        <a:cs typeface="Times New Roman" panose="02020603050405020304" pitchFamily="18" charset="0"/>
                      </a:endParaRPr>
                    </a:p>
                  </a:txBody>
                  <a:tcPr anchor="ctr">
                    <a:solidFill>
                      <a:srgbClr val="E7DBBF"/>
                    </a:solidFill>
                  </a:tcPr>
                </a:tc>
                <a:tc>
                  <a:txBody>
                    <a:bodyPr/>
                    <a:lstStyle/>
                    <a:p>
                      <a:pPr marL="0" marR="0" algn="ctr">
                        <a:spcBef>
                          <a:spcPts val="0"/>
                        </a:spcBef>
                        <a:spcAft>
                          <a:spcPts val="0"/>
                        </a:spcAft>
                      </a:pPr>
                      <a:r>
                        <a:rPr lang="en-US" sz="1600" kern="1200" dirty="0">
                          <a:solidFill>
                            <a:schemeClr val="tx1"/>
                          </a:solidFill>
                          <a:effectLst/>
                          <a:latin typeface="+mj-lt"/>
                        </a:rPr>
                        <a:t>$2,592,217</a:t>
                      </a:r>
                      <a:endParaRPr lang="en-US" sz="1600" dirty="0">
                        <a:solidFill>
                          <a:schemeClr val="tx1"/>
                        </a:solidFill>
                        <a:effectLst/>
                        <a:latin typeface="+mj-lt"/>
                        <a:ea typeface="Calibri" panose="020F0502020204030204" pitchFamily="34" charset="0"/>
                        <a:cs typeface="Calibri" panose="020F0502020204030204" pitchFamily="34" charset="0"/>
                      </a:endParaRPr>
                    </a:p>
                  </a:txBody>
                  <a:tcPr marL="9525" marR="9525" marT="9525" marB="9525" anchor="ctr">
                    <a:solidFill>
                      <a:srgbClr val="E7DBBF"/>
                    </a:solidFill>
                  </a:tcPr>
                </a:tc>
                <a:tc>
                  <a:txBody>
                    <a:bodyPr/>
                    <a:lstStyle/>
                    <a:p>
                      <a:pPr marL="0" marR="0" algn="ctr">
                        <a:spcBef>
                          <a:spcPts val="0"/>
                        </a:spcBef>
                        <a:spcAft>
                          <a:spcPts val="0"/>
                        </a:spcAft>
                      </a:pPr>
                      <a:r>
                        <a:rPr lang="en-US" sz="1600" dirty="0">
                          <a:solidFill>
                            <a:schemeClr val="tx1"/>
                          </a:solidFill>
                          <a:effectLst/>
                          <a:latin typeface="+mj-lt"/>
                        </a:rPr>
                        <a:t>$2,198,012</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E7DBBF"/>
                    </a:solidFill>
                  </a:tcPr>
                </a:tc>
                <a:extLst>
                  <a:ext uri="{0D108BD9-81ED-4DB2-BD59-A6C34878D82A}">
                    <a16:rowId xmlns:a16="http://schemas.microsoft.com/office/drawing/2014/main" val="519811234"/>
                  </a:ext>
                </a:extLst>
              </a:tr>
              <a:tr h="500890">
                <a:tc>
                  <a:txBody>
                    <a:bodyPr/>
                    <a:lstStyle/>
                    <a:p>
                      <a:pPr marL="0" marR="0" algn="ctr">
                        <a:spcBef>
                          <a:spcPts val="0"/>
                        </a:spcBef>
                        <a:spcAft>
                          <a:spcPts val="0"/>
                        </a:spcAft>
                      </a:pPr>
                      <a:r>
                        <a:rPr lang="en-US" sz="1600" dirty="0">
                          <a:solidFill>
                            <a:srgbClr val="D0B884"/>
                          </a:solidFill>
                          <a:effectLst/>
                          <a:latin typeface="+mj-lt"/>
                        </a:rPr>
                        <a:t>TOTAL</a:t>
                      </a:r>
                      <a:endParaRPr lang="en-US" sz="1600" dirty="0">
                        <a:solidFill>
                          <a:srgbClr val="D0B884"/>
                        </a:solidFill>
                        <a:effectLst/>
                        <a:latin typeface="+mj-lt"/>
                        <a:ea typeface="Calibri" panose="020F0502020204030204" pitchFamily="34" charset="0"/>
                        <a:cs typeface="Times New Roman" panose="02020603050405020304" pitchFamily="18" charset="0"/>
                      </a:endParaRPr>
                    </a:p>
                  </a:txBody>
                  <a:tcPr anchor="ctr">
                    <a:solidFill>
                      <a:srgbClr val="771E32"/>
                    </a:solidFill>
                  </a:tcPr>
                </a:tc>
                <a:tc>
                  <a:txBody>
                    <a:bodyPr/>
                    <a:lstStyle/>
                    <a:p>
                      <a:pPr marL="0" marR="0" algn="ctr">
                        <a:spcBef>
                          <a:spcPts val="0"/>
                        </a:spcBef>
                        <a:spcAft>
                          <a:spcPts val="0"/>
                        </a:spcAft>
                      </a:pPr>
                      <a:r>
                        <a:rPr lang="en-US" sz="1600" b="1" dirty="0">
                          <a:solidFill>
                            <a:srgbClr val="D0B884"/>
                          </a:solidFill>
                          <a:effectLst/>
                          <a:latin typeface="+mj-lt"/>
                        </a:rPr>
                        <a:t>$152,800,975</a:t>
                      </a:r>
                      <a:endParaRPr lang="en-US" sz="1600" dirty="0">
                        <a:solidFill>
                          <a:srgbClr val="D0B884"/>
                        </a:solidFill>
                        <a:effectLst/>
                        <a:latin typeface="+mj-lt"/>
                        <a:ea typeface="Calibri" panose="020F0502020204030204" pitchFamily="34" charset="0"/>
                      </a:endParaRPr>
                    </a:p>
                  </a:txBody>
                  <a:tcPr marL="9525" marR="9525" marT="9525" marB="9525" anchor="ctr">
                    <a:solidFill>
                      <a:srgbClr val="771E32"/>
                    </a:solidFill>
                  </a:tcPr>
                </a:tc>
                <a:tc>
                  <a:txBody>
                    <a:bodyPr/>
                    <a:lstStyle/>
                    <a:p>
                      <a:pPr marL="0" marR="0" algn="ctr">
                        <a:spcBef>
                          <a:spcPts val="0"/>
                        </a:spcBef>
                        <a:spcAft>
                          <a:spcPts val="0"/>
                        </a:spcAft>
                      </a:pPr>
                      <a:r>
                        <a:rPr lang="en-US" sz="1600" b="1" dirty="0">
                          <a:solidFill>
                            <a:srgbClr val="D0B884"/>
                          </a:solidFill>
                          <a:effectLst/>
                          <a:latin typeface="+mj-lt"/>
                        </a:rPr>
                        <a:t>$132,256,659</a:t>
                      </a:r>
                      <a:endParaRPr lang="en-US" sz="1600" dirty="0">
                        <a:solidFill>
                          <a:srgbClr val="D0B884"/>
                        </a:solidFill>
                        <a:effectLst/>
                        <a:latin typeface="+mj-lt"/>
                        <a:ea typeface="Calibri" panose="020F0502020204030204" pitchFamily="34" charset="0"/>
                      </a:endParaRPr>
                    </a:p>
                  </a:txBody>
                  <a:tcPr marL="9525" marR="9525" marT="9525" marB="9525" anchor="ctr">
                    <a:solidFill>
                      <a:srgbClr val="771E32"/>
                    </a:solidFill>
                  </a:tcPr>
                </a:tc>
                <a:extLst>
                  <a:ext uri="{0D108BD9-81ED-4DB2-BD59-A6C34878D82A}">
                    <a16:rowId xmlns:a16="http://schemas.microsoft.com/office/drawing/2014/main" val="3802489412"/>
                  </a:ext>
                </a:extLst>
              </a:tr>
            </a:tbl>
          </a:graphicData>
        </a:graphic>
      </p:graphicFrame>
    </p:spTree>
    <p:extLst>
      <p:ext uri="{BB962C8B-B14F-4D97-AF65-F5344CB8AC3E}">
        <p14:creationId xmlns:p14="http://schemas.microsoft.com/office/powerpoint/2010/main" val="231503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14A1831-BE46-3C27-EDB8-88774CDCFACD}"/>
              </a:ext>
            </a:extLst>
          </p:cNvPr>
          <p:cNvSpPr>
            <a:spLocks noGrp="1"/>
          </p:cNvSpPr>
          <p:nvPr>
            <p:ph type="title"/>
          </p:nvPr>
        </p:nvSpPr>
        <p:spPr>
          <a:xfrm>
            <a:off x="464235" y="735513"/>
            <a:ext cx="8229600" cy="729154"/>
          </a:xfrm>
        </p:spPr>
        <p:txBody>
          <a:bodyPr>
            <a:normAutofit/>
          </a:bodyPr>
          <a:lstStyle/>
          <a:p>
            <a:r>
              <a:rPr lang="en-US" sz="2800" b="1" dirty="0">
                <a:latin typeface="+mj-lt"/>
              </a:rPr>
              <a:t>University Endowment Summary</a:t>
            </a:r>
          </a:p>
        </p:txBody>
      </p:sp>
      <p:sp>
        <p:nvSpPr>
          <p:cNvPr id="4" name="TextBox 3">
            <a:extLst>
              <a:ext uri="{FF2B5EF4-FFF2-40B4-BE49-F238E27FC236}">
                <a16:creationId xmlns:a16="http://schemas.microsoft.com/office/drawing/2014/main" id="{7091625F-42B8-BDEA-262D-79C10B9A5E8D}"/>
              </a:ext>
            </a:extLst>
          </p:cNvPr>
          <p:cNvSpPr txBox="1"/>
          <p:nvPr/>
        </p:nvSpPr>
        <p:spPr>
          <a:xfrm>
            <a:off x="6915330" y="1345222"/>
            <a:ext cx="1524000" cy="338554"/>
          </a:xfrm>
          <a:prstGeom prst="rect">
            <a:avLst/>
          </a:prstGeom>
          <a:noFill/>
        </p:spPr>
        <p:txBody>
          <a:bodyPr wrap="square" rtlCol="0">
            <a:spAutoFit/>
          </a:bodyPr>
          <a:lstStyle/>
          <a:p>
            <a:pPr algn="ctr"/>
            <a:r>
              <a:rPr lang="en-US" sz="1600" b="1" dirty="0">
                <a:solidFill>
                  <a:srgbClr val="540115"/>
                </a:solidFill>
                <a:latin typeface="+mj-lt"/>
                <a:cs typeface="Calibri" panose="020F0502020204030204" pitchFamily="34" charset="0"/>
              </a:rPr>
              <a:t>$947M</a:t>
            </a:r>
          </a:p>
        </p:txBody>
      </p:sp>
      <p:sp>
        <p:nvSpPr>
          <p:cNvPr id="5" name="TextBox 4">
            <a:extLst>
              <a:ext uri="{FF2B5EF4-FFF2-40B4-BE49-F238E27FC236}">
                <a16:creationId xmlns:a16="http://schemas.microsoft.com/office/drawing/2014/main" id="{E57431DF-F99F-63D5-878E-D33AF57FC18A}"/>
              </a:ext>
            </a:extLst>
          </p:cNvPr>
          <p:cNvSpPr txBox="1"/>
          <p:nvPr/>
        </p:nvSpPr>
        <p:spPr>
          <a:xfrm>
            <a:off x="7960941" y="1785635"/>
            <a:ext cx="1066794" cy="230832"/>
          </a:xfrm>
          <a:prstGeom prst="rect">
            <a:avLst/>
          </a:prstGeom>
          <a:noFill/>
        </p:spPr>
        <p:txBody>
          <a:bodyPr wrap="square" rtlCol="0">
            <a:spAutoFit/>
          </a:bodyPr>
          <a:lstStyle/>
          <a:p>
            <a:r>
              <a:rPr lang="en-US" sz="900" i="1" dirty="0"/>
              <a:t>6/30/22: $898M</a:t>
            </a:r>
          </a:p>
        </p:txBody>
      </p:sp>
      <p:graphicFrame>
        <p:nvGraphicFramePr>
          <p:cNvPr id="6" name="Chart 5">
            <a:extLst>
              <a:ext uri="{FF2B5EF4-FFF2-40B4-BE49-F238E27FC236}">
                <a16:creationId xmlns:a16="http://schemas.microsoft.com/office/drawing/2014/main" id="{3C8FA445-8B0E-C378-AC9E-1DEE3676CF09}"/>
              </a:ext>
            </a:extLst>
          </p:cNvPr>
          <p:cNvGraphicFramePr>
            <a:graphicFrameLocks/>
          </p:cNvGraphicFramePr>
          <p:nvPr>
            <p:extLst>
              <p:ext uri="{D42A27DB-BD31-4B8C-83A1-F6EECF244321}">
                <p14:modId xmlns:p14="http://schemas.microsoft.com/office/powerpoint/2010/main" val="529597184"/>
              </p:ext>
            </p:extLst>
          </p:nvPr>
        </p:nvGraphicFramePr>
        <p:xfrm>
          <a:off x="312420" y="1562497"/>
          <a:ext cx="7924800" cy="32766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DAEA995B-75B3-4175-7331-8521C97F766C}"/>
              </a:ext>
            </a:extLst>
          </p:cNvPr>
          <p:cNvCxnSpPr>
            <a:cxnSpLocks/>
          </p:cNvCxnSpPr>
          <p:nvPr/>
        </p:nvCxnSpPr>
        <p:spPr>
          <a:xfrm flipV="1">
            <a:off x="7686513" y="1906028"/>
            <a:ext cx="0" cy="1783656"/>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99F17AD-0093-D4E1-CC11-C16EF6830C9B}"/>
              </a:ext>
            </a:extLst>
          </p:cNvPr>
          <p:cNvCxnSpPr>
            <a:cxnSpLocks/>
          </p:cNvCxnSpPr>
          <p:nvPr/>
        </p:nvCxnSpPr>
        <p:spPr>
          <a:xfrm>
            <a:off x="7662979" y="1906028"/>
            <a:ext cx="304800" cy="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997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14A1831-BE46-3C27-EDB8-88774CDCFACD}"/>
              </a:ext>
            </a:extLst>
          </p:cNvPr>
          <p:cNvSpPr>
            <a:spLocks noGrp="1"/>
          </p:cNvSpPr>
          <p:nvPr>
            <p:ph type="title"/>
          </p:nvPr>
        </p:nvSpPr>
        <p:spPr>
          <a:xfrm>
            <a:off x="457200" y="804516"/>
            <a:ext cx="8229600" cy="623355"/>
          </a:xfrm>
        </p:spPr>
        <p:txBody>
          <a:bodyPr>
            <a:noAutofit/>
          </a:bodyPr>
          <a:lstStyle/>
          <a:p>
            <a:r>
              <a:rPr lang="en-US" sz="2800" b="1" dirty="0">
                <a:latin typeface="+mj-lt"/>
                <a:ea typeface="+mj-ea"/>
                <a:cs typeface="Times New Roman" panose="02020603050405020304" pitchFamily="18" charset="0"/>
              </a:rPr>
              <a:t>Alumni Participation Rate (APR) </a:t>
            </a:r>
            <a:endParaRPr lang="en-US" sz="2800" b="1" dirty="0">
              <a:latin typeface="+mj-lt"/>
            </a:endParaRPr>
          </a:p>
        </p:txBody>
      </p:sp>
      <p:graphicFrame>
        <p:nvGraphicFramePr>
          <p:cNvPr id="2" name="Table 1">
            <a:extLst>
              <a:ext uri="{FF2B5EF4-FFF2-40B4-BE49-F238E27FC236}">
                <a16:creationId xmlns:a16="http://schemas.microsoft.com/office/drawing/2014/main" id="{91266370-BAE8-2B5E-BB20-8A6E23159B0C}"/>
              </a:ext>
            </a:extLst>
          </p:cNvPr>
          <p:cNvGraphicFramePr>
            <a:graphicFrameLocks noGrp="1"/>
          </p:cNvGraphicFramePr>
          <p:nvPr>
            <p:extLst>
              <p:ext uri="{D42A27DB-BD31-4B8C-83A1-F6EECF244321}">
                <p14:modId xmlns:p14="http://schemas.microsoft.com/office/powerpoint/2010/main" val="1177407203"/>
              </p:ext>
            </p:extLst>
          </p:nvPr>
        </p:nvGraphicFramePr>
        <p:xfrm>
          <a:off x="852256" y="1575582"/>
          <a:ext cx="7643675" cy="3195640"/>
        </p:xfrm>
        <a:graphic>
          <a:graphicData uri="http://schemas.openxmlformats.org/drawingml/2006/table">
            <a:tbl>
              <a:tblPr firstRow="1" firstCol="1" bandRow="1">
                <a:tableStyleId>{5C22544A-7EE6-4342-B048-85BDC9FD1C3A}</a:tableStyleId>
              </a:tblPr>
              <a:tblGrid>
                <a:gridCol w="1567526">
                  <a:extLst>
                    <a:ext uri="{9D8B030D-6E8A-4147-A177-3AD203B41FA5}">
                      <a16:colId xmlns:a16="http://schemas.microsoft.com/office/drawing/2014/main" val="197767496"/>
                    </a:ext>
                  </a:extLst>
                </a:gridCol>
                <a:gridCol w="3802036">
                  <a:extLst>
                    <a:ext uri="{9D8B030D-6E8A-4147-A177-3AD203B41FA5}">
                      <a16:colId xmlns:a16="http://schemas.microsoft.com/office/drawing/2014/main" val="664396487"/>
                    </a:ext>
                  </a:extLst>
                </a:gridCol>
                <a:gridCol w="2274113">
                  <a:extLst>
                    <a:ext uri="{9D8B030D-6E8A-4147-A177-3AD203B41FA5}">
                      <a16:colId xmlns:a16="http://schemas.microsoft.com/office/drawing/2014/main" val="727787421"/>
                    </a:ext>
                  </a:extLst>
                </a:gridCol>
              </a:tblGrid>
              <a:tr h="399455">
                <a:tc>
                  <a:txBody>
                    <a:bodyPr/>
                    <a:lstStyle/>
                    <a:p>
                      <a:pPr marL="0" marR="0" algn="ctr">
                        <a:spcBef>
                          <a:spcPts val="0"/>
                        </a:spcBef>
                        <a:spcAft>
                          <a:spcPts val="0"/>
                        </a:spcAft>
                      </a:pPr>
                      <a:r>
                        <a:rPr lang="en-US" sz="1600" b="1" dirty="0">
                          <a:effectLst/>
                          <a:latin typeface="+mj-lt"/>
                        </a:rPr>
                        <a:t>FY</a:t>
                      </a:r>
                      <a:endParaRPr lang="en-US" sz="1600" b="1" dirty="0">
                        <a:effectLst/>
                        <a:latin typeface="+mj-lt"/>
                        <a:ea typeface="Calibri" panose="020F0502020204030204" pitchFamily="34" charset="0"/>
                      </a:endParaRPr>
                    </a:p>
                  </a:txBody>
                  <a:tcPr marL="0" marR="0" marT="0" marB="0" anchor="ctr">
                    <a:solidFill>
                      <a:schemeClr val="tx1">
                        <a:lumMod val="75000"/>
                        <a:lumOff val="25000"/>
                      </a:schemeClr>
                    </a:solidFill>
                  </a:tcPr>
                </a:tc>
                <a:tc>
                  <a:txBody>
                    <a:bodyPr/>
                    <a:lstStyle/>
                    <a:p>
                      <a:pPr marL="0" marR="0" algn="ctr">
                        <a:spcBef>
                          <a:spcPts val="0"/>
                        </a:spcBef>
                        <a:spcAft>
                          <a:spcPts val="0"/>
                        </a:spcAft>
                      </a:pPr>
                      <a:r>
                        <a:rPr lang="en-US" sz="1600" b="1" dirty="0">
                          <a:effectLst/>
                          <a:latin typeface="+mj-lt"/>
                        </a:rPr>
                        <a:t>ALUMNI OF RECORD</a:t>
                      </a:r>
                      <a:endParaRPr lang="en-US" sz="1600" b="1" dirty="0">
                        <a:effectLst/>
                        <a:latin typeface="+mj-lt"/>
                        <a:ea typeface="Calibri" panose="020F0502020204030204" pitchFamily="34" charset="0"/>
                      </a:endParaRPr>
                    </a:p>
                  </a:txBody>
                  <a:tcPr marL="0" marR="0" marT="0" marB="0" anchor="ctr">
                    <a:solidFill>
                      <a:schemeClr val="tx1">
                        <a:lumMod val="75000"/>
                        <a:lumOff val="25000"/>
                      </a:schemeClr>
                    </a:solidFill>
                  </a:tcPr>
                </a:tc>
                <a:tc>
                  <a:txBody>
                    <a:bodyPr/>
                    <a:lstStyle/>
                    <a:p>
                      <a:pPr marL="0" marR="0" algn="ctr">
                        <a:spcBef>
                          <a:spcPts val="0"/>
                        </a:spcBef>
                        <a:spcAft>
                          <a:spcPts val="0"/>
                        </a:spcAft>
                      </a:pPr>
                      <a:r>
                        <a:rPr lang="en-US" sz="1600" b="1" dirty="0">
                          <a:effectLst/>
                          <a:latin typeface="+mj-lt"/>
                        </a:rPr>
                        <a:t>APR</a:t>
                      </a:r>
                      <a:endParaRPr lang="en-US" sz="1600" b="1" dirty="0">
                        <a:effectLst/>
                        <a:latin typeface="+mj-lt"/>
                        <a:ea typeface="Calibri" panose="020F0502020204030204" pitchFamily="34" charset="0"/>
                      </a:endParaRPr>
                    </a:p>
                  </a:txBody>
                  <a:tcPr marL="0" marR="0" marT="0" marB="0" anchor="ctr">
                    <a:solidFill>
                      <a:schemeClr val="tx1">
                        <a:lumMod val="75000"/>
                        <a:lumOff val="25000"/>
                      </a:schemeClr>
                    </a:solidFill>
                  </a:tcPr>
                </a:tc>
                <a:extLst>
                  <a:ext uri="{0D108BD9-81ED-4DB2-BD59-A6C34878D82A}">
                    <a16:rowId xmlns:a16="http://schemas.microsoft.com/office/drawing/2014/main" val="3672764620"/>
                  </a:ext>
                </a:extLst>
              </a:tr>
              <a:tr h="399455">
                <a:tc>
                  <a:txBody>
                    <a:bodyPr/>
                    <a:lstStyle/>
                    <a:p>
                      <a:pPr marL="0" marR="0" algn="ctr">
                        <a:spcBef>
                          <a:spcPts val="0"/>
                        </a:spcBef>
                        <a:spcAft>
                          <a:spcPts val="0"/>
                        </a:spcAft>
                      </a:pPr>
                      <a:r>
                        <a:rPr lang="en-US" sz="1600" b="0" dirty="0">
                          <a:solidFill>
                            <a:schemeClr val="accent1">
                              <a:lumMod val="60000"/>
                              <a:lumOff val="40000"/>
                            </a:schemeClr>
                          </a:solidFill>
                          <a:effectLst/>
                          <a:latin typeface="+mj-lt"/>
                        </a:rPr>
                        <a:t>FY18</a:t>
                      </a:r>
                      <a:endParaRPr lang="en-US" sz="1600" b="0" dirty="0">
                        <a:solidFill>
                          <a:schemeClr val="accent1">
                            <a:lumMod val="60000"/>
                            <a:lumOff val="40000"/>
                          </a:schemeClr>
                        </a:solidFill>
                        <a:effectLst/>
                        <a:latin typeface="+mj-lt"/>
                        <a:ea typeface="Calibri" panose="020F0502020204030204" pitchFamily="34" charset="0"/>
                      </a:endParaRPr>
                    </a:p>
                  </a:txBody>
                  <a:tcPr marL="0" marR="0" marT="0" marB="0" anchor="ctr">
                    <a:solidFill>
                      <a:srgbClr val="771E32"/>
                    </a:solidFill>
                  </a:tcPr>
                </a:tc>
                <a:tc>
                  <a:txBody>
                    <a:bodyPr/>
                    <a:lstStyle/>
                    <a:p>
                      <a:pPr marL="0" marR="0" algn="ctr">
                        <a:spcBef>
                          <a:spcPts val="0"/>
                        </a:spcBef>
                        <a:spcAft>
                          <a:spcPts val="0"/>
                        </a:spcAft>
                      </a:pPr>
                      <a:r>
                        <a:rPr lang="en-US" sz="1600" dirty="0">
                          <a:solidFill>
                            <a:schemeClr val="accent1">
                              <a:lumMod val="60000"/>
                              <a:lumOff val="40000"/>
                            </a:schemeClr>
                          </a:solidFill>
                          <a:effectLst/>
                          <a:latin typeface="+mj-lt"/>
                        </a:rPr>
                        <a:t>241,633</a:t>
                      </a:r>
                      <a:endParaRPr lang="en-US" sz="1600" dirty="0">
                        <a:solidFill>
                          <a:schemeClr val="accent1">
                            <a:lumMod val="60000"/>
                            <a:lumOff val="40000"/>
                          </a:schemeClr>
                        </a:solidFill>
                        <a:effectLst/>
                        <a:latin typeface="+mj-lt"/>
                        <a:ea typeface="Calibri" panose="020F0502020204030204" pitchFamily="34" charset="0"/>
                      </a:endParaRPr>
                    </a:p>
                  </a:txBody>
                  <a:tcPr marL="0" marR="0" marT="0" marB="0" anchor="ctr">
                    <a:solidFill>
                      <a:srgbClr val="771E32"/>
                    </a:solidFill>
                  </a:tcPr>
                </a:tc>
                <a:tc>
                  <a:txBody>
                    <a:bodyPr/>
                    <a:lstStyle/>
                    <a:p>
                      <a:pPr marL="0" marR="0" algn="ctr">
                        <a:spcBef>
                          <a:spcPts val="0"/>
                        </a:spcBef>
                        <a:spcAft>
                          <a:spcPts val="0"/>
                        </a:spcAft>
                      </a:pPr>
                      <a:r>
                        <a:rPr lang="en-US" sz="1600" dirty="0">
                          <a:solidFill>
                            <a:schemeClr val="accent1">
                              <a:lumMod val="60000"/>
                              <a:lumOff val="40000"/>
                            </a:schemeClr>
                          </a:solidFill>
                          <a:effectLst/>
                          <a:latin typeface="+mj-lt"/>
                        </a:rPr>
                        <a:t>18.24%</a:t>
                      </a:r>
                      <a:endParaRPr lang="en-US" sz="1600" dirty="0">
                        <a:solidFill>
                          <a:schemeClr val="accent1">
                            <a:lumMod val="60000"/>
                            <a:lumOff val="40000"/>
                          </a:schemeClr>
                        </a:solidFill>
                        <a:effectLst/>
                        <a:latin typeface="+mj-lt"/>
                        <a:ea typeface="Calibri" panose="020F0502020204030204" pitchFamily="34" charset="0"/>
                      </a:endParaRPr>
                    </a:p>
                  </a:txBody>
                  <a:tcPr marL="0" marR="0" marT="0" marB="0" anchor="ctr">
                    <a:solidFill>
                      <a:srgbClr val="771E32"/>
                    </a:solidFill>
                  </a:tcPr>
                </a:tc>
                <a:extLst>
                  <a:ext uri="{0D108BD9-81ED-4DB2-BD59-A6C34878D82A}">
                    <a16:rowId xmlns:a16="http://schemas.microsoft.com/office/drawing/2014/main" val="2905702983"/>
                  </a:ext>
                </a:extLst>
              </a:tr>
              <a:tr h="399455">
                <a:tc>
                  <a:txBody>
                    <a:bodyPr/>
                    <a:lstStyle/>
                    <a:p>
                      <a:pPr marL="0" marR="0" algn="ctr">
                        <a:spcBef>
                          <a:spcPts val="0"/>
                        </a:spcBef>
                        <a:spcAft>
                          <a:spcPts val="0"/>
                        </a:spcAft>
                      </a:pPr>
                      <a:r>
                        <a:rPr lang="en-US" sz="1600" b="0" dirty="0">
                          <a:solidFill>
                            <a:schemeClr val="accent1">
                              <a:lumMod val="60000"/>
                              <a:lumOff val="40000"/>
                            </a:schemeClr>
                          </a:solidFill>
                          <a:effectLst/>
                          <a:latin typeface="+mj-lt"/>
                        </a:rPr>
                        <a:t>FY19</a:t>
                      </a:r>
                      <a:endParaRPr lang="en-US" sz="1600" b="0" dirty="0">
                        <a:solidFill>
                          <a:schemeClr val="accent1">
                            <a:lumMod val="60000"/>
                            <a:lumOff val="40000"/>
                          </a:schemeClr>
                        </a:solidFill>
                        <a:effectLst/>
                        <a:latin typeface="+mj-lt"/>
                        <a:ea typeface="Calibri" panose="020F0502020204030204" pitchFamily="34" charset="0"/>
                      </a:endParaRPr>
                    </a:p>
                  </a:txBody>
                  <a:tcPr marL="0" marR="0" marT="0" marB="0" anchor="ctr">
                    <a:solidFill>
                      <a:srgbClr val="771E32"/>
                    </a:solidFill>
                  </a:tcPr>
                </a:tc>
                <a:tc>
                  <a:txBody>
                    <a:bodyPr/>
                    <a:lstStyle/>
                    <a:p>
                      <a:pPr marL="0" marR="0" algn="ctr">
                        <a:spcBef>
                          <a:spcPts val="0"/>
                        </a:spcBef>
                        <a:spcAft>
                          <a:spcPts val="0"/>
                        </a:spcAft>
                      </a:pPr>
                      <a:r>
                        <a:rPr lang="en-US" sz="1600" dirty="0">
                          <a:solidFill>
                            <a:schemeClr val="accent1">
                              <a:lumMod val="60000"/>
                              <a:lumOff val="40000"/>
                            </a:schemeClr>
                          </a:solidFill>
                          <a:effectLst/>
                          <a:latin typeface="+mj-lt"/>
                        </a:rPr>
                        <a:t>239,518</a:t>
                      </a:r>
                      <a:endParaRPr lang="en-US" sz="1600" dirty="0">
                        <a:solidFill>
                          <a:schemeClr val="accent1">
                            <a:lumMod val="60000"/>
                            <a:lumOff val="40000"/>
                          </a:schemeClr>
                        </a:solidFill>
                        <a:effectLst/>
                        <a:latin typeface="+mj-lt"/>
                        <a:ea typeface="Calibri" panose="020F0502020204030204" pitchFamily="34" charset="0"/>
                      </a:endParaRPr>
                    </a:p>
                  </a:txBody>
                  <a:tcPr marL="0" marR="0" marT="0" marB="0" anchor="ctr">
                    <a:solidFill>
                      <a:srgbClr val="771E32"/>
                    </a:solidFill>
                  </a:tcPr>
                </a:tc>
                <a:tc>
                  <a:txBody>
                    <a:bodyPr/>
                    <a:lstStyle/>
                    <a:p>
                      <a:pPr marL="0" marR="0" algn="ctr">
                        <a:spcBef>
                          <a:spcPts val="0"/>
                        </a:spcBef>
                        <a:spcAft>
                          <a:spcPts val="0"/>
                        </a:spcAft>
                      </a:pPr>
                      <a:r>
                        <a:rPr lang="en-US" sz="1600" dirty="0">
                          <a:solidFill>
                            <a:schemeClr val="accent1">
                              <a:lumMod val="60000"/>
                              <a:lumOff val="40000"/>
                            </a:schemeClr>
                          </a:solidFill>
                          <a:effectLst/>
                          <a:latin typeface="+mj-lt"/>
                        </a:rPr>
                        <a:t>18.13%</a:t>
                      </a:r>
                      <a:endParaRPr lang="en-US" sz="1600" dirty="0">
                        <a:solidFill>
                          <a:schemeClr val="accent1">
                            <a:lumMod val="60000"/>
                            <a:lumOff val="40000"/>
                          </a:schemeClr>
                        </a:solidFill>
                        <a:effectLst/>
                        <a:latin typeface="+mj-lt"/>
                        <a:ea typeface="Calibri" panose="020F0502020204030204" pitchFamily="34" charset="0"/>
                      </a:endParaRPr>
                    </a:p>
                  </a:txBody>
                  <a:tcPr marL="0" marR="0" marT="0" marB="0" anchor="ctr">
                    <a:solidFill>
                      <a:srgbClr val="771E32"/>
                    </a:solidFill>
                  </a:tcPr>
                </a:tc>
                <a:extLst>
                  <a:ext uri="{0D108BD9-81ED-4DB2-BD59-A6C34878D82A}">
                    <a16:rowId xmlns:a16="http://schemas.microsoft.com/office/drawing/2014/main" val="425937759"/>
                  </a:ext>
                </a:extLst>
              </a:tr>
              <a:tr h="399455">
                <a:tc>
                  <a:txBody>
                    <a:bodyPr/>
                    <a:lstStyle/>
                    <a:p>
                      <a:pPr marL="0" marR="0" algn="ctr">
                        <a:spcBef>
                          <a:spcPts val="0"/>
                        </a:spcBef>
                        <a:spcAft>
                          <a:spcPts val="0"/>
                        </a:spcAft>
                      </a:pPr>
                      <a:r>
                        <a:rPr lang="en-US" sz="1600" b="0" dirty="0">
                          <a:solidFill>
                            <a:schemeClr val="accent1">
                              <a:lumMod val="60000"/>
                              <a:lumOff val="40000"/>
                            </a:schemeClr>
                          </a:solidFill>
                          <a:effectLst/>
                          <a:latin typeface="+mj-lt"/>
                        </a:rPr>
                        <a:t>FY20</a:t>
                      </a:r>
                      <a:endParaRPr lang="en-US" sz="1600" b="0" dirty="0">
                        <a:solidFill>
                          <a:schemeClr val="accent1">
                            <a:lumMod val="60000"/>
                            <a:lumOff val="40000"/>
                          </a:schemeClr>
                        </a:solidFill>
                        <a:effectLst/>
                        <a:latin typeface="+mj-lt"/>
                        <a:ea typeface="Calibri" panose="020F0502020204030204" pitchFamily="34" charset="0"/>
                      </a:endParaRPr>
                    </a:p>
                  </a:txBody>
                  <a:tcPr marL="0" marR="0" marT="0" marB="0" anchor="ctr">
                    <a:solidFill>
                      <a:srgbClr val="771E32"/>
                    </a:solidFill>
                  </a:tcPr>
                </a:tc>
                <a:tc>
                  <a:txBody>
                    <a:bodyPr/>
                    <a:lstStyle/>
                    <a:p>
                      <a:pPr marL="0" marR="0" algn="ctr">
                        <a:spcBef>
                          <a:spcPts val="0"/>
                        </a:spcBef>
                        <a:spcAft>
                          <a:spcPts val="0"/>
                        </a:spcAft>
                      </a:pPr>
                      <a:r>
                        <a:rPr lang="en-US" sz="1600" dirty="0">
                          <a:solidFill>
                            <a:schemeClr val="accent1">
                              <a:lumMod val="60000"/>
                              <a:lumOff val="40000"/>
                            </a:schemeClr>
                          </a:solidFill>
                          <a:effectLst/>
                          <a:latin typeface="+mj-lt"/>
                        </a:rPr>
                        <a:t>261,426</a:t>
                      </a:r>
                      <a:endParaRPr lang="en-US" sz="1600" dirty="0">
                        <a:solidFill>
                          <a:schemeClr val="accent1">
                            <a:lumMod val="60000"/>
                            <a:lumOff val="40000"/>
                          </a:schemeClr>
                        </a:solidFill>
                        <a:effectLst/>
                        <a:latin typeface="+mj-lt"/>
                        <a:ea typeface="Calibri" panose="020F0502020204030204" pitchFamily="34" charset="0"/>
                      </a:endParaRPr>
                    </a:p>
                  </a:txBody>
                  <a:tcPr marL="0" marR="0" marT="0" marB="0" anchor="ctr">
                    <a:solidFill>
                      <a:srgbClr val="771E32"/>
                    </a:solidFill>
                  </a:tcPr>
                </a:tc>
                <a:tc>
                  <a:txBody>
                    <a:bodyPr/>
                    <a:lstStyle/>
                    <a:p>
                      <a:pPr marL="0" marR="0" algn="ctr">
                        <a:spcBef>
                          <a:spcPts val="0"/>
                        </a:spcBef>
                        <a:spcAft>
                          <a:spcPts val="0"/>
                        </a:spcAft>
                      </a:pPr>
                      <a:r>
                        <a:rPr lang="en-US" sz="1600" dirty="0">
                          <a:solidFill>
                            <a:schemeClr val="accent1">
                              <a:lumMod val="60000"/>
                              <a:lumOff val="40000"/>
                            </a:schemeClr>
                          </a:solidFill>
                          <a:effectLst/>
                          <a:latin typeface="+mj-lt"/>
                        </a:rPr>
                        <a:t>14.89%</a:t>
                      </a:r>
                      <a:endParaRPr lang="en-US" sz="1600" dirty="0">
                        <a:solidFill>
                          <a:schemeClr val="accent1">
                            <a:lumMod val="60000"/>
                            <a:lumOff val="40000"/>
                          </a:schemeClr>
                        </a:solidFill>
                        <a:effectLst/>
                        <a:latin typeface="+mj-lt"/>
                        <a:ea typeface="Calibri" panose="020F0502020204030204" pitchFamily="34" charset="0"/>
                      </a:endParaRPr>
                    </a:p>
                  </a:txBody>
                  <a:tcPr marL="0" marR="0" marT="0" marB="0" anchor="ctr">
                    <a:solidFill>
                      <a:srgbClr val="771E32"/>
                    </a:solidFill>
                  </a:tcPr>
                </a:tc>
                <a:extLst>
                  <a:ext uri="{0D108BD9-81ED-4DB2-BD59-A6C34878D82A}">
                    <a16:rowId xmlns:a16="http://schemas.microsoft.com/office/drawing/2014/main" val="347673463"/>
                  </a:ext>
                </a:extLst>
              </a:tr>
              <a:tr h="399455">
                <a:tc>
                  <a:txBody>
                    <a:bodyPr/>
                    <a:lstStyle/>
                    <a:p>
                      <a:pPr marL="0" marR="0" algn="ctr">
                        <a:spcBef>
                          <a:spcPts val="0"/>
                        </a:spcBef>
                        <a:spcAft>
                          <a:spcPts val="0"/>
                        </a:spcAft>
                      </a:pPr>
                      <a:r>
                        <a:rPr lang="en-US" sz="1600" b="0" dirty="0">
                          <a:solidFill>
                            <a:schemeClr val="accent1">
                              <a:lumMod val="60000"/>
                              <a:lumOff val="40000"/>
                            </a:schemeClr>
                          </a:solidFill>
                          <a:effectLst/>
                          <a:latin typeface="+mj-lt"/>
                        </a:rPr>
                        <a:t>FY21</a:t>
                      </a:r>
                      <a:endParaRPr lang="en-US" sz="1600" b="0" dirty="0">
                        <a:solidFill>
                          <a:schemeClr val="accent1">
                            <a:lumMod val="60000"/>
                            <a:lumOff val="40000"/>
                          </a:schemeClr>
                        </a:solidFill>
                        <a:effectLst/>
                        <a:latin typeface="+mj-lt"/>
                        <a:ea typeface="Calibri" panose="020F0502020204030204" pitchFamily="34" charset="0"/>
                      </a:endParaRPr>
                    </a:p>
                  </a:txBody>
                  <a:tcPr marL="0" marR="0" marT="0" marB="0" anchor="ctr">
                    <a:solidFill>
                      <a:srgbClr val="771E32"/>
                    </a:solidFill>
                  </a:tcPr>
                </a:tc>
                <a:tc>
                  <a:txBody>
                    <a:bodyPr/>
                    <a:lstStyle/>
                    <a:p>
                      <a:pPr marL="0" marR="0" algn="ctr">
                        <a:spcBef>
                          <a:spcPts val="0"/>
                        </a:spcBef>
                        <a:spcAft>
                          <a:spcPts val="0"/>
                        </a:spcAft>
                      </a:pPr>
                      <a:r>
                        <a:rPr lang="en-US" sz="1600" dirty="0">
                          <a:solidFill>
                            <a:schemeClr val="accent1">
                              <a:lumMod val="60000"/>
                              <a:lumOff val="40000"/>
                            </a:schemeClr>
                          </a:solidFill>
                          <a:effectLst/>
                          <a:latin typeface="+mj-lt"/>
                        </a:rPr>
                        <a:t>269,418</a:t>
                      </a:r>
                      <a:endParaRPr lang="en-US" sz="1600" dirty="0">
                        <a:solidFill>
                          <a:schemeClr val="accent1">
                            <a:lumMod val="60000"/>
                            <a:lumOff val="40000"/>
                          </a:schemeClr>
                        </a:solidFill>
                        <a:effectLst/>
                        <a:latin typeface="+mj-lt"/>
                        <a:ea typeface="Calibri" panose="020F0502020204030204" pitchFamily="34" charset="0"/>
                      </a:endParaRPr>
                    </a:p>
                  </a:txBody>
                  <a:tcPr marL="0" marR="0" marT="0" marB="0" anchor="ctr">
                    <a:solidFill>
                      <a:srgbClr val="771E32"/>
                    </a:solidFill>
                  </a:tcPr>
                </a:tc>
                <a:tc>
                  <a:txBody>
                    <a:bodyPr/>
                    <a:lstStyle/>
                    <a:p>
                      <a:pPr marL="0" marR="0" algn="ctr">
                        <a:spcBef>
                          <a:spcPts val="0"/>
                        </a:spcBef>
                        <a:spcAft>
                          <a:spcPts val="0"/>
                        </a:spcAft>
                      </a:pPr>
                      <a:r>
                        <a:rPr lang="en-US" sz="1600" dirty="0">
                          <a:solidFill>
                            <a:schemeClr val="accent1">
                              <a:lumMod val="60000"/>
                              <a:lumOff val="40000"/>
                            </a:schemeClr>
                          </a:solidFill>
                          <a:effectLst/>
                          <a:latin typeface="+mj-lt"/>
                        </a:rPr>
                        <a:t>12.62%</a:t>
                      </a:r>
                      <a:endParaRPr lang="en-US" sz="1600" dirty="0">
                        <a:solidFill>
                          <a:schemeClr val="accent1">
                            <a:lumMod val="60000"/>
                            <a:lumOff val="40000"/>
                          </a:schemeClr>
                        </a:solidFill>
                        <a:effectLst/>
                        <a:latin typeface="+mj-lt"/>
                        <a:ea typeface="Calibri" panose="020F0502020204030204" pitchFamily="34" charset="0"/>
                      </a:endParaRPr>
                    </a:p>
                  </a:txBody>
                  <a:tcPr marL="0" marR="0" marT="0" marB="0" anchor="ctr">
                    <a:solidFill>
                      <a:srgbClr val="771E32"/>
                    </a:solidFill>
                  </a:tcPr>
                </a:tc>
                <a:extLst>
                  <a:ext uri="{0D108BD9-81ED-4DB2-BD59-A6C34878D82A}">
                    <a16:rowId xmlns:a16="http://schemas.microsoft.com/office/drawing/2014/main" val="640222751"/>
                  </a:ext>
                </a:extLst>
              </a:tr>
              <a:tr h="399455">
                <a:tc>
                  <a:txBody>
                    <a:bodyPr/>
                    <a:lstStyle/>
                    <a:p>
                      <a:pPr marL="0" marR="0" algn="ctr">
                        <a:spcBef>
                          <a:spcPts val="0"/>
                        </a:spcBef>
                        <a:spcAft>
                          <a:spcPts val="0"/>
                        </a:spcAft>
                      </a:pPr>
                      <a:r>
                        <a:rPr lang="en-US" sz="1600" b="0" dirty="0">
                          <a:solidFill>
                            <a:srgbClr val="800000"/>
                          </a:solidFill>
                          <a:effectLst/>
                          <a:latin typeface="+mj-lt"/>
                        </a:rPr>
                        <a:t>FY22</a:t>
                      </a:r>
                      <a:endParaRPr lang="en-US" sz="1600" b="0" dirty="0">
                        <a:solidFill>
                          <a:srgbClr val="800000"/>
                        </a:solidFill>
                        <a:effectLst/>
                        <a:latin typeface="+mj-lt"/>
                        <a:ea typeface="Calibri" panose="020F0502020204030204" pitchFamily="34" charset="0"/>
                      </a:endParaRPr>
                    </a:p>
                  </a:txBody>
                  <a:tcPr marL="0" marR="0" marT="0" marB="0" anchor="ctr">
                    <a:solidFill>
                      <a:srgbClr val="D0B884"/>
                    </a:solidFill>
                  </a:tcPr>
                </a:tc>
                <a:tc>
                  <a:txBody>
                    <a:bodyPr/>
                    <a:lstStyle/>
                    <a:p>
                      <a:pPr marL="0" marR="0" algn="ctr">
                        <a:spcBef>
                          <a:spcPts val="0"/>
                        </a:spcBef>
                        <a:spcAft>
                          <a:spcPts val="0"/>
                        </a:spcAft>
                      </a:pPr>
                      <a:r>
                        <a:rPr lang="en-US" sz="1600" dirty="0">
                          <a:solidFill>
                            <a:srgbClr val="800000"/>
                          </a:solidFill>
                          <a:effectLst/>
                          <a:latin typeface="+mj-lt"/>
                        </a:rPr>
                        <a:t>240,547</a:t>
                      </a:r>
                      <a:endParaRPr lang="en-US" sz="1600" dirty="0">
                        <a:solidFill>
                          <a:srgbClr val="800000"/>
                        </a:solidFill>
                        <a:effectLst/>
                        <a:latin typeface="+mj-lt"/>
                        <a:ea typeface="Calibri" panose="020F0502020204030204" pitchFamily="34" charset="0"/>
                      </a:endParaRPr>
                    </a:p>
                  </a:txBody>
                  <a:tcPr marL="0" marR="0" marT="0" marB="0" anchor="ctr">
                    <a:solidFill>
                      <a:srgbClr val="D0B884"/>
                    </a:solidFill>
                  </a:tcPr>
                </a:tc>
                <a:tc>
                  <a:txBody>
                    <a:bodyPr/>
                    <a:lstStyle/>
                    <a:p>
                      <a:pPr marL="0" marR="0" algn="ctr">
                        <a:spcBef>
                          <a:spcPts val="0"/>
                        </a:spcBef>
                        <a:spcAft>
                          <a:spcPts val="0"/>
                        </a:spcAft>
                      </a:pPr>
                      <a:r>
                        <a:rPr lang="en-US" sz="1600" dirty="0">
                          <a:solidFill>
                            <a:srgbClr val="800000"/>
                          </a:solidFill>
                          <a:effectLst/>
                          <a:latin typeface="+mj-lt"/>
                        </a:rPr>
                        <a:t>12.31%</a:t>
                      </a:r>
                      <a:endParaRPr lang="en-US" sz="1600" dirty="0">
                        <a:solidFill>
                          <a:srgbClr val="800000"/>
                        </a:solidFill>
                        <a:effectLst/>
                        <a:latin typeface="+mj-lt"/>
                        <a:ea typeface="Calibri" panose="020F0502020204030204" pitchFamily="34" charset="0"/>
                      </a:endParaRPr>
                    </a:p>
                  </a:txBody>
                  <a:tcPr marL="0" marR="0" marT="0" marB="0" anchor="ctr">
                    <a:solidFill>
                      <a:srgbClr val="D0B884"/>
                    </a:solidFill>
                  </a:tcPr>
                </a:tc>
                <a:extLst>
                  <a:ext uri="{0D108BD9-81ED-4DB2-BD59-A6C34878D82A}">
                    <a16:rowId xmlns:a16="http://schemas.microsoft.com/office/drawing/2014/main" val="214405968"/>
                  </a:ext>
                </a:extLst>
              </a:tr>
              <a:tr h="399455">
                <a:tc>
                  <a:txBody>
                    <a:bodyPr/>
                    <a:lstStyle/>
                    <a:p>
                      <a:pPr marL="0" marR="0" algn="ctr">
                        <a:spcBef>
                          <a:spcPts val="0"/>
                        </a:spcBef>
                        <a:spcAft>
                          <a:spcPts val="0"/>
                        </a:spcAft>
                      </a:pPr>
                      <a:r>
                        <a:rPr lang="en-US" sz="1600" b="0" dirty="0">
                          <a:solidFill>
                            <a:srgbClr val="800000"/>
                          </a:solidFill>
                          <a:effectLst/>
                          <a:latin typeface="+mj-lt"/>
                        </a:rPr>
                        <a:t>FY23</a:t>
                      </a:r>
                      <a:endParaRPr lang="en-US" sz="1600" b="0" dirty="0">
                        <a:solidFill>
                          <a:srgbClr val="800000"/>
                        </a:solidFill>
                        <a:effectLst/>
                        <a:latin typeface="+mj-lt"/>
                        <a:ea typeface="Calibri" panose="020F0502020204030204" pitchFamily="34" charset="0"/>
                      </a:endParaRPr>
                    </a:p>
                  </a:txBody>
                  <a:tcPr marL="0" marR="0" marT="0" marB="0" anchor="ctr">
                    <a:solidFill>
                      <a:srgbClr val="D0B884"/>
                    </a:solidFill>
                  </a:tcPr>
                </a:tc>
                <a:tc>
                  <a:txBody>
                    <a:bodyPr/>
                    <a:lstStyle/>
                    <a:p>
                      <a:pPr marL="0" marR="0" algn="ctr">
                        <a:spcBef>
                          <a:spcPts val="0"/>
                        </a:spcBef>
                        <a:spcAft>
                          <a:spcPts val="0"/>
                        </a:spcAft>
                      </a:pPr>
                      <a:r>
                        <a:rPr lang="en-US" sz="1600" dirty="0">
                          <a:solidFill>
                            <a:srgbClr val="800000"/>
                          </a:solidFill>
                          <a:effectLst/>
                          <a:latin typeface="+mj-lt"/>
                        </a:rPr>
                        <a:t>243,546</a:t>
                      </a:r>
                      <a:endParaRPr lang="en-US" sz="1600" dirty="0">
                        <a:solidFill>
                          <a:srgbClr val="800000"/>
                        </a:solidFill>
                        <a:effectLst/>
                        <a:latin typeface="+mj-lt"/>
                        <a:ea typeface="Calibri" panose="020F0502020204030204" pitchFamily="34" charset="0"/>
                      </a:endParaRPr>
                    </a:p>
                  </a:txBody>
                  <a:tcPr marL="0" marR="0" marT="0" marB="0" anchor="ctr">
                    <a:solidFill>
                      <a:srgbClr val="D0B884"/>
                    </a:solidFill>
                  </a:tcPr>
                </a:tc>
                <a:tc>
                  <a:txBody>
                    <a:bodyPr/>
                    <a:lstStyle/>
                    <a:p>
                      <a:pPr marL="0" marR="0" algn="ctr">
                        <a:spcBef>
                          <a:spcPts val="0"/>
                        </a:spcBef>
                        <a:spcAft>
                          <a:spcPts val="0"/>
                        </a:spcAft>
                      </a:pPr>
                      <a:r>
                        <a:rPr lang="en-US" sz="1600" dirty="0">
                          <a:solidFill>
                            <a:srgbClr val="800000"/>
                          </a:solidFill>
                          <a:effectLst/>
                          <a:latin typeface="+mj-lt"/>
                        </a:rPr>
                        <a:t>15.4%</a:t>
                      </a:r>
                      <a:endParaRPr lang="en-US" sz="1600" dirty="0">
                        <a:solidFill>
                          <a:srgbClr val="800000"/>
                        </a:solidFill>
                        <a:effectLst/>
                        <a:latin typeface="+mj-lt"/>
                        <a:ea typeface="Calibri" panose="020F0502020204030204" pitchFamily="34" charset="0"/>
                      </a:endParaRPr>
                    </a:p>
                  </a:txBody>
                  <a:tcPr marL="0" marR="0" marT="0" marB="0" anchor="ctr">
                    <a:solidFill>
                      <a:srgbClr val="D0B884"/>
                    </a:solidFill>
                  </a:tcPr>
                </a:tc>
                <a:extLst>
                  <a:ext uri="{0D108BD9-81ED-4DB2-BD59-A6C34878D82A}">
                    <a16:rowId xmlns:a16="http://schemas.microsoft.com/office/drawing/2014/main" val="1192421883"/>
                  </a:ext>
                </a:extLst>
              </a:tr>
              <a:tr h="399455">
                <a:tc>
                  <a:txBody>
                    <a:bodyPr/>
                    <a:lstStyle/>
                    <a:p>
                      <a:pPr marL="0" marR="0" algn="ctr">
                        <a:spcBef>
                          <a:spcPts val="0"/>
                        </a:spcBef>
                        <a:spcAft>
                          <a:spcPts val="0"/>
                        </a:spcAft>
                      </a:pPr>
                      <a:r>
                        <a:rPr lang="en-US" sz="1600" b="0" dirty="0">
                          <a:solidFill>
                            <a:srgbClr val="800000"/>
                          </a:solidFill>
                          <a:effectLst/>
                          <a:latin typeface="+mj-lt"/>
                        </a:rPr>
                        <a:t>FY24</a:t>
                      </a:r>
                      <a:endParaRPr lang="en-US" sz="1600" b="0" dirty="0">
                        <a:solidFill>
                          <a:srgbClr val="800000"/>
                        </a:solidFill>
                        <a:effectLst/>
                        <a:latin typeface="+mj-lt"/>
                        <a:ea typeface="Calibri" panose="020F0502020204030204" pitchFamily="34" charset="0"/>
                      </a:endParaRPr>
                    </a:p>
                  </a:txBody>
                  <a:tcPr marL="0" marR="0" marT="0" marB="0" anchor="ctr">
                    <a:solidFill>
                      <a:srgbClr val="D0B884"/>
                    </a:solidFill>
                  </a:tcPr>
                </a:tc>
                <a:tc>
                  <a:txBody>
                    <a:bodyPr/>
                    <a:lstStyle/>
                    <a:p>
                      <a:pPr marL="0" marR="0" algn="ctr">
                        <a:spcBef>
                          <a:spcPts val="0"/>
                        </a:spcBef>
                        <a:spcAft>
                          <a:spcPts val="0"/>
                        </a:spcAft>
                      </a:pPr>
                      <a:r>
                        <a:rPr lang="en-US" sz="1600" dirty="0">
                          <a:solidFill>
                            <a:srgbClr val="800000"/>
                          </a:solidFill>
                          <a:effectLst/>
                          <a:latin typeface="+mj-lt"/>
                        </a:rPr>
                        <a:t>~246,000</a:t>
                      </a:r>
                      <a:endParaRPr lang="en-US" sz="1600" dirty="0">
                        <a:solidFill>
                          <a:srgbClr val="800000"/>
                        </a:solidFill>
                        <a:effectLst/>
                        <a:latin typeface="+mj-lt"/>
                        <a:ea typeface="Calibri" panose="020F0502020204030204" pitchFamily="34" charset="0"/>
                      </a:endParaRPr>
                    </a:p>
                  </a:txBody>
                  <a:tcPr marL="0" marR="0" marT="0" marB="0" anchor="ctr">
                    <a:solidFill>
                      <a:srgbClr val="D0B884"/>
                    </a:solidFill>
                  </a:tcPr>
                </a:tc>
                <a:tc>
                  <a:txBody>
                    <a:bodyPr/>
                    <a:lstStyle/>
                    <a:p>
                      <a:pPr marL="0" marR="0" algn="ctr">
                        <a:spcBef>
                          <a:spcPts val="0"/>
                        </a:spcBef>
                        <a:spcAft>
                          <a:spcPts val="0"/>
                        </a:spcAft>
                      </a:pPr>
                      <a:r>
                        <a:rPr lang="en-US" sz="1600" dirty="0">
                          <a:solidFill>
                            <a:srgbClr val="800000"/>
                          </a:solidFill>
                          <a:effectLst/>
                          <a:latin typeface="+mj-lt"/>
                        </a:rPr>
                        <a:t>17%</a:t>
                      </a:r>
                      <a:endParaRPr lang="en-US" sz="1600" dirty="0">
                        <a:solidFill>
                          <a:srgbClr val="800000"/>
                        </a:solidFill>
                        <a:effectLst/>
                        <a:latin typeface="+mj-lt"/>
                        <a:ea typeface="Calibri" panose="020F0502020204030204" pitchFamily="34" charset="0"/>
                      </a:endParaRPr>
                    </a:p>
                  </a:txBody>
                  <a:tcPr marL="0" marR="0" marT="0" marB="0" anchor="ctr">
                    <a:solidFill>
                      <a:srgbClr val="D0B884"/>
                    </a:solidFill>
                  </a:tcPr>
                </a:tc>
                <a:extLst>
                  <a:ext uri="{0D108BD9-81ED-4DB2-BD59-A6C34878D82A}">
                    <a16:rowId xmlns:a16="http://schemas.microsoft.com/office/drawing/2014/main" val="2693192344"/>
                  </a:ext>
                </a:extLst>
              </a:tr>
            </a:tbl>
          </a:graphicData>
        </a:graphic>
      </p:graphicFrame>
    </p:spTree>
    <p:extLst>
      <p:ext uri="{BB962C8B-B14F-4D97-AF65-F5344CB8AC3E}">
        <p14:creationId xmlns:p14="http://schemas.microsoft.com/office/powerpoint/2010/main" val="183437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14A1831-BE46-3C27-EDB8-88774CDCFACD}"/>
              </a:ext>
            </a:extLst>
          </p:cNvPr>
          <p:cNvSpPr>
            <a:spLocks noGrp="1"/>
          </p:cNvSpPr>
          <p:nvPr>
            <p:ph type="title"/>
          </p:nvPr>
        </p:nvSpPr>
        <p:spPr>
          <a:xfrm>
            <a:off x="457200" y="748246"/>
            <a:ext cx="8229600" cy="729154"/>
          </a:xfrm>
        </p:spPr>
        <p:txBody>
          <a:bodyPr>
            <a:normAutofit/>
          </a:bodyPr>
          <a:lstStyle/>
          <a:p>
            <a:r>
              <a:rPr lang="en-US" sz="2800" b="1" dirty="0">
                <a:latin typeface="+mj-lt"/>
              </a:rPr>
              <a:t>Policy Working Group Progress</a:t>
            </a:r>
          </a:p>
        </p:txBody>
      </p:sp>
      <p:sp>
        <p:nvSpPr>
          <p:cNvPr id="3" name="TextBox 2">
            <a:extLst>
              <a:ext uri="{FF2B5EF4-FFF2-40B4-BE49-F238E27FC236}">
                <a16:creationId xmlns:a16="http://schemas.microsoft.com/office/drawing/2014/main" id="{0C14383C-54A1-0BD0-77FE-9FDA94385BBD}"/>
              </a:ext>
            </a:extLst>
          </p:cNvPr>
          <p:cNvSpPr txBox="1"/>
          <p:nvPr/>
        </p:nvSpPr>
        <p:spPr>
          <a:xfrm>
            <a:off x="386862" y="1616411"/>
            <a:ext cx="4089042" cy="2800767"/>
          </a:xfrm>
          <a:prstGeom prst="rect">
            <a:avLst/>
          </a:prstGeom>
          <a:noFill/>
          <a:ln>
            <a:solidFill>
              <a:srgbClr val="771E32"/>
            </a:solidFill>
          </a:ln>
        </p:spPr>
        <p:txBody>
          <a:bodyPr wrap="square" lIns="182880" tIns="182880" rIns="182880" bIns="182880" rtlCol="0">
            <a:noAutofit/>
          </a:bodyPr>
          <a:lstStyle/>
          <a:p>
            <a:r>
              <a:rPr lang="en-US" sz="1600" b="1" dirty="0">
                <a:latin typeface="+mj-lt"/>
              </a:rPr>
              <a:t>FSU’s Naming Policy</a:t>
            </a:r>
          </a:p>
          <a:p>
            <a:endParaRPr lang="en-US" sz="1400" dirty="0">
              <a:latin typeface="+mj-lt"/>
            </a:endParaRPr>
          </a:p>
          <a:p>
            <a:pPr marL="285750" indent="-285750">
              <a:buFont typeface="Arial" panose="020B0604020202020204" pitchFamily="34" charset="0"/>
              <a:buChar char="•"/>
            </a:pPr>
            <a:r>
              <a:rPr lang="en-US" sz="1400" dirty="0">
                <a:latin typeface="+mj-lt"/>
              </a:rPr>
              <a:t>Completed the initial review of policy.</a:t>
            </a:r>
          </a:p>
          <a:p>
            <a:endParaRPr lang="en-US" sz="1400" dirty="0">
              <a:latin typeface="+mj-lt"/>
            </a:endParaRPr>
          </a:p>
          <a:p>
            <a:pPr marL="285750" indent="-285750">
              <a:buFont typeface="Arial" panose="020B0604020202020204" pitchFamily="34" charset="0"/>
              <a:buChar char="•"/>
            </a:pPr>
            <a:r>
              <a:rPr lang="en-US" sz="1400" dirty="0">
                <a:latin typeface="+mj-lt"/>
              </a:rPr>
              <a:t>Small team completed rewrite based on the working groups recommendations and comments. </a:t>
            </a:r>
          </a:p>
          <a:p>
            <a:endParaRPr lang="en-US" sz="1400" dirty="0">
              <a:latin typeface="+mj-lt"/>
            </a:endParaRPr>
          </a:p>
          <a:p>
            <a:pPr marL="285750" indent="-285750">
              <a:buFont typeface="Arial" panose="020B0604020202020204" pitchFamily="34" charset="0"/>
              <a:buChar char="•"/>
            </a:pPr>
            <a:r>
              <a:rPr lang="en-US" sz="1400" dirty="0">
                <a:latin typeface="+mj-lt"/>
              </a:rPr>
              <a:t>Working group will reconvene for review, present to President, Provost and University Board of Trustees. </a:t>
            </a:r>
          </a:p>
        </p:txBody>
      </p:sp>
      <p:sp>
        <p:nvSpPr>
          <p:cNvPr id="4" name="TextBox 3">
            <a:extLst>
              <a:ext uri="{FF2B5EF4-FFF2-40B4-BE49-F238E27FC236}">
                <a16:creationId xmlns:a16="http://schemas.microsoft.com/office/drawing/2014/main" id="{273A16A7-A1DF-33F0-DD21-78EA4B3A9D40}"/>
              </a:ext>
            </a:extLst>
          </p:cNvPr>
          <p:cNvSpPr txBox="1"/>
          <p:nvPr/>
        </p:nvSpPr>
        <p:spPr>
          <a:xfrm>
            <a:off x="4668097" y="1615756"/>
            <a:ext cx="4089042" cy="2800767"/>
          </a:xfrm>
          <a:prstGeom prst="rect">
            <a:avLst/>
          </a:prstGeom>
          <a:noFill/>
          <a:ln>
            <a:solidFill>
              <a:srgbClr val="771E32"/>
            </a:solidFill>
          </a:ln>
        </p:spPr>
        <p:txBody>
          <a:bodyPr wrap="square" lIns="182880" tIns="182880" rIns="182880" bIns="182880" rtlCol="0">
            <a:noAutofit/>
          </a:bodyPr>
          <a:lstStyle/>
          <a:p>
            <a:r>
              <a:rPr lang="en-US" sz="1600" b="1" dirty="0">
                <a:latin typeface="Arial" panose="020B0604020202020204" pitchFamily="34" charset="0"/>
                <a:cs typeface="Arial" panose="020B0604020202020204" pitchFamily="34" charset="0"/>
              </a:rPr>
              <a:t>FSU’s Gift Acceptance &amp; Counting Policies</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Completed the initial review of the policy.</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Convene small team to begin rewrite.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Once rewrite is complete, working group will reconvene for review, present to President, Provost and University Board of Trustees. </a:t>
            </a:r>
          </a:p>
          <a:p>
            <a:endParaRPr lang="en-US" sz="1400" dirty="0"/>
          </a:p>
        </p:txBody>
      </p:sp>
    </p:spTree>
    <p:extLst>
      <p:ext uri="{BB962C8B-B14F-4D97-AF65-F5344CB8AC3E}">
        <p14:creationId xmlns:p14="http://schemas.microsoft.com/office/powerpoint/2010/main" val="86150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14A1831-BE46-3C27-EDB8-88774CDCFACD}"/>
              </a:ext>
            </a:extLst>
          </p:cNvPr>
          <p:cNvSpPr>
            <a:spLocks noGrp="1"/>
          </p:cNvSpPr>
          <p:nvPr>
            <p:ph type="title"/>
          </p:nvPr>
        </p:nvSpPr>
        <p:spPr>
          <a:xfrm>
            <a:off x="-149902" y="748246"/>
            <a:ext cx="9766092" cy="729154"/>
          </a:xfrm>
        </p:spPr>
        <p:txBody>
          <a:bodyPr>
            <a:normAutofit fontScale="90000"/>
          </a:bodyPr>
          <a:lstStyle/>
          <a:p>
            <a:r>
              <a:rPr lang="en-US" sz="2800" b="1" dirty="0">
                <a:latin typeface="+mj-lt"/>
                <a:cs typeface="Times New Roman" panose="02020603050405020304" pitchFamily="18" charset="0"/>
              </a:rPr>
              <a:t>University Advancement </a:t>
            </a:r>
            <a:br>
              <a:rPr lang="en-US" sz="2800" b="1" dirty="0">
                <a:latin typeface="+mj-lt"/>
                <a:cs typeface="Times New Roman" panose="02020603050405020304" pitchFamily="18" charset="0"/>
              </a:rPr>
            </a:br>
            <a:r>
              <a:rPr lang="en-US" sz="2800" b="1" dirty="0">
                <a:latin typeface="+mj-lt"/>
                <a:cs typeface="Times New Roman" panose="02020603050405020304" pitchFamily="18" charset="0"/>
              </a:rPr>
              <a:t>FY24 Fundraising G</a:t>
            </a:r>
            <a:r>
              <a:rPr lang="en-US" sz="2800" b="1" dirty="0">
                <a:latin typeface="+mj-lt"/>
                <a:ea typeface="+mj-ea"/>
                <a:cs typeface="Times New Roman" panose="02020603050405020304" pitchFamily="18" charset="0"/>
              </a:rPr>
              <a:t>oal Setting Process</a:t>
            </a:r>
          </a:p>
        </p:txBody>
      </p:sp>
      <p:sp>
        <p:nvSpPr>
          <p:cNvPr id="2" name="TextBox 1">
            <a:extLst>
              <a:ext uri="{FF2B5EF4-FFF2-40B4-BE49-F238E27FC236}">
                <a16:creationId xmlns:a16="http://schemas.microsoft.com/office/drawing/2014/main" id="{B0B93A45-A5A5-E6E7-6EFD-33CD39C6A886}"/>
              </a:ext>
            </a:extLst>
          </p:cNvPr>
          <p:cNvSpPr txBox="1"/>
          <p:nvPr/>
        </p:nvSpPr>
        <p:spPr>
          <a:xfrm>
            <a:off x="0" y="1905834"/>
            <a:ext cx="9144000" cy="2492990"/>
          </a:xfrm>
          <a:prstGeom prst="rect">
            <a:avLst/>
          </a:prstGeom>
          <a:noFill/>
        </p:spPr>
        <p:txBody>
          <a:bodyPr wrap="square" rtlCol="0">
            <a:spAutoFit/>
          </a:bodyPr>
          <a:lstStyle/>
          <a:p>
            <a:endParaRPr lang="en-US" dirty="0">
              <a:latin typeface="+mj-lt"/>
            </a:endParaRPr>
          </a:p>
          <a:p>
            <a:pPr marL="742950" lvl="1" indent="-285750">
              <a:buFont typeface="Arial" panose="020B0604020202020204" pitchFamily="34" charset="0"/>
              <a:buChar char="•"/>
            </a:pPr>
            <a:r>
              <a:rPr lang="en-US" sz="2000" dirty="0">
                <a:latin typeface="+mj-lt"/>
              </a:rPr>
              <a:t>Same mathematical approach across all Colleges, Schools and Units based on the pipeline of each fundraiser </a:t>
            </a:r>
          </a:p>
          <a:p>
            <a:pPr marL="742950" lvl="1" indent="-285750">
              <a:buFont typeface="Arial" panose="020B0604020202020204" pitchFamily="34" charset="0"/>
              <a:buChar char="•"/>
            </a:pPr>
            <a:r>
              <a:rPr lang="en-US" sz="2000" dirty="0">
                <a:latin typeface="+mj-lt"/>
              </a:rPr>
              <a:t>Five universal metrics</a:t>
            </a:r>
          </a:p>
          <a:p>
            <a:pPr marL="742950" lvl="1" indent="-285750">
              <a:buFont typeface="Arial" panose="020B0604020202020204" pitchFamily="34" charset="0"/>
              <a:buChar char="•"/>
            </a:pPr>
            <a:r>
              <a:rPr lang="en-US" sz="2000" dirty="0">
                <a:latin typeface="+mj-lt"/>
              </a:rPr>
              <a:t>Transparency and Accountability</a:t>
            </a:r>
          </a:p>
          <a:p>
            <a:pPr marL="742950" lvl="1" indent="-285750">
              <a:buFont typeface="Arial" panose="020B0604020202020204" pitchFamily="34" charset="0"/>
              <a:buChar char="•"/>
            </a:pPr>
            <a:r>
              <a:rPr lang="en-US" sz="2000" dirty="0">
                <a:latin typeface="+mj-lt"/>
              </a:rPr>
              <a:t>Working towards an annual 7% </a:t>
            </a:r>
            <a:r>
              <a:rPr lang="en-US" sz="2000" dirty="0">
                <a:latin typeface="+mj-lt"/>
                <a:cs typeface="Arial" panose="020B0604020202020204" pitchFamily="34" charset="0"/>
              </a:rPr>
              <a:t>growth rate with a sprinkling of aspirational  </a:t>
            </a:r>
          </a:p>
          <a:p>
            <a:endParaRPr lang="en-US" dirty="0"/>
          </a:p>
        </p:txBody>
      </p:sp>
    </p:spTree>
    <p:extLst>
      <p:ext uri="{BB962C8B-B14F-4D97-AF65-F5344CB8AC3E}">
        <p14:creationId xmlns:p14="http://schemas.microsoft.com/office/powerpoint/2010/main" val="419988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14A1831-BE46-3C27-EDB8-88774CDCFACD}"/>
              </a:ext>
            </a:extLst>
          </p:cNvPr>
          <p:cNvSpPr>
            <a:spLocks noGrp="1"/>
          </p:cNvSpPr>
          <p:nvPr>
            <p:ph type="title"/>
          </p:nvPr>
        </p:nvSpPr>
        <p:spPr>
          <a:xfrm>
            <a:off x="457200" y="767468"/>
            <a:ext cx="8229600" cy="546973"/>
          </a:xfrm>
        </p:spPr>
        <p:txBody>
          <a:bodyPr>
            <a:normAutofit/>
          </a:bodyPr>
          <a:lstStyle/>
          <a:p>
            <a:r>
              <a:rPr lang="en-US" sz="2800" b="1" dirty="0">
                <a:latin typeface="+mj-lt"/>
                <a:ea typeface="+mj-ea"/>
                <a:cs typeface="Times New Roman" panose="02020603050405020304" pitchFamily="18" charset="0"/>
              </a:rPr>
              <a:t>FY24 Goals for Colleges, Schools, &amp; Units</a:t>
            </a:r>
          </a:p>
        </p:txBody>
      </p:sp>
      <p:grpSp>
        <p:nvGrpSpPr>
          <p:cNvPr id="9" name="Group 8">
            <a:extLst>
              <a:ext uri="{FF2B5EF4-FFF2-40B4-BE49-F238E27FC236}">
                <a16:creationId xmlns:a16="http://schemas.microsoft.com/office/drawing/2014/main" id="{821A6281-790C-F63D-4D1A-4FF5EF5CB4D4}"/>
              </a:ext>
            </a:extLst>
          </p:cNvPr>
          <p:cNvGrpSpPr/>
          <p:nvPr/>
        </p:nvGrpSpPr>
        <p:grpSpPr>
          <a:xfrm>
            <a:off x="700466" y="1548350"/>
            <a:ext cx="7743068" cy="3238216"/>
            <a:chOff x="142258" y="1157126"/>
            <a:chExt cx="7743068" cy="3238216"/>
          </a:xfrm>
        </p:grpSpPr>
        <p:sp>
          <p:nvSpPr>
            <p:cNvPr id="13" name="Rectangle: Rounded Corners 12">
              <a:extLst>
                <a:ext uri="{FF2B5EF4-FFF2-40B4-BE49-F238E27FC236}">
                  <a16:creationId xmlns:a16="http://schemas.microsoft.com/office/drawing/2014/main" id="{F37A1E03-88D8-81A7-59CF-A8725E1E0D08}"/>
                </a:ext>
              </a:extLst>
            </p:cNvPr>
            <p:cNvSpPr/>
            <p:nvPr/>
          </p:nvSpPr>
          <p:spPr>
            <a:xfrm>
              <a:off x="3566527" y="2864932"/>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Law</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$2,140,000</a:t>
              </a:r>
              <a:endParaRPr lang="en-US" sz="750" dirty="0">
                <a:solidFill>
                  <a:srgbClr val="782F40"/>
                </a:solidFill>
                <a:latin typeface="Arial Narrow" panose="020B0604020202020204" pitchFamily="34" charset="0"/>
                <a:cs typeface="Arial Narrow" panose="020B0604020202020204" pitchFamily="34" charset="0"/>
              </a:endParaRPr>
            </a:p>
          </p:txBody>
        </p:sp>
        <p:sp>
          <p:nvSpPr>
            <p:cNvPr id="14" name="Rectangle: Rounded Corners 13">
              <a:extLst>
                <a:ext uri="{FF2B5EF4-FFF2-40B4-BE49-F238E27FC236}">
                  <a16:creationId xmlns:a16="http://schemas.microsoft.com/office/drawing/2014/main" id="{360D57D6-6549-4DB9-41EC-2500E00C3F7A}"/>
                </a:ext>
              </a:extLst>
            </p:cNvPr>
            <p:cNvSpPr/>
            <p:nvPr/>
          </p:nvSpPr>
          <p:spPr>
            <a:xfrm>
              <a:off x="3566527" y="3703691"/>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Medicine</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$3,615,000</a:t>
              </a:r>
              <a:endParaRPr lang="en-US" sz="750" dirty="0">
                <a:solidFill>
                  <a:srgbClr val="782F40"/>
                </a:solidFill>
                <a:latin typeface="Arial Narrow" panose="020B0604020202020204" pitchFamily="34" charset="0"/>
                <a:cs typeface="Arial Narrow" panose="020B0604020202020204" pitchFamily="34" charset="0"/>
              </a:endParaRPr>
            </a:p>
          </p:txBody>
        </p:sp>
        <p:sp>
          <p:nvSpPr>
            <p:cNvPr id="16" name="Rectangle: Rounded Corners 15">
              <a:extLst>
                <a:ext uri="{FF2B5EF4-FFF2-40B4-BE49-F238E27FC236}">
                  <a16:creationId xmlns:a16="http://schemas.microsoft.com/office/drawing/2014/main" id="{8CD5AE61-06AC-85E3-A7A9-0868B73A366C}"/>
                </a:ext>
              </a:extLst>
            </p:cNvPr>
            <p:cNvSpPr/>
            <p:nvPr/>
          </p:nvSpPr>
          <p:spPr>
            <a:xfrm>
              <a:off x="5859156" y="2862310"/>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Music</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$3,054,000</a:t>
              </a:r>
              <a:endParaRPr lang="en-US" sz="750" dirty="0">
                <a:solidFill>
                  <a:srgbClr val="782F40"/>
                </a:solidFill>
                <a:latin typeface="Arial Narrow" panose="020B0604020202020204" pitchFamily="34" charset="0"/>
                <a:cs typeface="Arial Narrow" panose="020B0604020202020204" pitchFamily="34" charset="0"/>
              </a:endParaRPr>
            </a:p>
          </p:txBody>
        </p:sp>
        <p:sp>
          <p:nvSpPr>
            <p:cNvPr id="17" name="Rectangle: Rounded Corners 16">
              <a:extLst>
                <a:ext uri="{FF2B5EF4-FFF2-40B4-BE49-F238E27FC236}">
                  <a16:creationId xmlns:a16="http://schemas.microsoft.com/office/drawing/2014/main" id="{CB1E25AF-3BE1-3DDF-33FF-ACD280CAD6F3}"/>
                </a:ext>
              </a:extLst>
            </p:cNvPr>
            <p:cNvSpPr/>
            <p:nvPr/>
          </p:nvSpPr>
          <p:spPr>
            <a:xfrm>
              <a:off x="1286354" y="2864932"/>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Nursing</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$1,154,000</a:t>
              </a:r>
              <a:endParaRPr lang="en-US" sz="750" dirty="0">
                <a:solidFill>
                  <a:srgbClr val="782F40"/>
                </a:solidFill>
                <a:latin typeface="Arial Narrow" panose="020B0604020202020204" pitchFamily="34" charset="0"/>
                <a:cs typeface="Arial Narrow" panose="020B0604020202020204" pitchFamily="34" charset="0"/>
              </a:endParaRPr>
            </a:p>
          </p:txBody>
        </p:sp>
        <p:sp>
          <p:nvSpPr>
            <p:cNvPr id="18" name="Rectangle: Rounded Corners 17">
              <a:extLst>
                <a:ext uri="{FF2B5EF4-FFF2-40B4-BE49-F238E27FC236}">
                  <a16:creationId xmlns:a16="http://schemas.microsoft.com/office/drawing/2014/main" id="{0571027F-6495-874E-D5A6-368DE2112EEB}"/>
                </a:ext>
              </a:extLst>
            </p:cNvPr>
            <p:cNvSpPr/>
            <p:nvPr/>
          </p:nvSpPr>
          <p:spPr>
            <a:xfrm>
              <a:off x="1286354" y="3696807"/>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College of Social Sciences &amp; Public Policy</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$2,475,000</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19" name="Rectangle: Rounded Corners 18">
              <a:extLst>
                <a:ext uri="{FF2B5EF4-FFF2-40B4-BE49-F238E27FC236}">
                  <a16:creationId xmlns:a16="http://schemas.microsoft.com/office/drawing/2014/main" id="{3C849FA1-24AA-B6F2-BB05-148617323BC7}"/>
                </a:ext>
              </a:extLst>
            </p:cNvPr>
            <p:cNvSpPr/>
            <p:nvPr/>
          </p:nvSpPr>
          <p:spPr>
            <a:xfrm>
              <a:off x="2421609" y="2864121"/>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Division of Undergraduate Studies</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$2,572,000</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20" name="Rectangle: Rounded Corners 19">
              <a:extLst>
                <a:ext uri="{FF2B5EF4-FFF2-40B4-BE49-F238E27FC236}">
                  <a16:creationId xmlns:a16="http://schemas.microsoft.com/office/drawing/2014/main" id="{247DBC71-2D3F-6984-4ACE-83E33AEE9959}"/>
                </a:ext>
              </a:extLst>
            </p:cNvPr>
            <p:cNvSpPr/>
            <p:nvPr/>
          </p:nvSpPr>
          <p:spPr>
            <a:xfrm>
              <a:off x="2421173" y="3709542"/>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University Libraries</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$665,000</a:t>
              </a:r>
              <a:endParaRPr lang="en-US" sz="750" dirty="0">
                <a:solidFill>
                  <a:srgbClr val="782F40"/>
                </a:solidFill>
                <a:latin typeface="Arial Narrow" panose="020B0604020202020204" pitchFamily="34" charset="0"/>
                <a:cs typeface="Arial Narrow" panose="020B0604020202020204" pitchFamily="34" charset="0"/>
              </a:endParaRPr>
            </a:p>
          </p:txBody>
        </p:sp>
        <p:sp>
          <p:nvSpPr>
            <p:cNvPr id="21" name="Rectangle: Rounded Corners 20">
              <a:extLst>
                <a:ext uri="{FF2B5EF4-FFF2-40B4-BE49-F238E27FC236}">
                  <a16:creationId xmlns:a16="http://schemas.microsoft.com/office/drawing/2014/main" id="{B131D739-870E-BA2E-6085-5EF33D3C2404}"/>
                </a:ext>
              </a:extLst>
            </p:cNvPr>
            <p:cNvSpPr/>
            <p:nvPr/>
          </p:nvSpPr>
          <p:spPr>
            <a:xfrm>
              <a:off x="4707950" y="2864121"/>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Division of </a:t>
              </a:r>
              <a:br>
                <a:rPr lang="en-US" sz="750" dirty="0">
                  <a:solidFill>
                    <a:srgbClr val="782F40"/>
                  </a:solidFill>
                  <a:latin typeface="Arial Narrow" panose="020B0604020202020204" pitchFamily="34" charset="0"/>
                  <a:cs typeface="Arial Narrow" panose="020B0604020202020204" pitchFamily="34" charset="0"/>
                </a:rPr>
              </a:br>
              <a:r>
                <a:rPr lang="en-US" sz="750" dirty="0">
                  <a:solidFill>
                    <a:srgbClr val="782F40"/>
                  </a:solidFill>
                  <a:latin typeface="Arial Narrow" panose="020B0604020202020204" pitchFamily="34" charset="0"/>
                  <a:cs typeface="Arial Narrow" panose="020B0604020202020204" pitchFamily="34" charset="0"/>
                </a:rPr>
                <a:t>Student Affairs</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$1,795,000</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22" name="Rectangle: Rounded Corners 21">
              <a:extLst>
                <a:ext uri="{FF2B5EF4-FFF2-40B4-BE49-F238E27FC236}">
                  <a16:creationId xmlns:a16="http://schemas.microsoft.com/office/drawing/2014/main" id="{13C6243E-78E4-3DE0-71FF-5AE34B496B3C}"/>
                </a:ext>
              </a:extLst>
            </p:cNvPr>
            <p:cNvSpPr/>
            <p:nvPr/>
          </p:nvSpPr>
          <p:spPr>
            <a:xfrm>
              <a:off x="6970926" y="2864932"/>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The John and Mable Ringling Museum of Art</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$17,012,00</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25" name="Rectangle: Rounded Corners 24">
              <a:extLst>
                <a:ext uri="{FF2B5EF4-FFF2-40B4-BE49-F238E27FC236}">
                  <a16:creationId xmlns:a16="http://schemas.microsoft.com/office/drawing/2014/main" id="{D7667171-6D71-D8EA-75F3-1C635968CF41}"/>
                </a:ext>
              </a:extLst>
            </p:cNvPr>
            <p:cNvSpPr/>
            <p:nvPr/>
          </p:nvSpPr>
          <p:spPr>
            <a:xfrm>
              <a:off x="142258" y="1180665"/>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Business</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$14,200,000</a:t>
              </a:r>
              <a:endParaRPr lang="en-US" sz="750" dirty="0">
                <a:solidFill>
                  <a:srgbClr val="782F40"/>
                </a:solidFill>
                <a:latin typeface="Arial Narrow" panose="020B0604020202020204" pitchFamily="34" charset="0"/>
                <a:cs typeface="Arial Narrow" panose="020B0604020202020204" pitchFamily="34" charset="0"/>
              </a:endParaRPr>
            </a:p>
          </p:txBody>
        </p:sp>
        <p:sp>
          <p:nvSpPr>
            <p:cNvPr id="27" name="Rectangle: Rounded Corners 26">
              <a:extLst>
                <a:ext uri="{FF2B5EF4-FFF2-40B4-BE49-F238E27FC236}">
                  <a16:creationId xmlns:a16="http://schemas.microsoft.com/office/drawing/2014/main" id="{0C232D4B-B04B-E505-2282-C47AA3B0600E}"/>
                </a:ext>
              </a:extLst>
            </p:cNvPr>
            <p:cNvSpPr/>
            <p:nvPr/>
          </p:nvSpPr>
          <p:spPr>
            <a:xfrm>
              <a:off x="1283681" y="1173826"/>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College of Arts and Sciences</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$7,600,000</a:t>
              </a: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28" name="Rectangle: Rounded Corners 27">
              <a:extLst>
                <a:ext uri="{FF2B5EF4-FFF2-40B4-BE49-F238E27FC236}">
                  <a16:creationId xmlns:a16="http://schemas.microsoft.com/office/drawing/2014/main" id="{D44F289B-7350-E0C9-9224-9124E462EBDC}"/>
                </a:ext>
              </a:extLst>
            </p:cNvPr>
            <p:cNvSpPr/>
            <p:nvPr/>
          </p:nvSpPr>
          <p:spPr>
            <a:xfrm>
              <a:off x="2425104" y="1173826"/>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College of Communication and Information</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$1,200,000</a:t>
              </a: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29" name="Rectangle: Rounded Corners 28">
              <a:extLst>
                <a:ext uri="{FF2B5EF4-FFF2-40B4-BE49-F238E27FC236}">
                  <a16:creationId xmlns:a16="http://schemas.microsoft.com/office/drawing/2014/main" id="{0B6BCFF4-6668-FE2B-0BAD-F46A8742DE23}"/>
                </a:ext>
              </a:extLst>
            </p:cNvPr>
            <p:cNvSpPr/>
            <p:nvPr/>
          </p:nvSpPr>
          <p:spPr>
            <a:xfrm>
              <a:off x="3566527" y="1173826"/>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College of Criminology and Criminal Justice</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TBD</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30" name="Rectangle: Rounded Corners 29">
              <a:extLst>
                <a:ext uri="{FF2B5EF4-FFF2-40B4-BE49-F238E27FC236}">
                  <a16:creationId xmlns:a16="http://schemas.microsoft.com/office/drawing/2014/main" id="{53C9D26E-AE8A-D5B9-AF89-A1C3473A3B23}"/>
                </a:ext>
              </a:extLst>
            </p:cNvPr>
            <p:cNvSpPr/>
            <p:nvPr/>
          </p:nvSpPr>
          <p:spPr>
            <a:xfrm>
              <a:off x="4707950" y="1157126"/>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Dedman College of Hospitality</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$920,000</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32" name="Rectangle: Rounded Corners 31">
              <a:extLst>
                <a:ext uri="{FF2B5EF4-FFF2-40B4-BE49-F238E27FC236}">
                  <a16:creationId xmlns:a16="http://schemas.microsoft.com/office/drawing/2014/main" id="{32FF7B2B-D46E-BA3F-B093-562C6DA9F0D4}"/>
                </a:ext>
              </a:extLst>
            </p:cNvPr>
            <p:cNvSpPr/>
            <p:nvPr/>
          </p:nvSpPr>
          <p:spPr>
            <a:xfrm>
              <a:off x="149599" y="3696807"/>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FAMU-FSU College of Engineering</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$680,000</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33" name="Rectangle: Rounded Corners 32">
              <a:extLst>
                <a:ext uri="{FF2B5EF4-FFF2-40B4-BE49-F238E27FC236}">
                  <a16:creationId xmlns:a16="http://schemas.microsoft.com/office/drawing/2014/main" id="{FEA3A250-E4F3-1615-948F-CC2ADA67B47E}"/>
                </a:ext>
              </a:extLst>
            </p:cNvPr>
            <p:cNvSpPr/>
            <p:nvPr/>
          </p:nvSpPr>
          <p:spPr>
            <a:xfrm>
              <a:off x="3570845" y="2019379"/>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Jim Moran College of Entrepreneurship</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$840,000</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34" name="Rectangle: Rounded Corners 33">
              <a:extLst>
                <a:ext uri="{FF2B5EF4-FFF2-40B4-BE49-F238E27FC236}">
                  <a16:creationId xmlns:a16="http://schemas.microsoft.com/office/drawing/2014/main" id="{CE3E8376-0ACB-253C-1F53-FAB821908725}"/>
                </a:ext>
              </a:extLst>
            </p:cNvPr>
            <p:cNvSpPr/>
            <p:nvPr/>
          </p:nvSpPr>
          <p:spPr>
            <a:xfrm>
              <a:off x="4716586" y="2019379"/>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College of </a:t>
              </a:r>
              <a:br>
                <a:rPr lang="en-US" sz="750" dirty="0">
                  <a:solidFill>
                    <a:srgbClr val="782F40"/>
                  </a:solidFill>
                  <a:latin typeface="Arial Narrow" panose="020B0604020202020204" pitchFamily="34" charset="0"/>
                  <a:cs typeface="Arial Narrow" panose="020B0604020202020204" pitchFamily="34" charset="0"/>
                </a:rPr>
              </a:br>
              <a:r>
                <a:rPr lang="en-US" sz="750" dirty="0">
                  <a:solidFill>
                    <a:srgbClr val="782F40"/>
                  </a:solidFill>
                  <a:latin typeface="Arial Narrow" panose="020B0604020202020204" pitchFamily="34" charset="0"/>
                  <a:cs typeface="Arial Narrow" panose="020B0604020202020204" pitchFamily="34" charset="0"/>
                </a:rPr>
                <a:t>Motion Picture Arts</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TBD</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35" name="Rectangle: Rounded Corners 34">
              <a:extLst>
                <a:ext uri="{FF2B5EF4-FFF2-40B4-BE49-F238E27FC236}">
                  <a16:creationId xmlns:a16="http://schemas.microsoft.com/office/drawing/2014/main" id="{84D6130B-6E55-58B2-8D7A-1C470A711211}"/>
                </a:ext>
              </a:extLst>
            </p:cNvPr>
            <p:cNvSpPr/>
            <p:nvPr/>
          </p:nvSpPr>
          <p:spPr>
            <a:xfrm>
              <a:off x="5841331" y="2019379"/>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Academic Affairs</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$10,000,000</a:t>
              </a:r>
              <a:endParaRPr lang="en-US" sz="750" dirty="0">
                <a:solidFill>
                  <a:srgbClr val="782F40"/>
                </a:solidFill>
                <a:latin typeface="Arial Narrow" panose="020B0604020202020204" pitchFamily="34" charset="0"/>
                <a:cs typeface="Arial Narrow" panose="020B0604020202020204" pitchFamily="34" charset="0"/>
              </a:endParaRPr>
            </a:p>
          </p:txBody>
        </p:sp>
        <p:sp>
          <p:nvSpPr>
            <p:cNvPr id="37" name="Rectangle: Rounded Corners 36">
              <a:extLst>
                <a:ext uri="{FF2B5EF4-FFF2-40B4-BE49-F238E27FC236}">
                  <a16:creationId xmlns:a16="http://schemas.microsoft.com/office/drawing/2014/main" id="{8777D9F6-3C9E-3AB2-5FEF-A7014B4D5860}"/>
                </a:ext>
              </a:extLst>
            </p:cNvPr>
            <p:cNvSpPr/>
            <p:nvPr/>
          </p:nvSpPr>
          <p:spPr>
            <a:xfrm>
              <a:off x="2425104" y="2019379"/>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Opening Nights</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$400,000</a:t>
              </a:r>
            </a:p>
          </p:txBody>
        </p:sp>
        <p:sp>
          <p:nvSpPr>
            <p:cNvPr id="38" name="Rectangle: Rounded Corners 37">
              <a:extLst>
                <a:ext uri="{FF2B5EF4-FFF2-40B4-BE49-F238E27FC236}">
                  <a16:creationId xmlns:a16="http://schemas.microsoft.com/office/drawing/2014/main" id="{78C6318A-16A3-C988-1EC2-E1160A3E8E0F}"/>
                </a:ext>
              </a:extLst>
            </p:cNvPr>
            <p:cNvSpPr/>
            <p:nvPr/>
          </p:nvSpPr>
          <p:spPr>
            <a:xfrm>
              <a:off x="142258" y="2858093"/>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Panama City Campus</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$1,200,000</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39" name="Rectangle: Rounded Corners 38">
              <a:extLst>
                <a:ext uri="{FF2B5EF4-FFF2-40B4-BE49-F238E27FC236}">
                  <a16:creationId xmlns:a16="http://schemas.microsoft.com/office/drawing/2014/main" id="{3FCBF7D4-8CBE-DB34-5513-55C0051A4906}"/>
                </a:ext>
              </a:extLst>
            </p:cNvPr>
            <p:cNvSpPr/>
            <p:nvPr/>
          </p:nvSpPr>
          <p:spPr>
            <a:xfrm>
              <a:off x="6970926" y="2019379"/>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College of </a:t>
              </a:r>
              <a:br>
                <a:rPr lang="en-US" sz="750" dirty="0">
                  <a:solidFill>
                    <a:srgbClr val="782F40"/>
                  </a:solidFill>
                  <a:latin typeface="Arial Narrow" panose="020B0604020202020204" pitchFamily="34" charset="0"/>
                  <a:cs typeface="Arial Narrow" panose="020B0604020202020204" pitchFamily="34" charset="0"/>
                </a:rPr>
              </a:br>
              <a:r>
                <a:rPr lang="en-US" sz="750" dirty="0">
                  <a:solidFill>
                    <a:srgbClr val="782F40"/>
                  </a:solidFill>
                  <a:latin typeface="Arial Narrow" panose="020B0604020202020204" pitchFamily="34" charset="0"/>
                  <a:cs typeface="Arial Narrow" panose="020B0604020202020204" pitchFamily="34" charset="0"/>
                </a:rPr>
                <a:t>Social Work</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$2,000,000</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3" name="Rectangle: Rounded Corners 2">
              <a:extLst>
                <a:ext uri="{FF2B5EF4-FFF2-40B4-BE49-F238E27FC236}">
                  <a16:creationId xmlns:a16="http://schemas.microsoft.com/office/drawing/2014/main" id="{F75C8862-FD71-0BD1-E7F6-92B10A780333}"/>
                </a:ext>
              </a:extLst>
            </p:cNvPr>
            <p:cNvSpPr/>
            <p:nvPr/>
          </p:nvSpPr>
          <p:spPr>
            <a:xfrm>
              <a:off x="5839438" y="1180665"/>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750" dirty="0">
                  <a:solidFill>
                    <a:srgbClr val="782F40"/>
                  </a:solidFill>
                  <a:latin typeface="Arial Narrow" panose="020B0604020202020204" pitchFamily="34" charset="0"/>
                  <a:cs typeface="Arial Narrow" panose="020B0604020202020204" pitchFamily="34" charset="0"/>
                </a:rPr>
                <a:t>College of Education &amp; Health &amp; Human Sciences</a:t>
              </a:r>
            </a:p>
            <a:p>
              <a:pPr algn="ctr"/>
              <a:r>
                <a:rPr lang="en-US" sz="1000" b="1" dirty="0">
                  <a:solidFill>
                    <a:srgbClr val="782F40"/>
                  </a:solidFill>
                  <a:latin typeface="Arial Narrow" panose="020B0604020202020204" pitchFamily="34" charset="0"/>
                  <a:cs typeface="Arial Narrow" panose="020B0604020202020204" pitchFamily="34" charset="0"/>
                </a:rPr>
                <a:t>$17,340,000</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endParaRPr lang="en-US" sz="750" dirty="0">
                <a:solidFill>
                  <a:srgbClr val="782F40"/>
                </a:solidFill>
                <a:latin typeface="Arial Narrow" panose="020B0604020202020204" pitchFamily="34" charset="0"/>
                <a:cs typeface="Arial Narrow" panose="020B0604020202020204" pitchFamily="34" charset="0"/>
              </a:endParaRPr>
            </a:p>
          </p:txBody>
        </p:sp>
        <p:sp>
          <p:nvSpPr>
            <p:cNvPr id="4" name="Rectangle: Rounded Corners 3">
              <a:extLst>
                <a:ext uri="{FF2B5EF4-FFF2-40B4-BE49-F238E27FC236}">
                  <a16:creationId xmlns:a16="http://schemas.microsoft.com/office/drawing/2014/main" id="{11C84D26-7218-1508-887C-4CEBAEA4652B}"/>
                </a:ext>
              </a:extLst>
            </p:cNvPr>
            <p:cNvSpPr/>
            <p:nvPr/>
          </p:nvSpPr>
          <p:spPr>
            <a:xfrm>
              <a:off x="1279363" y="2019379"/>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a:t>
              </a:r>
              <a:br>
                <a:rPr lang="en-US" sz="750" dirty="0">
                  <a:solidFill>
                    <a:srgbClr val="782F40"/>
                  </a:solidFill>
                  <a:latin typeface="Arial Narrow" panose="020B0604020202020204" pitchFamily="34" charset="0"/>
                  <a:cs typeface="Arial Narrow" panose="020B0604020202020204" pitchFamily="34" charset="0"/>
                </a:rPr>
              </a:br>
              <a:r>
                <a:rPr lang="en-US" sz="750" dirty="0">
                  <a:solidFill>
                    <a:srgbClr val="782F40"/>
                  </a:solidFill>
                  <a:latin typeface="Arial Narrow" panose="020B0604020202020204" pitchFamily="34" charset="0"/>
                  <a:cs typeface="Arial Narrow" panose="020B0604020202020204" pitchFamily="34" charset="0"/>
                </a:rPr>
                <a:t>Fine Arts</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$2,410,000</a:t>
              </a:r>
            </a:p>
          </p:txBody>
        </p:sp>
        <p:sp>
          <p:nvSpPr>
            <p:cNvPr id="5" name="Rectangle: Rounded Corners 4">
              <a:extLst>
                <a:ext uri="{FF2B5EF4-FFF2-40B4-BE49-F238E27FC236}">
                  <a16:creationId xmlns:a16="http://schemas.microsoft.com/office/drawing/2014/main" id="{32C9818B-A88E-7123-4E5D-7AEF67793B1A}"/>
                </a:ext>
              </a:extLst>
            </p:cNvPr>
            <p:cNvSpPr/>
            <p:nvPr/>
          </p:nvSpPr>
          <p:spPr>
            <a:xfrm>
              <a:off x="149599" y="2019379"/>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Gift &amp; Estate Planning</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$9,000,000</a:t>
              </a:r>
            </a:p>
          </p:txBody>
        </p:sp>
        <p:sp>
          <p:nvSpPr>
            <p:cNvPr id="7" name="Rectangle: Rounded Corners 6">
              <a:extLst>
                <a:ext uri="{FF2B5EF4-FFF2-40B4-BE49-F238E27FC236}">
                  <a16:creationId xmlns:a16="http://schemas.microsoft.com/office/drawing/2014/main" id="{B278974B-F274-7223-A6A8-4464FE67F7F1}"/>
                </a:ext>
              </a:extLst>
            </p:cNvPr>
            <p:cNvSpPr/>
            <p:nvPr/>
          </p:nvSpPr>
          <p:spPr>
            <a:xfrm>
              <a:off x="6970926" y="1180665"/>
              <a:ext cx="914400" cy="68580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Leadership </a:t>
              </a:r>
              <a:br>
                <a:rPr lang="en-US" sz="750" dirty="0">
                  <a:solidFill>
                    <a:srgbClr val="782F40"/>
                  </a:solidFill>
                  <a:latin typeface="Arial Narrow" panose="020B0604020202020204" pitchFamily="34" charset="0"/>
                  <a:cs typeface="Arial Narrow" panose="020B0604020202020204" pitchFamily="34" charset="0"/>
                </a:rPr>
              </a:br>
              <a:r>
                <a:rPr lang="en-US" sz="750" dirty="0">
                  <a:solidFill>
                    <a:srgbClr val="782F40"/>
                  </a:solidFill>
                  <a:latin typeface="Arial Narrow" panose="020B0604020202020204" pitchFamily="34" charset="0"/>
                  <a:cs typeface="Arial Narrow" panose="020B0604020202020204" pitchFamily="34" charset="0"/>
                </a:rPr>
                <a:t>Annual Giving</a:t>
              </a:r>
            </a:p>
            <a:p>
              <a:pPr algn="ctr"/>
              <a:endParaRPr lang="en-US" sz="750" dirty="0">
                <a:solidFill>
                  <a:srgbClr val="782F40"/>
                </a:solidFill>
                <a:latin typeface="Arial Narrow" panose="020B0604020202020204" pitchFamily="34" charset="0"/>
                <a:cs typeface="Arial Narrow" panose="020B0604020202020204" pitchFamily="34" charset="0"/>
              </a:endParaRPr>
            </a:p>
            <a:p>
              <a:pPr algn="ctr"/>
              <a:r>
                <a:rPr lang="en-US" sz="1000" b="1" dirty="0">
                  <a:solidFill>
                    <a:srgbClr val="782F40"/>
                  </a:solidFill>
                  <a:latin typeface="Arial Narrow" panose="020B0604020202020204" pitchFamily="34" charset="0"/>
                  <a:cs typeface="Arial Narrow" panose="020B0604020202020204" pitchFamily="34" charset="0"/>
                </a:rPr>
                <a:t>$125,000</a:t>
              </a:r>
            </a:p>
          </p:txBody>
        </p:sp>
      </p:grpSp>
    </p:spTree>
    <p:extLst>
      <p:ext uri="{BB962C8B-B14F-4D97-AF65-F5344CB8AC3E}">
        <p14:creationId xmlns:p14="http://schemas.microsoft.com/office/powerpoint/2010/main" val="386981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0F1D-0390-3765-55FA-589E774305F5}"/>
              </a:ext>
            </a:extLst>
          </p:cNvPr>
          <p:cNvSpPr>
            <a:spLocks noGrp="1"/>
          </p:cNvSpPr>
          <p:nvPr>
            <p:ph type="title"/>
          </p:nvPr>
        </p:nvSpPr>
        <p:spPr>
          <a:xfrm>
            <a:off x="457198" y="667255"/>
            <a:ext cx="8229600" cy="729154"/>
          </a:xfrm>
        </p:spPr>
        <p:txBody>
          <a:bodyPr>
            <a:normAutofit/>
          </a:bodyPr>
          <a:lstStyle/>
          <a:p>
            <a:r>
              <a:rPr lang="en-US" sz="2800" b="1" dirty="0">
                <a:latin typeface="+mj-lt"/>
                <a:ea typeface="+mj-ea"/>
                <a:cs typeface="Times New Roman" panose="02020603050405020304" pitchFamily="18" charset="0"/>
              </a:rPr>
              <a:t>FY24 Goal for University Advancement</a:t>
            </a:r>
            <a:endParaRPr lang="en-US" sz="4000" b="1" dirty="0">
              <a:latin typeface="+mj-lt"/>
            </a:endParaRPr>
          </a:p>
        </p:txBody>
      </p:sp>
      <p:sp>
        <p:nvSpPr>
          <p:cNvPr id="6" name="TextBox 5">
            <a:extLst>
              <a:ext uri="{FF2B5EF4-FFF2-40B4-BE49-F238E27FC236}">
                <a16:creationId xmlns:a16="http://schemas.microsoft.com/office/drawing/2014/main" id="{762C2752-04C4-467E-5DD5-037E0DB5B0AD}"/>
              </a:ext>
            </a:extLst>
          </p:cNvPr>
          <p:cNvSpPr txBox="1"/>
          <p:nvPr/>
        </p:nvSpPr>
        <p:spPr>
          <a:xfrm>
            <a:off x="539644" y="1589544"/>
            <a:ext cx="8064708" cy="1754326"/>
          </a:xfrm>
          <a:prstGeom prst="rect">
            <a:avLst/>
          </a:prstGeom>
          <a:noFill/>
        </p:spPr>
        <p:txBody>
          <a:bodyPr wrap="square" rtlCol="0">
            <a:spAutoFit/>
          </a:bodyPr>
          <a:lstStyle/>
          <a:p>
            <a:pPr algn="ctr"/>
            <a:r>
              <a:rPr lang="en-US" sz="2800" b="1" dirty="0">
                <a:highlight>
                  <a:srgbClr val="FFFF00"/>
                </a:highlight>
                <a:latin typeface="+mj-lt"/>
              </a:rPr>
              <a:t>$97,000,000</a:t>
            </a:r>
          </a:p>
          <a:p>
            <a:pPr algn="ctr"/>
            <a:endParaRPr lang="en-US" sz="2400" b="1" dirty="0">
              <a:latin typeface="+mj-lt"/>
            </a:endParaRPr>
          </a:p>
          <a:p>
            <a:pPr algn="l"/>
            <a:r>
              <a:rPr lang="en-US" sz="2000" dirty="0">
                <a:latin typeface="+mj-lt"/>
              </a:rPr>
              <a:t>60% or higher closure confidence with discount applied: </a:t>
            </a:r>
            <a:r>
              <a:rPr lang="en-US" sz="2000" b="1" dirty="0">
                <a:latin typeface="+mj-lt"/>
              </a:rPr>
              <a:t>$96,154,640</a:t>
            </a:r>
          </a:p>
          <a:p>
            <a:pPr algn="l"/>
            <a:r>
              <a:rPr lang="en-US" sz="2000" dirty="0">
                <a:latin typeface="+mj-lt"/>
              </a:rPr>
              <a:t>60% or higher closure confidence with NO discount: </a:t>
            </a:r>
            <a:r>
              <a:rPr lang="en-US" sz="2000" b="1" dirty="0">
                <a:latin typeface="+mj-lt"/>
              </a:rPr>
              <a:t>$133,150,600</a:t>
            </a:r>
          </a:p>
          <a:p>
            <a:pPr algn="ctr"/>
            <a:endParaRPr lang="en-US" sz="1600" b="1" dirty="0">
              <a:latin typeface="+mj-lt"/>
            </a:endParaRPr>
          </a:p>
        </p:txBody>
      </p:sp>
      <p:graphicFrame>
        <p:nvGraphicFramePr>
          <p:cNvPr id="10" name="Table 10">
            <a:extLst>
              <a:ext uri="{FF2B5EF4-FFF2-40B4-BE49-F238E27FC236}">
                <a16:creationId xmlns:a16="http://schemas.microsoft.com/office/drawing/2014/main" id="{5220641E-8D95-BD17-B4F0-E4A0B02F71B6}"/>
              </a:ext>
            </a:extLst>
          </p:cNvPr>
          <p:cNvGraphicFramePr>
            <a:graphicFrameLocks noGrp="1"/>
          </p:cNvGraphicFramePr>
          <p:nvPr>
            <p:extLst>
              <p:ext uri="{D42A27DB-BD31-4B8C-83A1-F6EECF244321}">
                <p14:modId xmlns:p14="http://schemas.microsoft.com/office/powerpoint/2010/main" val="1530894175"/>
              </p:ext>
            </p:extLst>
          </p:nvPr>
        </p:nvGraphicFramePr>
        <p:xfrm>
          <a:off x="613931" y="3282315"/>
          <a:ext cx="7834330" cy="1112520"/>
        </p:xfrm>
        <a:graphic>
          <a:graphicData uri="http://schemas.openxmlformats.org/drawingml/2006/table">
            <a:tbl>
              <a:tblPr firstRow="1" bandRow="1">
                <a:tableStyleId>{5C22544A-7EE6-4342-B048-85BDC9FD1C3A}</a:tableStyleId>
              </a:tblPr>
              <a:tblGrid>
                <a:gridCol w="2248539">
                  <a:extLst>
                    <a:ext uri="{9D8B030D-6E8A-4147-A177-3AD203B41FA5}">
                      <a16:colId xmlns:a16="http://schemas.microsoft.com/office/drawing/2014/main" val="3354437387"/>
                    </a:ext>
                  </a:extLst>
                </a:gridCol>
                <a:gridCol w="2842591">
                  <a:extLst>
                    <a:ext uri="{9D8B030D-6E8A-4147-A177-3AD203B41FA5}">
                      <a16:colId xmlns:a16="http://schemas.microsoft.com/office/drawing/2014/main" val="4083761212"/>
                    </a:ext>
                  </a:extLst>
                </a:gridCol>
                <a:gridCol w="2743200">
                  <a:extLst>
                    <a:ext uri="{9D8B030D-6E8A-4147-A177-3AD203B41FA5}">
                      <a16:colId xmlns:a16="http://schemas.microsoft.com/office/drawing/2014/main" val="3533369810"/>
                    </a:ext>
                  </a:extLst>
                </a:gridCol>
              </a:tblGrid>
              <a:tr h="370840">
                <a:tc gridSpan="3">
                  <a:txBody>
                    <a:bodyPr/>
                    <a:lstStyle/>
                    <a:p>
                      <a:pPr algn="ctr"/>
                      <a:r>
                        <a:rPr lang="en-US" sz="1600" dirty="0">
                          <a:solidFill>
                            <a:schemeClr val="bg1"/>
                          </a:solidFill>
                          <a:latin typeface="+mj-lt"/>
                        </a:rPr>
                        <a:t>HISTORICAL: FY 2011–FY 2023</a:t>
                      </a:r>
                    </a:p>
                  </a:txBody>
                  <a:tcPr anchor="ctr">
                    <a:solidFill>
                      <a:srgbClr val="771E32"/>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69776315"/>
                  </a:ext>
                </a:extLst>
              </a:tr>
              <a:tr h="370840">
                <a:tc>
                  <a:txBody>
                    <a:bodyPr/>
                    <a:lstStyle/>
                    <a:p>
                      <a:endParaRPr lang="en-US" sz="1400" dirty="0">
                        <a:latin typeface="+mj-lt"/>
                      </a:endParaRPr>
                    </a:p>
                  </a:txBody>
                  <a:tcPr>
                    <a:solidFill>
                      <a:srgbClr val="D0B884"/>
                    </a:solidFill>
                  </a:tcPr>
                </a:tc>
                <a:tc>
                  <a:txBody>
                    <a:bodyPr/>
                    <a:lstStyle/>
                    <a:p>
                      <a:pPr algn="ctr"/>
                      <a:r>
                        <a:rPr lang="en-US" sz="1400" dirty="0">
                          <a:latin typeface="+mj-lt"/>
                        </a:rPr>
                        <a:t>WITH ALL FYS</a:t>
                      </a:r>
                    </a:p>
                  </a:txBody>
                  <a:tcPr anchor="ctr">
                    <a:solidFill>
                      <a:srgbClr val="D0B884"/>
                    </a:solidFill>
                  </a:tcPr>
                </a:tc>
                <a:tc>
                  <a:txBody>
                    <a:bodyPr/>
                    <a:lstStyle/>
                    <a:p>
                      <a:pPr algn="ctr"/>
                      <a:r>
                        <a:rPr lang="en-US" sz="1400" dirty="0">
                          <a:latin typeface="+mj-lt"/>
                        </a:rPr>
                        <a:t>REMOVED BEST FY</a:t>
                      </a:r>
                    </a:p>
                  </a:txBody>
                  <a:tcPr anchor="ctr">
                    <a:solidFill>
                      <a:srgbClr val="D0B884"/>
                    </a:solidFill>
                  </a:tcPr>
                </a:tc>
                <a:extLst>
                  <a:ext uri="{0D108BD9-81ED-4DB2-BD59-A6C34878D82A}">
                    <a16:rowId xmlns:a16="http://schemas.microsoft.com/office/drawing/2014/main" val="43078776"/>
                  </a:ext>
                </a:extLst>
              </a:tr>
              <a:tr h="370840">
                <a:tc>
                  <a:txBody>
                    <a:bodyPr/>
                    <a:lstStyle/>
                    <a:p>
                      <a:r>
                        <a:rPr lang="en-US" sz="1600" dirty="0">
                          <a:latin typeface="+mj-lt"/>
                        </a:rPr>
                        <a:t>Average</a:t>
                      </a:r>
                    </a:p>
                  </a:txBody>
                  <a:tcPr/>
                </a:tc>
                <a:tc>
                  <a:txBody>
                    <a:bodyPr/>
                    <a:lstStyle/>
                    <a:p>
                      <a:pPr algn="ctr"/>
                      <a:r>
                        <a:rPr lang="en-US" sz="1600" dirty="0">
                          <a:latin typeface="+mj-lt"/>
                        </a:rPr>
                        <a:t>$72,966,090</a:t>
                      </a:r>
                    </a:p>
                  </a:txBody>
                  <a:tcPr anchor="ctr"/>
                </a:tc>
                <a:tc>
                  <a:txBody>
                    <a:bodyPr/>
                    <a:lstStyle/>
                    <a:p>
                      <a:pPr algn="ctr"/>
                      <a:r>
                        <a:rPr lang="en-US" sz="1600" dirty="0">
                          <a:latin typeface="+mj-lt"/>
                        </a:rPr>
                        <a:t>$65,154,814</a:t>
                      </a:r>
                    </a:p>
                  </a:txBody>
                  <a:tcPr anchor="ctr"/>
                </a:tc>
                <a:extLst>
                  <a:ext uri="{0D108BD9-81ED-4DB2-BD59-A6C34878D82A}">
                    <a16:rowId xmlns:a16="http://schemas.microsoft.com/office/drawing/2014/main" val="1318391823"/>
                  </a:ext>
                </a:extLst>
              </a:tr>
            </a:tbl>
          </a:graphicData>
        </a:graphic>
      </p:graphicFrame>
    </p:spTree>
    <p:extLst>
      <p:ext uri="{BB962C8B-B14F-4D97-AF65-F5344CB8AC3E}">
        <p14:creationId xmlns:p14="http://schemas.microsoft.com/office/powerpoint/2010/main" val="3052459559"/>
      </p:ext>
    </p:extLst>
  </p:cSld>
  <p:clrMapOvr>
    <a:masterClrMapping/>
  </p:clrMapOvr>
</p:sld>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Garnet_HighDef</Template>
  <TotalTime>860</TotalTime>
  <Words>1934</Words>
  <Application>Microsoft Office PowerPoint</Application>
  <PresentationFormat>On-screen Show (16:9)</PresentationFormat>
  <Paragraphs>342</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Courier New</vt:lpstr>
      <vt:lpstr>Symbol</vt:lpstr>
      <vt:lpstr>Times New Roman</vt:lpstr>
      <vt:lpstr>Garnet_HighDef-1</vt:lpstr>
      <vt:lpstr>Marla Vickers, ’00, MBA, MA, CFRE</vt:lpstr>
      <vt:lpstr>PowerPoint Presentation</vt:lpstr>
      <vt:lpstr>FY23 Fundraising Totals</vt:lpstr>
      <vt:lpstr>University Endowment Summary</vt:lpstr>
      <vt:lpstr>Alumni Participation Rate (APR) </vt:lpstr>
      <vt:lpstr>Policy Working Group Progress</vt:lpstr>
      <vt:lpstr>University Advancement  FY24 Fundraising Goal Setting Process</vt:lpstr>
      <vt:lpstr>FY24 Goals for Colleges, Schools, &amp; Units</vt:lpstr>
      <vt:lpstr>FY24 Goal for University Advancement</vt:lpstr>
      <vt:lpstr>PowerPoint Presentation</vt:lpstr>
      <vt:lpstr>PowerPoint Presentation</vt:lpstr>
      <vt:lpstr>PowerPoint Presentation</vt:lpstr>
      <vt:lpstr>PowerPoint Presentation</vt:lpstr>
      <vt:lpstr>         Critical Next Steps  Development of University Priorities   Development of Campaign Case Statement  Conduct Campaign “Leadership Briefings”  Launch Campaign Feasibility Study  Determine Campaign Volunteer Structure   </vt:lpstr>
      <vt:lpstr>Questions?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Marla Vickers, MBA, MA, CFRE</dc:title>
  <dc:creator>Kelly Razzano</dc:creator>
  <cp:lastModifiedBy>Marla A Vickers</cp:lastModifiedBy>
  <cp:revision>15</cp:revision>
  <cp:lastPrinted>2023-08-28T13:48:23Z</cp:lastPrinted>
  <dcterms:created xsi:type="dcterms:W3CDTF">2023-07-27T17:18:17Z</dcterms:created>
  <dcterms:modified xsi:type="dcterms:W3CDTF">2023-10-15T22:11:32Z</dcterms:modified>
</cp:coreProperties>
</file>