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3"/>
  </p:handoutMasterIdLst>
  <p:sldIdLst>
    <p:sldId id="256" r:id="rId5"/>
    <p:sldId id="270" r:id="rId6"/>
    <p:sldId id="259" r:id="rId7"/>
    <p:sldId id="274" r:id="rId8"/>
    <p:sldId id="272" r:id="rId9"/>
    <p:sldId id="271" r:id="rId10"/>
    <p:sldId id="275" r:id="rId11"/>
    <p:sldId id="273" r:id="rId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4626" autoAdjust="0"/>
  </p:normalViewPr>
  <p:slideViewPr>
    <p:cSldViewPr snapToGrid="0" snapToObjects="1">
      <p:cViewPr varScale="1">
        <p:scale>
          <a:sx n="161" d="100"/>
          <a:sy n="161" d="100"/>
        </p:scale>
        <p:origin x="5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348D1F-5CC4-E644-BF9B-A0EDA21DB593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F69772-C718-C641-9550-F41AA4417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3672"/>
            <a:ext cx="8229600" cy="729154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481"/>
            <a:ext cx="8229600" cy="2775019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2238"/>
            <a:ext cx="4038600" cy="2956037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2789"/>
            <a:ext cx="4040188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375"/>
            <a:ext cx="4040188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2789"/>
            <a:ext cx="4041775" cy="5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5375"/>
            <a:ext cx="4041775" cy="2949470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73674"/>
            <a:ext cx="3008313" cy="951513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673"/>
            <a:ext cx="5111750" cy="4066190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25187"/>
            <a:ext cx="3008313" cy="3114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3928241"/>
            <a:ext cx="7260896" cy="288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348156"/>
            <a:ext cx="7260896" cy="3481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4216292"/>
            <a:ext cx="7260896" cy="550971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760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5581"/>
            <a:ext cx="8229600" cy="273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acs.fsu.edu/qep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822" y="155666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5300" dirty="0">
                <a:solidFill>
                  <a:srgbClr val="782F40"/>
                </a:solidFill>
              </a:rPr>
              <a:t>Quality Enhancement Plan (QEP)</a:t>
            </a:r>
            <a:br>
              <a:rPr lang="en-US" sz="5300" dirty="0"/>
            </a:br>
            <a:endParaRPr lang="en-US" sz="3100" b="0" dirty="0">
              <a:solidFill>
                <a:srgbClr val="782F4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6AA85-BA94-08EA-5DCD-84C475C8513E}"/>
              </a:ext>
            </a:extLst>
          </p:cNvPr>
          <p:cNvSpPr txBox="1"/>
          <p:nvPr/>
        </p:nvSpPr>
        <p:spPr>
          <a:xfrm>
            <a:off x="1259834" y="3345628"/>
            <a:ext cx="65083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October 2023</a:t>
            </a:r>
          </a:p>
          <a:p>
            <a:pPr algn="ctr"/>
            <a:r>
              <a:rPr lang="en-US" dirty="0"/>
              <a:t>Piers Rawling, QEP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19699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88D6-4F3F-4680-B597-74EC3623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782F40"/>
                </a:solidFill>
                <a:latin typeface="+mj-lt"/>
              </a:rPr>
              <a:t>SACSCOC QEP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EFF6E-35A8-4801-7C4E-4A865DAC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000" dirty="0"/>
              <a:t>has a topic identified through ongoing, comprehensive planning and evaluation processes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has broad-based support of institutional constituencies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focuses on improving specific student learning outcomes and/or student success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commits resources to initiate, implement, and complete the QEP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000" dirty="0"/>
              <a:t>includes a plan to assess achievement </a:t>
            </a:r>
          </a:p>
        </p:txBody>
      </p:sp>
    </p:spTree>
    <p:extLst>
      <p:ext uri="{BB962C8B-B14F-4D97-AF65-F5344CB8AC3E}">
        <p14:creationId xmlns:p14="http://schemas.microsoft.com/office/powerpoint/2010/main" val="46295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3C272F-A33E-1197-C827-78E68F0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>
            <a:normAutofit fontScale="90000"/>
          </a:bodyPr>
          <a:lstStyle/>
          <a:p>
            <a:pPr marL="0" indent="0" algn="l"/>
            <a:r>
              <a:rPr lang="en-US" sz="4000" dirty="0">
                <a:solidFill>
                  <a:srgbClr val="782F40"/>
                </a:solidFill>
                <a:latin typeface="+mj-lt"/>
              </a:rPr>
              <a:t>QEP Focus on Doctoral Education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B85971-E20C-AD9C-8B28-B48DCB78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8503920" cy="2956037"/>
          </a:xfrm>
        </p:spPr>
        <p:txBody>
          <a:bodyPr>
            <a:normAutofit/>
          </a:bodyPr>
          <a:lstStyle/>
          <a:p>
            <a:r>
              <a:rPr lang="en-US" sz="2400" dirty="0"/>
              <a:t>Builds on vision and leadership of FSU President and BOT</a:t>
            </a:r>
          </a:p>
          <a:p>
            <a:r>
              <a:rPr lang="en-US" sz="2400" dirty="0"/>
              <a:t>Arose from previous and current FSU Strategic Plan priorities on improving graduate education, research, and innovation</a:t>
            </a:r>
          </a:p>
          <a:p>
            <a:r>
              <a:rPr lang="en-US" sz="2400" dirty="0"/>
              <a:t>Connects to institutional goals</a:t>
            </a:r>
          </a:p>
          <a:p>
            <a:r>
              <a:rPr lang="en-US" sz="2400" dirty="0"/>
              <a:t>Builds on undergraduate student success initiatives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8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3C272F-A33E-1197-C827-78E68F0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82F40"/>
                </a:solidFill>
                <a:latin typeface="+mj-lt"/>
              </a:rPr>
              <a:t>Key Elements of Provost’s Charge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B85971-E20C-AD9C-8B28-B48DCB78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54" y="1642238"/>
            <a:ext cx="8166847" cy="2956037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Review the university strategic plan and leadership priorities as the framework to guide the development of the plan</a:t>
            </a:r>
          </a:p>
          <a:p>
            <a:r>
              <a:rPr lang="en-US" sz="2600" dirty="0"/>
              <a:t>Compile institutional data relevant to the university plan and leadership/BOT goals </a:t>
            </a:r>
          </a:p>
          <a:p>
            <a:r>
              <a:rPr lang="en-US" sz="2600" dirty="0"/>
              <a:t>Identify any gaps between current practices and leadership goals for doctoral education, and areas needing improvement </a:t>
            </a:r>
          </a:p>
          <a:p>
            <a:r>
              <a:rPr lang="en-US" sz="2600" dirty="0"/>
              <a:t>Examine best practices within doctoral education in light of university plan and leadership/BOT goals</a:t>
            </a:r>
          </a:p>
          <a:p>
            <a:r>
              <a:rPr lang="en-US" sz="2600" dirty="0"/>
              <a:t>Involve the campus community in the discussion and refinement of the topic(s) within doctoral education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339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3C272F-A33E-1197-C827-78E68F0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82F40"/>
                </a:solidFill>
                <a:latin typeface="+mj-lt"/>
              </a:rPr>
              <a:t>QEP Committee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B85971-E20C-AD9C-8B28-B48DCB78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2238"/>
            <a:ext cx="8127401" cy="3170831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Includes 17 faculty and 3 doctoral students</a:t>
            </a:r>
          </a:p>
          <a:p>
            <a:pPr lvl="1"/>
            <a:r>
              <a:rPr lang="en-US" sz="2900" dirty="0"/>
              <a:t>Range of disciplines &amp; colleges from across campus</a:t>
            </a:r>
          </a:p>
          <a:p>
            <a:r>
              <a:rPr lang="en-US" sz="3800" dirty="0"/>
              <a:t>Supported by staff </a:t>
            </a:r>
          </a:p>
          <a:p>
            <a:pPr lvl="1"/>
            <a:r>
              <a:rPr lang="en-US" sz="2900" dirty="0"/>
              <a:t>Graduate School</a:t>
            </a:r>
          </a:p>
          <a:p>
            <a:pPr lvl="1"/>
            <a:r>
              <a:rPr lang="en-US" sz="2900" dirty="0"/>
              <a:t>Institutional Research</a:t>
            </a:r>
          </a:p>
          <a:p>
            <a:pPr lvl="1"/>
            <a:r>
              <a:rPr lang="en-US" sz="2900" dirty="0"/>
              <a:t>Academic and Student Support</a:t>
            </a:r>
          </a:p>
          <a:p>
            <a:pPr lvl="1"/>
            <a:r>
              <a:rPr lang="en-US" sz="2900" dirty="0"/>
              <a:t>Accreditation</a:t>
            </a:r>
          </a:p>
          <a:p>
            <a:pPr lvl="1"/>
            <a:r>
              <a:rPr lang="en-US" sz="2900" dirty="0"/>
              <a:t>Institutional Performance and Assessment</a:t>
            </a:r>
          </a:p>
          <a:p>
            <a:r>
              <a:rPr lang="en-US" sz="3800" dirty="0"/>
              <a:t>Met 12 times in Fall 2022 and Spring 2023</a:t>
            </a:r>
          </a:p>
          <a:p>
            <a:r>
              <a:rPr lang="en-US" sz="3800" dirty="0"/>
              <a:t>For more information, visit FSU’s QEP website: </a:t>
            </a:r>
          </a:p>
          <a:p>
            <a:pPr marL="0" indent="0">
              <a:buNone/>
            </a:pPr>
            <a:r>
              <a:rPr lang="en-US" sz="3800" dirty="0"/>
              <a:t>	 </a:t>
            </a:r>
            <a:r>
              <a:rPr lang="en-US" sz="2900" dirty="0">
                <a:hlinkClick r:id="rId2"/>
              </a:rPr>
              <a:t>https://sacs.fsu.edu/qep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0909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3C272F-A33E-1197-C827-78E68F0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82F40"/>
                </a:solidFill>
                <a:latin typeface="+mj-lt"/>
              </a:rPr>
              <a:t>Data Collection: Doctoral Education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B85971-E20C-AD9C-8B28-B48DCB78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55" y="1642238"/>
            <a:ext cx="8077200" cy="29560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Reviewed best practices &amp; relevant literature </a:t>
            </a:r>
            <a:r>
              <a:rPr lang="en-US" sz="2000" dirty="0"/>
              <a:t>(Council of Graduate Schools)</a:t>
            </a:r>
          </a:p>
          <a:p>
            <a:r>
              <a:rPr lang="en-US" dirty="0"/>
              <a:t>Reviewed FSU’s participation in the doctoral completion project</a:t>
            </a:r>
          </a:p>
          <a:p>
            <a:r>
              <a:rPr lang="en-US" dirty="0"/>
              <a:t>Surveyed students and faculty </a:t>
            </a:r>
          </a:p>
          <a:p>
            <a:r>
              <a:rPr lang="en-US" dirty="0"/>
              <a:t>Conducted focus groups with FSU constituencies</a:t>
            </a:r>
          </a:p>
          <a:p>
            <a:r>
              <a:rPr lang="en-US" dirty="0"/>
              <a:t>Reviewed institutional data analyses and peer comparisons</a:t>
            </a:r>
          </a:p>
          <a:p>
            <a:r>
              <a:rPr lang="en-US" dirty="0"/>
              <a:t>Heard presentations from graduate support offices</a:t>
            </a:r>
          </a:p>
          <a:p>
            <a:r>
              <a:rPr lang="en-US" dirty="0"/>
              <a:t>Reviewed work of participants in the AAU Initiative on Doctoral Education and other public research institutions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6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3C272F-A33E-1197-C827-78E68F0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82F40"/>
                </a:solidFill>
                <a:latin typeface="+mj-lt"/>
              </a:rPr>
              <a:t>Initiatives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B85971-E20C-AD9C-8B28-B48DCB78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55" y="1642238"/>
            <a:ext cx="8343860" cy="2956037"/>
          </a:xfrm>
        </p:spPr>
        <p:txBody>
          <a:bodyPr>
            <a:normAutofit fontScale="92500"/>
          </a:bodyPr>
          <a:lstStyle/>
          <a:p>
            <a:r>
              <a:rPr lang="en-US" dirty="0"/>
              <a:t>Research and creative activity grants</a:t>
            </a:r>
          </a:p>
          <a:p>
            <a:r>
              <a:rPr lang="en-US" dirty="0"/>
              <a:t>Library skills workshops</a:t>
            </a:r>
          </a:p>
          <a:p>
            <a:r>
              <a:rPr lang="en-US" dirty="0"/>
              <a:t>Career and interviewing preparedness</a:t>
            </a:r>
          </a:p>
          <a:p>
            <a:r>
              <a:rPr lang="en-US" dirty="0"/>
              <a:t>Graduate Student Resource Center (one-stop shop)</a:t>
            </a:r>
          </a:p>
          <a:p>
            <a:r>
              <a:rPr lang="en-US" dirty="0"/>
              <a:t>Teaching preparedness</a:t>
            </a:r>
          </a:p>
          <a:p>
            <a:r>
              <a:rPr lang="en-US" dirty="0"/>
              <a:t>Advising tool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3C272F-A33E-1197-C827-78E68F0D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6010"/>
            <a:ext cx="8229600" cy="64798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82F40"/>
                </a:solidFill>
                <a:latin typeface="+mj-lt"/>
              </a:rPr>
              <a:t>Next Steps</a:t>
            </a:r>
            <a:endParaRPr lang="en-US" sz="3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B85971-E20C-AD9C-8B28-B48DCB78E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755" y="1642238"/>
            <a:ext cx="7680227" cy="2956037"/>
          </a:xfrm>
        </p:spPr>
        <p:txBody>
          <a:bodyPr>
            <a:normAutofit/>
          </a:bodyPr>
          <a:lstStyle/>
          <a:p>
            <a:r>
              <a:rPr lang="en-US" sz="2400" dirty="0"/>
              <a:t>Take plan to full QEP Committee for review and approval (late October)</a:t>
            </a:r>
          </a:p>
          <a:p>
            <a:r>
              <a:rPr lang="en-US" sz="2400" dirty="0"/>
              <a:t>Prepare and submit final report</a:t>
            </a:r>
          </a:p>
          <a:p>
            <a:r>
              <a:rPr lang="en-US" sz="2400" dirty="0"/>
              <a:t>Publicize plan</a:t>
            </a:r>
          </a:p>
          <a:p>
            <a:r>
              <a:rPr lang="en-US" sz="2400" dirty="0"/>
              <a:t>Hire GSRC Director and begin implementation </a:t>
            </a:r>
          </a:p>
          <a:p>
            <a:r>
              <a:rPr lang="en-US" sz="2400" dirty="0"/>
              <a:t>Participate in meetings with the SACSCOC Onsite Reaffirmation Committee – March 2024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37010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A777B09505F846B311452193A07FBB" ma:contentTypeVersion="16" ma:contentTypeDescription="Create a new document." ma:contentTypeScope="" ma:versionID="73d92455dba72835de4877846517022e">
  <xsd:schema xmlns:xsd="http://www.w3.org/2001/XMLSchema" xmlns:xs="http://www.w3.org/2001/XMLSchema" xmlns:p="http://schemas.microsoft.com/office/2006/metadata/properties" xmlns:ns3="2fae3982-4ce0-4509-89e9-42ef7ee79277" xmlns:ns4="c52f3507-8e06-4d1b-af4e-4955902eacfc" targetNamespace="http://schemas.microsoft.com/office/2006/metadata/properties" ma:root="true" ma:fieldsID="9a7a738fd59d835e93cba37d6fb06f51" ns3:_="" ns4:_="">
    <xsd:import namespace="2fae3982-4ce0-4509-89e9-42ef7ee79277"/>
    <xsd:import namespace="c52f3507-8e06-4d1b-af4e-4955902eac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e3982-4ce0-4509-89e9-42ef7ee79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f3507-8e06-4d1b-af4e-4955902e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ae3982-4ce0-4509-89e9-42ef7ee792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43F47-4A81-4EC4-862A-B30B10CF1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e3982-4ce0-4509-89e9-42ef7ee79277"/>
    <ds:schemaRef ds:uri="c52f3507-8e06-4d1b-af4e-4955902ea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AF95F3-1144-4C01-ADA3-A9D4F7EC6F00}">
  <ds:schemaRefs>
    <ds:schemaRef ds:uri="http://schemas.microsoft.com/office/2006/metadata/properties"/>
    <ds:schemaRef ds:uri="2fae3982-4ce0-4509-89e9-42ef7ee792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52f3507-8e06-4d1b-af4e-4955902eacfc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1897C7-04E1-45D3-8223-9C41FAA3D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Gold_HighDef</Template>
  <TotalTime>1119</TotalTime>
  <Words>389</Words>
  <Application>Microsoft Macintosh PowerPoint</Application>
  <PresentationFormat>On-screen Show (16:9)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Garnet_HighDef-1</vt:lpstr>
      <vt:lpstr>  Quality Enhancement Plan (QEP) </vt:lpstr>
      <vt:lpstr>SACSCOC QEP Requirements</vt:lpstr>
      <vt:lpstr>QEP Focus on Doctoral Education</vt:lpstr>
      <vt:lpstr>Key Elements of Provost’s Charge</vt:lpstr>
      <vt:lpstr>QEP Committee</vt:lpstr>
      <vt:lpstr>Data Collection: Doctoral Education</vt:lpstr>
      <vt:lpstr>Initiatives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State University’s  Quality Enhancement Plan</dc:title>
  <dc:creator>Charlotte Nafe</dc:creator>
  <cp:lastModifiedBy>John Rawling</cp:lastModifiedBy>
  <cp:revision>33</cp:revision>
  <cp:lastPrinted>2023-10-11T20:51:12Z</cp:lastPrinted>
  <dcterms:created xsi:type="dcterms:W3CDTF">2023-04-17T17:20:21Z</dcterms:created>
  <dcterms:modified xsi:type="dcterms:W3CDTF">2023-10-12T00:50:33Z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0x01010090A777B09505F846B311452193A07FBB</vt:lpwstr>
  </property>
</Properties>
</file>