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11" r:id="rId3"/>
    <p:sldMasterId id="2147483717" r:id="rId4"/>
    <p:sldMasterId id="2147483734" r:id="rId5"/>
  </p:sldMasterIdLst>
  <p:notesMasterIdLst>
    <p:notesMasterId r:id="rId27"/>
  </p:notesMasterIdLst>
  <p:sldIdLst>
    <p:sldId id="333" r:id="rId6"/>
    <p:sldId id="388" r:id="rId7"/>
    <p:sldId id="374" r:id="rId8"/>
    <p:sldId id="392" r:id="rId9"/>
    <p:sldId id="393" r:id="rId10"/>
    <p:sldId id="395" r:id="rId11"/>
    <p:sldId id="394" r:id="rId12"/>
    <p:sldId id="391" r:id="rId13"/>
    <p:sldId id="371" r:id="rId14"/>
    <p:sldId id="372" r:id="rId15"/>
    <p:sldId id="375" r:id="rId16"/>
    <p:sldId id="376" r:id="rId17"/>
    <p:sldId id="377" r:id="rId18"/>
    <p:sldId id="378" r:id="rId19"/>
    <p:sldId id="383" r:id="rId20"/>
    <p:sldId id="384" r:id="rId21"/>
    <p:sldId id="385" r:id="rId22"/>
    <p:sldId id="386" r:id="rId23"/>
    <p:sldId id="379" r:id="rId24"/>
    <p:sldId id="382" r:id="rId25"/>
    <p:sldId id="33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6" autoAdjust="0"/>
    <p:restoredTop sz="70110" autoAdjust="0"/>
  </p:normalViewPr>
  <p:slideViewPr>
    <p:cSldViewPr>
      <p:cViewPr varScale="1">
        <p:scale>
          <a:sx n="111" d="100"/>
          <a:sy n="111" d="100"/>
        </p:scale>
        <p:origin x="8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75A0EC-108F-4087-8226-0268EDBF2313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51D98F-3112-4B44-9E3D-50264239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8127" indent="-283895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557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980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44041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8271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52503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06734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60965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fld id="{EF8C413A-F684-4680-A218-A70BDD93CEA9}" type="slidenum">
              <a:rPr lang="en-US" sz="1200">
                <a:solidFill>
                  <a:prstClr val="black"/>
                </a:solidFill>
                <a:ea typeface="ＭＳ Ｐゴシック" charset="-128"/>
              </a:rPr>
              <a:pPr/>
              <a:t>1</a:t>
            </a:fld>
            <a:endParaRPr lang="en-US" sz="12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35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37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88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866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55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638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8127" indent="-283895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557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9808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44041" indent="-227116" eaLnBrk="0" hangingPunct="0"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8271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52503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06734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60965" indent="-2271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fld id="{EF8C413A-F684-4680-A218-A70BDD93CEA9}" type="slidenum">
              <a:rPr lang="en-US" sz="1200">
                <a:solidFill>
                  <a:prstClr val="black"/>
                </a:solidFill>
                <a:ea typeface="ＭＳ Ｐゴシック" charset="-128"/>
              </a:rPr>
              <a:pPr/>
              <a:t>21</a:t>
            </a:fld>
            <a:endParaRPr lang="en-US" sz="12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4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5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1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899" y="4267722"/>
            <a:ext cx="5608319" cy="479405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Through</a:t>
            </a:r>
            <a:r>
              <a:rPr lang="en-US" baseline="0" dirty="0" smtClean="0">
                <a:solidFill>
                  <a:prstClr val="black"/>
                </a:solidFill>
              </a:rPr>
              <a:t> June 18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baseline="0" dirty="0" smtClean="0">
                <a:solidFill>
                  <a:prstClr val="black"/>
                </a:solidFill>
              </a:rPr>
              <a:t> remember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0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899" y="4267722"/>
            <a:ext cx="5608319" cy="479405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Through</a:t>
            </a:r>
            <a:r>
              <a:rPr lang="en-US" baseline="0" dirty="0" smtClean="0">
                <a:solidFill>
                  <a:prstClr val="black"/>
                </a:solidFill>
              </a:rPr>
              <a:t> June 18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baseline="0" dirty="0" smtClean="0">
                <a:solidFill>
                  <a:prstClr val="black"/>
                </a:solidFill>
              </a:rPr>
              <a:t> remember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7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050029"/>
          </a:xfrm>
        </p:spPr>
        <p:txBody>
          <a:bodyPr/>
          <a:lstStyle/>
          <a:p>
            <a:r>
              <a:rPr lang="en-US" b="1" dirty="0"/>
              <a:t>Office of </a:t>
            </a:r>
            <a:r>
              <a:rPr lang="en-US" b="1" dirty="0" smtClean="0"/>
              <a:t>University Advancement: </a:t>
            </a:r>
            <a:endParaRPr lang="en-US" b="1" dirty="0"/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FSU Foundation, </a:t>
            </a:r>
            <a:r>
              <a:rPr lang="en-US" dirty="0"/>
              <a:t>which focuses on fundraising for the University’s academic programs;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Seminole Boosters, </a:t>
            </a:r>
            <a:r>
              <a:rPr lang="en-US" dirty="0"/>
              <a:t>which supports athletics and </a:t>
            </a:r>
            <a:r>
              <a:rPr lang="en-US" dirty="0" smtClean="0"/>
              <a:t>student athletes</a:t>
            </a:r>
            <a:r>
              <a:rPr lang="en-US" dirty="0"/>
              <a:t>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Alumni Association, </a:t>
            </a:r>
            <a:r>
              <a:rPr lang="en-US" dirty="0"/>
              <a:t>which focuses its efforts on “friend-raising”;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John and Mable Ringling Museum of </a:t>
            </a:r>
            <a:r>
              <a:rPr lang="en-US" i="1" dirty="0" smtClean="0"/>
              <a:t>Art Foundation </a:t>
            </a:r>
            <a:r>
              <a:rPr lang="en-US" dirty="0"/>
              <a:t>in Sarasota; and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i="1" dirty="0"/>
              <a:t>The FSU Real Estate Foundation, </a:t>
            </a:r>
            <a:r>
              <a:rPr lang="en-US" dirty="0"/>
              <a:t>charged with accepting gifts of property.  </a:t>
            </a:r>
          </a:p>
          <a:p>
            <a:pPr marL="177571" indent="-17757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What is a DSO and how is it established?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To create a DSO, the University President recommends to the Board of Trustees that an organization that meets the requirements of Florida Statute 1004.28 be designated a Florida State University Direct Support Organization. </a:t>
            </a:r>
          </a:p>
          <a:p>
            <a:pPr marL="177571" indent="-177571">
              <a:buFont typeface="Arial" pitchFamily="34" charset="0"/>
              <a:buChar char="•"/>
            </a:pPr>
            <a:r>
              <a:rPr lang="en-US" dirty="0"/>
              <a:t>The DSO’s sole purpose is to support the mission of the University by providing resources.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goal of the Office of University Advancement is to provide oversight for the DSOs and, by working together, develop a University-wide strategy for all advancement efforts.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Foundation Board is a good example of how each of our DSOs work </a:t>
            </a:r>
            <a:r>
              <a:rPr lang="en-US" dirty="0" smtClean="0"/>
              <a:t>collaboratively, as we have representatives from each of our DSOs. </a:t>
            </a:r>
          </a:p>
          <a:p>
            <a:endParaRPr lang="en-US" dirty="0"/>
          </a:p>
          <a:p>
            <a:r>
              <a:rPr lang="en-US" dirty="0" smtClean="0"/>
              <a:t>Five of the </a:t>
            </a:r>
            <a:r>
              <a:rPr lang="en-US" dirty="0" smtClean="0">
                <a:solidFill>
                  <a:srgbClr val="080808"/>
                </a:solidFill>
              </a:rPr>
              <a:t>University’s 13 DSOs </a:t>
            </a:r>
            <a:r>
              <a:rPr lang="en-US" dirty="0" smtClean="0"/>
              <a:t>report to University Advancement. </a:t>
            </a:r>
            <a:endParaRPr lang="en-US" dirty="0"/>
          </a:p>
          <a:p>
            <a:pPr marL="177571" indent="-17757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9938-24DA-4D10-BE50-906ACDBD467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5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8A23-1EE1-4EE3-9B09-10C1BDD10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9169-0E0F-4A5C-A000-B8E3F7268B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990600"/>
            <a:ext cx="1905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562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7FF0-417F-445F-AF49-BA827174B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828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28956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aseline="0">
                <a:solidFill>
                  <a:srgbClr val="CDC09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267200"/>
            <a:ext cx="762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DC092"/>
                </a:solidFill>
              </a:rPr>
              <a:t>MO.XX.YYYY</a:t>
            </a:r>
          </a:p>
        </p:txBody>
      </p:sp>
    </p:spTree>
    <p:extLst>
      <p:ext uri="{BB962C8B-B14F-4D97-AF65-F5344CB8AC3E}">
        <p14:creationId xmlns:p14="http://schemas.microsoft.com/office/powerpoint/2010/main" val="29399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033FD-B26D-472C-B05F-2FBFD16C4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E4B0-559F-4DC8-A0FE-419B46874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B811-437D-4A7D-8B6D-C3E279475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07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FDA1-8628-4C69-9C5B-ED61B312502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3165-D384-46F7-974A-D70CCC9BED55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10B0-B74B-4751-838E-E87D673BFA4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4667-85A4-49FF-8419-10683BC700E5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C46A-E43F-49EA-88FA-C9233E0E8B1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7753-F3CB-4FBF-9827-DDFA83BF7DF0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DC87-403C-4FBE-83C0-87680FAC0CF4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F0A9-95E9-4FA8-BD05-EC79FDE5C8C4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3278-0EBA-4DE2-8336-C9C9BAFEE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FF29-60F6-431E-B11A-EADD5FA45BEB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CC1A4-81A7-4312-B658-99D73E1CC213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A77E-AB89-4606-B434-28F7CAFEF897}" type="slidenum">
              <a:rPr lang="en-US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2AD6-A241-4C04-9A97-705E796060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EBD7-BD60-4C5E-8D35-1C4AB8327F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3D90-88F8-4F4C-AE06-2C414EAB2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95BC-8223-49E7-BC5B-1F5D9985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C23D-CAFE-4F61-9E40-C34B0EB56B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4DF1-A25C-4092-B9EE-370F89D53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62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A338F2C-85A1-4BAD-8D7F-19F796B60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0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CDC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8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F04024-60FF-4AA2-8384-DDDC549EEA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0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40115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49DBB-DA56-47C3-A81A-3383BA53133D}" type="slidenum">
              <a:rPr lang="en-US">
                <a:solidFill>
                  <a:srgbClr val="FFFF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5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eatgive.fs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0115"/>
            </a:gs>
            <a:gs pos="100000">
              <a:srgbClr val="2B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DC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66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12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3"/>
          <p:cNvSpPr>
            <a:spLocks noChangeArrowheads="1"/>
          </p:cNvSpPr>
          <p:nvPr/>
        </p:nvSpPr>
        <p:spPr bwMode="auto">
          <a:xfrm>
            <a:off x="1560513" y="6040438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CDC092"/>
                </a:solidFill>
                <a:latin typeface="Cochin" charset="0"/>
                <a:ea typeface="ＭＳ Ｐゴシック" charset="-128"/>
              </a:rPr>
              <a:t>FLORIDA </a:t>
            </a:r>
            <a:r>
              <a:rPr lang="en-US" sz="1400" dirty="0">
                <a:solidFill>
                  <a:srgbClr val="CDC092"/>
                </a:solidFill>
                <a:latin typeface="Cochin" charset="0"/>
                <a:ea typeface="ＭＳ Ｐゴシック" charset="-128"/>
              </a:rPr>
              <a:t>STATE UNIVERSITY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>
              <a:solidFill>
                <a:srgbClr val="000000"/>
              </a:solidFill>
              <a:latin typeface="Garamond" pitchFamily="18" charset="0"/>
              <a:cs typeface="+mj-cs"/>
            </a:endParaRPr>
          </a:p>
        </p:txBody>
      </p:sp>
      <p:sp>
        <p:nvSpPr>
          <p:cNvPr id="5126" name="Subtitle 2"/>
          <p:cNvSpPr txBox="1">
            <a:spLocks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381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9pPr>
          </a:lstStyle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Tom Jennings, Ph.D.</a:t>
            </a:r>
            <a:b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Vice President for University Advancement </a:t>
            </a:r>
            <a:b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President, FSU Foundation</a:t>
            </a:r>
            <a:endParaRPr lang="en-US" sz="16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74" y="609600"/>
            <a:ext cx="557765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685800"/>
            <a:ext cx="6792851" cy="10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Campaign Timeline and Goal</a:t>
            </a:r>
            <a:endParaRPr lang="en-US" sz="3200" b="1" u="sng" kern="0" dirty="0">
              <a:solidFill>
                <a:srgbClr val="A11F1C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990600" y="1828800"/>
            <a:ext cx="7467600" cy="45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as of 3/27/17:</a:t>
            </a:r>
          </a:p>
          <a:p>
            <a:pPr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$???,???,???</a:t>
            </a:r>
          </a:p>
          <a:p>
            <a:pPr>
              <a:defRPr/>
            </a:pPr>
            <a:endParaRPr lang="en-US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campaign goal: ??%</a:t>
            </a:r>
          </a:p>
          <a:p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time elapsed: 84%</a:t>
            </a:r>
          </a:p>
          <a:p>
            <a:endParaRPr lang="en-US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 Timeline: July 2010 – June 2018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0" dirty="0" smtClean="0">
              <a:solidFill>
                <a:srgbClr val="A11F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kern="0" dirty="0" smtClean="0">
                <a:solidFill>
                  <a:srgbClr val="A11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sarmiento\Desktop\RaisetheTorch_Ver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9" y="459556"/>
            <a:ext cx="1007845" cy="13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>
                <a:solidFill>
                  <a:srgbClr val="2B0000"/>
                </a:solidFill>
                <a:latin typeface="Garamond" charset="0"/>
              </a:rPr>
            </a:br>
            <a:endParaRPr lang="en-US" sz="26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447800" y="427038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10668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Campaign Progress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i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87010" y="1417638"/>
            <a:ext cx="7885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486400"/>
            <a:ext cx="3657600" cy="12618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696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6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>
                <a:solidFill>
                  <a:srgbClr val="2B0000"/>
                </a:solidFill>
                <a:latin typeface="Garamond" charset="0"/>
              </a:rPr>
            </a:br>
            <a:endParaRPr lang="en-US" sz="26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447800" y="427038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8382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Finish Line is in Sight…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i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87010" y="1417638"/>
            <a:ext cx="7885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381285"/>
            <a:ext cx="8229600" cy="471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2015:		$100 million gift commitment</a:t>
            </a:r>
            <a:b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2016:	Explored idea of raising goal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2016: 		Stopped messaging $$ total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2017: 	Will achieve billion dollar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goal;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Focus marketing on 2 priorities; 			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ontinue unit fundraising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2018:		Campaign ends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Sept. 2018:	Campaign Celebration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971261"/>
            <a:ext cx="2133600" cy="7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620000" cy="914400"/>
          </a:xfrm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rgbClr val="A11F1C">
                    <a:lumMod val="75000"/>
                  </a:srgbClr>
                </a:solidFill>
              </a:rPr>
              <a:t>Florida Universities: 2016 contributions</a:t>
            </a:r>
            <a:r>
              <a:rPr lang="en-US" sz="3600" dirty="0">
                <a:latin typeface="Calibri" panose="020F050202020403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2000" dirty="0" smtClean="0"/>
              <a:t>(Cash or Cash Equivalents)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0"/>
            <a:ext cx="7620000" cy="4343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Florida	$244 million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Miami	$236 million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FSU	$75 million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USF	$45 million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FIU		$28 million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UCF	$22 million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8B811-437D-4A7D-8B6D-C3E2794758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248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the Council for Aid to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614" b="1" spc="-3" dirty="0">
                <a:solidFill>
                  <a:srgbClr val="FFFFFF"/>
                </a:solidFill>
                <a:latin typeface="Segoe UI"/>
                <a:cs typeface="Segoe UI"/>
              </a:rPr>
              <a:t>LLEGET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614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614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spc="-3" dirty="0">
                <a:solidFill>
                  <a:srgbClr val="FFFFFF"/>
                </a:solidFill>
                <a:latin typeface="Lucida Sans Unicode"/>
                <a:cs typeface="Lucida Sans Unicode"/>
              </a:rPr>
              <a:t>16</a:t>
            </a:r>
            <a:endParaRPr sz="614">
              <a:latin typeface="Lucida Sans Unicode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University Advancement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6764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Standard review of Naming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Successful database security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Synchronizing disbursement process with OMNI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Annual DSO Staff Training featuring nationally recognized non-verbal communications expert, Dr. Jack Brown.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73700"/>
            <a:ext cx="8305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614" b="1" spc="-3" dirty="0">
                <a:solidFill>
                  <a:srgbClr val="FFFFFF"/>
                </a:solidFill>
                <a:latin typeface="Segoe UI"/>
                <a:cs typeface="Segoe UI"/>
              </a:rPr>
              <a:t>LLEGET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614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614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spc="-3" dirty="0">
                <a:solidFill>
                  <a:srgbClr val="FFFFFF"/>
                </a:solidFill>
                <a:latin typeface="Lucida Sans Unicode"/>
                <a:cs typeface="Lucida Sans Unicode"/>
              </a:rPr>
              <a:t>16</a:t>
            </a:r>
            <a:endParaRPr sz="614">
              <a:latin typeface="Lucida Sans Unicode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57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FSU Foundation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Mailed 995 Endowment Reports to Donors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Cambridge &amp; Associates retained as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      Investment Council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Recent Donor Events: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Naples, JAX, Coral Gables, &amp;  Ft. Lauderdale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February 23 - Westcott Society Luncheon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March 24-25 - Women for FSU’s “Backstage Pass”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March 30-31 – “Great Give”  </a:t>
            </a:r>
          </a:p>
          <a:p>
            <a:pPr lvl="2"/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5455689"/>
            <a:ext cx="8305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614" b="1" spc="-3" dirty="0">
                <a:solidFill>
                  <a:srgbClr val="FFFFFF"/>
                </a:solidFill>
                <a:latin typeface="Segoe UI"/>
                <a:cs typeface="Segoe UI"/>
              </a:rPr>
              <a:t>LLEGET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614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614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spc="-3" dirty="0">
                <a:solidFill>
                  <a:srgbClr val="FFFFFF"/>
                </a:solidFill>
                <a:latin typeface="Lucida Sans Unicode"/>
                <a:cs typeface="Lucida Sans Unicode"/>
              </a:rPr>
              <a:t>16</a:t>
            </a:r>
            <a:endParaRPr sz="614">
              <a:latin typeface="Lucida Sans Unicode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04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Real Estate Foundation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505200"/>
            <a:ext cx="7086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New Staff Position to focus on donor solicitations and securing gifts of real estate.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Acquired key properties at College/Copeland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Continue to refine and enhance Southwest District Plan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Ongoing due </a:t>
            </a:r>
            <a:r>
              <a:rPr lang="en-US" sz="2800" dirty="0">
                <a:latin typeface="Calibri" panose="020F0502020204030204" pitchFamily="34" charset="0"/>
              </a:rPr>
              <a:t>diligence of </a:t>
            </a:r>
            <a:r>
              <a:rPr lang="en-US" sz="2800" dirty="0" smtClean="0">
                <a:latin typeface="Calibri" panose="020F0502020204030204" pitchFamily="34" charset="0"/>
              </a:rPr>
              <a:t>strategic properties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1936750" cy="2633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3661363" cy="24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614" b="1" spc="-3" dirty="0">
                <a:solidFill>
                  <a:srgbClr val="FFFFFF"/>
                </a:solidFill>
                <a:latin typeface="Segoe UI"/>
                <a:cs typeface="Segoe UI"/>
              </a:rPr>
              <a:t>LLEGET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614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614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spc="-3" dirty="0">
                <a:solidFill>
                  <a:srgbClr val="FFFFFF"/>
                </a:solidFill>
                <a:latin typeface="Lucida Sans Unicode"/>
                <a:cs typeface="Lucida Sans Unicode"/>
              </a:rPr>
              <a:t>16</a:t>
            </a:r>
            <a:endParaRPr sz="614">
              <a:latin typeface="Lucida Sans Unicode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Seminole Boosters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Fundraising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Exceeded campaign goal with over $300M in gifts and pledges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Very Successful FY 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March 17 Ticket Priority Deadline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April 7-9 FSU Spring Weekend/Board Meeting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Spring Tour Dates: March 11-June 3rd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Throughout Florida + NYC and Louisville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58460"/>
            <a:ext cx="8305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699" y="6664332"/>
            <a:ext cx="58708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614" b="1" spc="-3" dirty="0">
                <a:solidFill>
                  <a:srgbClr val="FFFFFF"/>
                </a:solidFill>
                <a:latin typeface="Segoe UI"/>
                <a:cs typeface="Segoe UI"/>
              </a:rPr>
              <a:t>LLEGET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614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614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614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308" y="6666744"/>
            <a:ext cx="115166" cy="9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14" spc="-3" dirty="0">
                <a:solidFill>
                  <a:srgbClr val="FFFFFF"/>
                </a:solidFill>
                <a:latin typeface="Lucida Sans Unicode"/>
                <a:cs typeface="Lucida Sans Unicode"/>
              </a:rPr>
              <a:t>16</a:t>
            </a:r>
            <a:endParaRPr sz="614">
              <a:latin typeface="Lucida Sans Unicode"/>
              <a:cs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533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FSU Alumni Association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2954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March 14-16 </a:t>
            </a:r>
            <a:r>
              <a:rPr lang="en-US" sz="2800" dirty="0" err="1" smtClean="0">
                <a:latin typeface="Calibri" panose="020F0502020204030204" pitchFamily="34" charset="0"/>
              </a:rPr>
              <a:t>Nole</a:t>
            </a:r>
            <a:r>
              <a:rPr lang="en-US" sz="2800" dirty="0" smtClean="0">
                <a:latin typeface="Calibri" panose="020F0502020204030204" pitchFamily="34" charset="0"/>
              </a:rPr>
              <a:t> Networking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April 6-8 Leadership Conference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April 12 Circle of Gold-FSU First Ladies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May 11  NYC 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Oct 27-30 Seminoles at Sea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76" y="3806832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7" y="380683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20000" cy="914400"/>
          </a:xfrm>
        </p:spPr>
        <p:txBody>
          <a:bodyPr/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382000" cy="4343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Grand Award for Fundraising Publications 	</a:t>
            </a:r>
          </a:p>
          <a:p>
            <a:pPr lvl="1"/>
            <a:r>
              <a:rPr lang="en-US" sz="3200" i="1" dirty="0" smtClean="0">
                <a:latin typeface="Calibri" panose="020F0502020204030204" pitchFamily="34" charset="0"/>
              </a:rPr>
              <a:t>Raise the Torch </a:t>
            </a:r>
            <a:r>
              <a:rPr lang="en-US" sz="3200" dirty="0" smtClean="0">
                <a:latin typeface="Calibri" panose="020F0502020204030204" pitchFamily="34" charset="0"/>
              </a:rPr>
              <a:t>spring newsletter </a:t>
            </a:r>
          </a:p>
          <a:p>
            <a:pPr marL="457200" lvl="1" indent="0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Award of Excellence for External Relations Engagement Program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Vires, </a:t>
            </a:r>
            <a:r>
              <a:rPr lang="en-US" sz="3200" dirty="0" err="1" smtClean="0">
                <a:latin typeface="Calibri" panose="020F0502020204030204" pitchFamily="34" charset="0"/>
              </a:rPr>
              <a:t>Artes</a:t>
            </a:r>
            <a:r>
              <a:rPr lang="en-US" sz="3200" dirty="0" smtClean="0">
                <a:latin typeface="Calibri" panose="020F0502020204030204" pitchFamily="34" charset="0"/>
              </a:rPr>
              <a:t>, Mores recognition society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8B811-437D-4A7D-8B6D-C3E2794758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2326"/>
            <a:ext cx="3810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7" y="1371600"/>
            <a:ext cx="8310743" cy="49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620000" cy="914400"/>
          </a:xfrm>
        </p:spPr>
        <p:txBody>
          <a:bodyPr/>
          <a:lstStyle/>
          <a:p>
            <a:pPr algn="ctr"/>
            <a:r>
              <a:rPr lang="en-US" sz="3200" b="1" u="sng" dirty="0">
                <a:solidFill>
                  <a:srgbClr val="A11F1C">
                    <a:lumMod val="75000"/>
                  </a:srgbClr>
                </a:solidFill>
              </a:rPr>
              <a:t>Tax laws-Possible Changes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649" y="2057400"/>
            <a:ext cx="7620000" cy="43434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</a:rPr>
              <a:t>roposed Changes to Charitable Deductions on IRS Individual Tax Forms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Proposed Elimination of Estate Tax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Congressional Scrutiny of Endowments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Deductibility of Gifts for Athletics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8B811-437D-4A7D-8B6D-C3E2794758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0115"/>
            </a:gs>
            <a:gs pos="100000">
              <a:srgbClr val="2B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auto">
          <a:xfrm>
            <a:off x="152400" y="6542881"/>
            <a:ext cx="9144000" cy="228600"/>
          </a:xfrm>
          <a:prstGeom prst="rect">
            <a:avLst/>
          </a:prstGeom>
          <a:solidFill>
            <a:srgbClr val="CDC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66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12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3"/>
          <p:cNvSpPr>
            <a:spLocks noChangeArrowheads="1"/>
          </p:cNvSpPr>
          <p:nvPr/>
        </p:nvSpPr>
        <p:spPr bwMode="auto">
          <a:xfrm>
            <a:off x="1560513" y="6040438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DC092"/>
                </a:solidFill>
                <a:latin typeface="Cochin" charset="0"/>
                <a:ea typeface="ＭＳ Ｐゴシック" charset="-128"/>
              </a:rPr>
              <a:t>THE FLORIDA STATE UNIVERSITY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24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>
              <a:solidFill>
                <a:srgbClr val="000000"/>
              </a:solidFill>
              <a:latin typeface="Garamond" pitchFamily="18" charset="0"/>
              <a:cs typeface="+mj-cs"/>
            </a:endParaRPr>
          </a:p>
        </p:txBody>
      </p:sp>
      <p:sp>
        <p:nvSpPr>
          <p:cNvPr id="5126" name="Subtitle 2"/>
          <p:cNvSpPr txBox="1">
            <a:spLocks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-124619"/>
            <a:ext cx="8763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-107" charset="0"/>
                <a:ea typeface="Osaka" pitchFamily="-107" charset="-128"/>
                <a:cs typeface="Osaka" pitchFamily="-107" charset="-128"/>
              </a:defRPr>
            </a:lvl9pPr>
          </a:lstStyle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Tom Jennings, Ph.D.</a:t>
            </a:r>
            <a:br>
              <a:rPr lang="en-US" sz="18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Vice President for University Advancement </a:t>
            </a:r>
            <a:b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President, FSU Foundation</a:t>
            </a:r>
            <a:endParaRPr lang="en-US" sz="1600" b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jennings\Pictures\Universities\Florida State\1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581223"/>
            <a:ext cx="5983287" cy="37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>
                <a:solidFill>
                  <a:srgbClr val="2B0000"/>
                </a:solidFill>
                <a:latin typeface="Garamond" charset="0"/>
              </a:rPr>
            </a:br>
            <a:endParaRPr lang="en-US" sz="26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676400" y="5334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87010" y="1417638"/>
            <a:ext cx="7504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981200"/>
            <a:ext cx="7543800" cy="542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hour online giving campaign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9:00 am Thursday – 9:00 pm Friday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with #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FSUGreat</a:t>
            </a:r>
            <a:r>
              <a:rPr lang="en-US" sz="32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endParaRPr lang="en-US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Greatgive.fsu.edu</a:t>
            </a:r>
            <a:endParaRPr lang="en-US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Featured projects highlighted on </a:t>
            </a:r>
            <a:r>
              <a:rPr lang="en-US" sz="32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SparkFSU</a:t>
            </a:r>
            <a:endParaRPr lang="en-US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>
                <a:solidFill>
                  <a:srgbClr val="2B0000"/>
                </a:solidFill>
                <a:latin typeface="Garamond" charset="0"/>
              </a:rPr>
            </a:br>
            <a:endParaRPr lang="en-US" sz="26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676400" y="762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87010" y="1417638"/>
            <a:ext cx="7504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7620000" cy="7207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Online/Credit Card gifts focus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OK to Phone with C/C, send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heck or sign up for P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ayroll deduction (by 3/31)</a:t>
            </a: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Gifts support academic programs, scholarships, and student activities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>
                <a:solidFill>
                  <a:srgbClr val="2B0000"/>
                </a:solidFill>
                <a:latin typeface="Garamond" charset="0"/>
              </a:rPr>
            </a:br>
            <a:endParaRPr lang="en-US" sz="26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676400" y="762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87010" y="1417638"/>
            <a:ext cx="7504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7620000" cy="783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Marketing: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F/S will receive postcard in mailbox today/tomorrow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Eblast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/Important Announcement Thursday and Friday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Signage and tabling events on campus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Media—Retweet/Repost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>
                <a:solidFill>
                  <a:srgbClr val="2B0000"/>
                </a:solidFill>
                <a:latin typeface="Garamond" charset="0"/>
              </a:rPr>
            </a:br>
            <a:endParaRPr lang="en-US" sz="26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676400" y="762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87010" y="1417638"/>
            <a:ext cx="7504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7620000" cy="804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FSU’s Great Give: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Raised $208,549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28% increase over year prior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1729 donors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increase over year prior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F/S giving was 23.2% </a:t>
            </a: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total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$48,477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199"/>
            <a:ext cx="8305800" cy="43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2B0000"/>
                </a:solidFill>
                <a:latin typeface="Garamond" charset="0"/>
              </a:rPr>
              <a:t/>
            </a:r>
            <a:br>
              <a:rPr lang="en-US" sz="2600" b="1">
                <a:solidFill>
                  <a:srgbClr val="2B0000"/>
                </a:solidFill>
                <a:latin typeface="Garamond" charset="0"/>
              </a:rPr>
            </a:br>
            <a:endParaRPr lang="en-US" sz="26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676400" y="4270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1">
              <a:solidFill>
                <a:srgbClr val="2B0000"/>
              </a:solidFill>
              <a:latin typeface="Garamond" charset="0"/>
            </a:endParaRP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1295400" y="5334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4400" b="1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Raise the Torch </a:t>
            </a: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Overview</a:t>
            </a:r>
            <a:endParaRPr lang="en-US" sz="4400" b="1" i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87010" y="1417638"/>
            <a:ext cx="7504590" cy="5211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524000"/>
            <a:ext cx="7543800" cy="38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1, 2010-June 30, 2018               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$1 billion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DSOs: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FSU Foundation, Seminole Boosters, Alumni Association, Real Estate Foundation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Fundraising Entities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Ringling Museum, Research Foundation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410200"/>
            <a:ext cx="36576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685800"/>
            <a:ext cx="6792851" cy="10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40115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200" b="1" u="sng" kern="0" dirty="0" smtClean="0">
                <a:solidFill>
                  <a:srgbClr val="A11F1C">
                    <a:lumMod val="75000"/>
                  </a:srgbClr>
                </a:solidFill>
                <a:latin typeface="Times New Roman"/>
              </a:rPr>
              <a:t>Campaign Timeline and Goal</a:t>
            </a:r>
            <a:endParaRPr lang="en-US" sz="3200" b="1" u="sng" kern="0" dirty="0">
              <a:solidFill>
                <a:srgbClr val="A11F1C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990600" y="1828800"/>
            <a:ext cx="7467600" cy="45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as of 9/30/16:</a:t>
            </a:r>
          </a:p>
          <a:p>
            <a:pPr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$938,972,249</a:t>
            </a:r>
          </a:p>
          <a:p>
            <a:pPr>
              <a:defRPr/>
            </a:pPr>
            <a:endParaRPr lang="en-US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campaign goal: 94%</a:t>
            </a:r>
          </a:p>
          <a:p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time elapsed: 78%</a:t>
            </a:r>
          </a:p>
          <a:p>
            <a:endParaRPr lang="en-US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 Timeline: July 2010 – June 2018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0" dirty="0" smtClean="0">
              <a:solidFill>
                <a:srgbClr val="A11F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kern="0" dirty="0" smtClean="0">
                <a:solidFill>
                  <a:srgbClr val="A11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sarmiento\Desktop\RaisetheTorch_Vert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9" y="459556"/>
            <a:ext cx="1007845" cy="13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Default Design">
  <a:themeElements>
    <a:clrScheme name="7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7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_FoundationPPT_S+G0310">
  <a:themeElements>
    <a:clrScheme name="1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6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6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7_Default Design 2">
      <a:dk1>
        <a:srgbClr val="000000"/>
      </a:dk1>
      <a:lt1>
        <a:srgbClr val="FFFFFF"/>
      </a:lt1>
      <a:dk2>
        <a:srgbClr val="540115"/>
      </a:dk2>
      <a:lt2>
        <a:srgbClr val="808080"/>
      </a:lt2>
      <a:accent1>
        <a:srgbClr val="EFE8BB"/>
      </a:accent1>
      <a:accent2>
        <a:srgbClr val="A6A2C6"/>
      </a:accent2>
      <a:accent3>
        <a:srgbClr val="FFFFFF"/>
      </a:accent3>
      <a:accent4>
        <a:srgbClr val="000000"/>
      </a:accent4>
      <a:accent5>
        <a:srgbClr val="F6F2DA"/>
      </a:accent5>
      <a:accent6>
        <a:srgbClr val="9692B3"/>
      </a:accent6>
      <a:hlink>
        <a:srgbClr val="728574"/>
      </a:hlink>
      <a:folHlink>
        <a:srgbClr val="540115"/>
      </a:folHlink>
    </a:clrScheme>
    <a:fontScheme name="7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CDC092"/>
        </a:accent1>
        <a:accent2>
          <a:srgbClr val="2B0007"/>
        </a:accent2>
        <a:accent3>
          <a:srgbClr val="FFFFFF"/>
        </a:accent3>
        <a:accent4>
          <a:srgbClr val="000000"/>
        </a:accent4>
        <a:accent5>
          <a:srgbClr val="E3DCC7"/>
        </a:accent5>
        <a:accent6>
          <a:srgbClr val="260006"/>
        </a:accent6>
        <a:hlink>
          <a:srgbClr val="EFE8BB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540115"/>
        </a:dk2>
        <a:lt2>
          <a:srgbClr val="808080"/>
        </a:lt2>
        <a:accent1>
          <a:srgbClr val="EFE8BB"/>
        </a:accent1>
        <a:accent2>
          <a:srgbClr val="A6A2C6"/>
        </a:accent2>
        <a:accent3>
          <a:srgbClr val="FFFFFF"/>
        </a:accent3>
        <a:accent4>
          <a:srgbClr val="000000"/>
        </a:accent4>
        <a:accent5>
          <a:srgbClr val="F6F2DA"/>
        </a:accent5>
        <a:accent6>
          <a:srgbClr val="9692B3"/>
        </a:accent6>
        <a:hlink>
          <a:srgbClr val="728574"/>
        </a:hlink>
        <a:folHlink>
          <a:srgbClr val="5401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normAutofit fontScale="97500"/>
      </a:bodyPr>
      <a:lstStyle>
        <a:defPPr>
          <a:defRPr b="0" dirty="0" smtClean="0">
            <a:solidFill>
              <a:srgbClr val="FFFFFF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939</Words>
  <Application>Microsoft Office PowerPoint</Application>
  <PresentationFormat>On-screen Show (4:3)</PresentationFormat>
  <Paragraphs>289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ＭＳ Ｐゴシック</vt:lpstr>
      <vt:lpstr>Arial</vt:lpstr>
      <vt:lpstr>Calibri</vt:lpstr>
      <vt:lpstr>Cochin</vt:lpstr>
      <vt:lpstr>Garamond</vt:lpstr>
      <vt:lpstr>Lucida Sans Unicode</vt:lpstr>
      <vt:lpstr>Osaka</vt:lpstr>
      <vt:lpstr>Segoe UI</vt:lpstr>
      <vt:lpstr>Times</vt:lpstr>
      <vt:lpstr>Times New Roman</vt:lpstr>
      <vt:lpstr>Trebuchet MS</vt:lpstr>
      <vt:lpstr>7_Default Design</vt:lpstr>
      <vt:lpstr>New_FoundationPPT_S+G0310</vt:lpstr>
      <vt:lpstr>6_Default Design</vt:lpstr>
      <vt:lpstr>8_Default Design</vt:lpstr>
      <vt:lpstr>Crumple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Florida Universities: 2016 contributions (Cash or Cash Equivalents)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</vt:lpstr>
      <vt:lpstr>Tax laws-Possible Changes</vt:lpstr>
      <vt:lpstr>PowerPoint Presentation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 Jr, Thomas</dc:creator>
  <cp:lastModifiedBy>Bartlett, Kay</cp:lastModifiedBy>
  <cp:revision>217</cp:revision>
  <cp:lastPrinted>2016-10-26T12:43:21Z</cp:lastPrinted>
  <dcterms:created xsi:type="dcterms:W3CDTF">2013-10-16T20:24:58Z</dcterms:created>
  <dcterms:modified xsi:type="dcterms:W3CDTF">2017-03-24T14:57:41Z</dcterms:modified>
</cp:coreProperties>
</file>