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  <p:sldMasterId id="2147483708" r:id="rId2"/>
    <p:sldMasterId id="2147483711" r:id="rId3"/>
    <p:sldMasterId id="2147483717" r:id="rId4"/>
    <p:sldMasterId id="2147483734" r:id="rId5"/>
    <p:sldMasterId id="2147483746" r:id="rId6"/>
  </p:sldMasterIdLst>
  <p:notesMasterIdLst>
    <p:notesMasterId r:id="rId20"/>
  </p:notesMasterIdLst>
  <p:sldIdLst>
    <p:sldId id="333" r:id="rId7"/>
    <p:sldId id="376" r:id="rId8"/>
    <p:sldId id="395" r:id="rId9"/>
    <p:sldId id="452" r:id="rId10"/>
    <p:sldId id="453" r:id="rId11"/>
    <p:sldId id="474" r:id="rId12"/>
    <p:sldId id="476" r:id="rId13"/>
    <p:sldId id="448" r:id="rId14"/>
    <p:sldId id="477" r:id="rId15"/>
    <p:sldId id="458" r:id="rId16"/>
    <p:sldId id="459" r:id="rId17"/>
    <p:sldId id="451" r:id="rId18"/>
    <p:sldId id="33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7" autoAdjust="0"/>
    <p:restoredTop sz="70110" autoAdjust="0"/>
  </p:normalViewPr>
  <p:slideViewPr>
    <p:cSldViewPr>
      <p:cViewPr varScale="1">
        <p:scale>
          <a:sx n="115" d="100"/>
          <a:sy n="115" d="100"/>
        </p:scale>
        <p:origin x="12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75A0EC-108F-4087-8226-0268EDBF231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51D98F-3112-4B44-9E3D-50264239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38127" indent="-283895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35578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589808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44041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498271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52503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06734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60965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fld id="{EF8C413A-F684-4680-A218-A70BDD93CEA9}" type="slidenum">
              <a:rPr lang="en-US" sz="1200">
                <a:solidFill>
                  <a:prstClr val="black"/>
                </a:solidFill>
                <a:ea typeface="ＭＳ Ｐゴシック" charset="-128"/>
              </a:rPr>
              <a:pPr/>
              <a:t>1</a:t>
            </a:fld>
            <a:endParaRPr lang="en-US" sz="1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035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38127" indent="-283895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35578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589808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44041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498271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52503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06734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60965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fld id="{EF8C413A-F684-4680-A218-A70BDD93CEA9}" type="slidenum">
              <a:rPr lang="en-US" sz="1200">
                <a:solidFill>
                  <a:prstClr val="black"/>
                </a:solidFill>
                <a:ea typeface="ＭＳ Ｐゴシック" charset="-128"/>
              </a:rPr>
              <a:pPr/>
              <a:t>13</a:t>
            </a:fld>
            <a:endParaRPr lang="en-US" sz="12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04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050029"/>
          </a:xfrm>
        </p:spPr>
        <p:txBody>
          <a:bodyPr/>
          <a:lstStyle/>
          <a:p>
            <a:r>
              <a:rPr lang="en-US" b="1" dirty="0"/>
              <a:t>Office of </a:t>
            </a:r>
            <a:r>
              <a:rPr lang="en-US" b="1" dirty="0" smtClean="0"/>
              <a:t>University Advancement: </a:t>
            </a:r>
            <a:endParaRPr lang="en-US" b="1" dirty="0"/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FSU Foundation, </a:t>
            </a:r>
            <a:r>
              <a:rPr lang="en-US" dirty="0"/>
              <a:t>which focuses on fundraising for the University’s academic programs;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Seminole Boosters, </a:t>
            </a:r>
            <a:r>
              <a:rPr lang="en-US" dirty="0"/>
              <a:t>which supports athletics and </a:t>
            </a:r>
            <a:r>
              <a:rPr lang="en-US" dirty="0" smtClean="0"/>
              <a:t>student athletes</a:t>
            </a:r>
            <a:r>
              <a:rPr lang="en-US" dirty="0"/>
              <a:t>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Alumni Association, </a:t>
            </a:r>
            <a:r>
              <a:rPr lang="en-US" dirty="0"/>
              <a:t>which focuses its efforts on “friend-raising”;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John and Mable Ringling Museum of </a:t>
            </a:r>
            <a:r>
              <a:rPr lang="en-US" i="1" dirty="0" smtClean="0"/>
              <a:t>Art Foundation </a:t>
            </a:r>
            <a:r>
              <a:rPr lang="en-US" dirty="0"/>
              <a:t>in Sarasota; and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Real Estate Foundation, </a:t>
            </a:r>
            <a:r>
              <a:rPr lang="en-US" dirty="0"/>
              <a:t>charged with accepting gifts of property.  </a:t>
            </a:r>
          </a:p>
          <a:p>
            <a:pPr marL="177571" indent="-17757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What is a DSO and how is it established?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To create a DSO, the University President recommends to the Board of Trustees that an organization that meets the requirements of Florida Statute 1004.28 be designated a Florida State University Direct Support Organization.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The DSO’s sole purpose is to support the mission of the University by providing resources.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 goal of the Office of University Advancement is to provide oversight for the DSOs and, by working together, develop a University-wide strategy for all advancement efforts.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Foundation Board is a good example of how each of our DSOs work </a:t>
            </a:r>
            <a:r>
              <a:rPr lang="en-US" dirty="0" smtClean="0"/>
              <a:t>collaboratively, as we have representatives from each of our DSOs. </a:t>
            </a:r>
          </a:p>
          <a:p>
            <a:endParaRPr lang="en-US" dirty="0"/>
          </a:p>
          <a:p>
            <a:r>
              <a:rPr lang="en-US" dirty="0" smtClean="0"/>
              <a:t>Five of the </a:t>
            </a:r>
            <a:r>
              <a:rPr lang="en-US" dirty="0" smtClean="0">
                <a:solidFill>
                  <a:srgbClr val="080808"/>
                </a:solidFill>
              </a:rPr>
              <a:t>University’s 13 DSOs </a:t>
            </a:r>
            <a:r>
              <a:rPr lang="en-US" dirty="0" smtClean="0"/>
              <a:t>report to University Advancement. </a:t>
            </a:r>
            <a:endParaRPr lang="en-US" dirty="0"/>
          </a:p>
          <a:p>
            <a:pPr marL="177571" indent="-17757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9938-24DA-4D10-BE50-906ACDBD467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899" y="4267722"/>
            <a:ext cx="5608319" cy="479405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Through</a:t>
            </a:r>
            <a:r>
              <a:rPr lang="en-US" baseline="0" dirty="0" smtClean="0">
                <a:solidFill>
                  <a:prstClr val="black"/>
                </a:solidFill>
              </a:rPr>
              <a:t> June 18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baseline="0" dirty="0" smtClean="0">
                <a:solidFill>
                  <a:prstClr val="black"/>
                </a:solidFill>
              </a:rPr>
              <a:t> remember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F9938-24DA-4D10-BE50-906ACDBD4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899" y="4267722"/>
            <a:ext cx="5608319" cy="479405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Through</a:t>
            </a:r>
            <a:r>
              <a:rPr lang="en-US" baseline="0" dirty="0" smtClean="0">
                <a:solidFill>
                  <a:prstClr val="black"/>
                </a:solidFill>
              </a:rPr>
              <a:t> June 18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baseline="0" dirty="0" smtClean="0">
                <a:solidFill>
                  <a:prstClr val="black"/>
                </a:solidFill>
              </a:rPr>
              <a:t> remember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F9938-24DA-4D10-BE50-906ACDBD4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59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899" y="4267722"/>
            <a:ext cx="5608319" cy="479405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Through</a:t>
            </a:r>
            <a:r>
              <a:rPr lang="en-US" baseline="0" dirty="0" smtClean="0">
                <a:solidFill>
                  <a:prstClr val="black"/>
                </a:solidFill>
              </a:rPr>
              <a:t> June 18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baseline="0" dirty="0" smtClean="0">
                <a:solidFill>
                  <a:prstClr val="black"/>
                </a:solidFill>
              </a:rPr>
              <a:t> remember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F9938-24DA-4D10-BE50-906ACDBD4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5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26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01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21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70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8A23-1EE1-4EE3-9B09-10C1BDD10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69169-0E0F-4A5C-A000-B8E3F7268B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990600"/>
            <a:ext cx="1905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562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7FF0-417F-445F-AF49-BA827174B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828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28956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aseline="0">
                <a:solidFill>
                  <a:srgbClr val="CDC09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267200"/>
            <a:ext cx="762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CDC092"/>
                </a:solidFill>
              </a:rPr>
              <a:t>MO.XX.YYYY</a:t>
            </a:r>
          </a:p>
        </p:txBody>
      </p:sp>
    </p:spTree>
    <p:extLst>
      <p:ext uri="{BB962C8B-B14F-4D97-AF65-F5344CB8AC3E}">
        <p14:creationId xmlns:p14="http://schemas.microsoft.com/office/powerpoint/2010/main" val="29399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033FD-B26D-472C-B05F-2FBFD16C41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E4B0-559F-4DC8-A0FE-419B468744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B811-437D-4A7D-8B6D-C3E2794758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07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FDA1-8628-4C69-9C5B-ED61B312502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3165-D384-46F7-974A-D70CCC9BED55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10B0-B74B-4751-838E-E87D673BFA4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4667-85A4-49FF-8419-10683BC700E5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C46A-E43F-49EA-88FA-C9233E0E8B1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7753-F3CB-4FBF-9827-DDFA83BF7DF0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DC87-403C-4FBE-83C0-87680FAC0CF4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AF0A9-95E9-4FA8-BD05-EC79FDE5C8C4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3278-0EBA-4DE2-8336-C9C9BAFEE8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1FF29-60F6-431E-B11A-EADD5FA45BEB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CC1A4-81A7-4312-B658-99D73E1CC21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7A77E-AB89-4606-B434-28F7CAFEF897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F3CAD-D845-4803-A169-DB39BC565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034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034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6437F-D402-4681-AEC5-AF26D7286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2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2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2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4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03402"/>
            <a:ext cx="5486400" cy="29241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00802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2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2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4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28956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rgbClr val="CDC09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762000" y="4343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aseline="0">
                <a:solidFill>
                  <a:srgbClr val="CDC092"/>
                </a:solidFill>
              </a:defRPr>
            </a:lvl1pPr>
          </a:lstStyle>
          <a:p>
            <a:pPr lvl="0"/>
            <a:r>
              <a:rPr lang="en-US" dirty="0" smtClean="0"/>
              <a:t>MO.XX.YYYY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828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8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2AD6-A241-4C04-9A97-705E796060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EBD7-BD60-4C5E-8D35-1C4AB8327F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73D90-88F8-4F4C-AE06-2C414EAB25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C95BC-8223-49E7-BC5B-1F5D9985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EC23D-CAFE-4F61-9E40-C34B0EB56B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4DF1-A25C-4092-B9EE-370F89D53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620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A338F2C-85A1-4BAD-8D7F-19F796B600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2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0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CDC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8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0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rebuchet MS" pitchFamily="-112" charset="0"/>
                <a:ea typeface="Osaka" pitchFamily="-112" charset="-128"/>
                <a:cs typeface="Osaka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pitchFamily="-112" charset="0"/>
                <a:ea typeface="Osaka" pitchFamily="-112" charset="-128"/>
                <a:cs typeface="Osaka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rebuchet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49DBB-DA56-47C3-A81A-3383BA53133D}" type="slidenum">
              <a:rPr lang="en-US">
                <a:solidFill>
                  <a:srgbClr val="FFFF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57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810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8034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2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2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2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AD9A15E-1256-45D0-A39C-0D50337AD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DC09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aisethetorch.fsu.ed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40115"/>
            </a:gs>
            <a:gs pos="100000">
              <a:srgbClr val="2B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DC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66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123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3"/>
          <p:cNvSpPr>
            <a:spLocks noChangeArrowheads="1"/>
          </p:cNvSpPr>
          <p:nvPr/>
        </p:nvSpPr>
        <p:spPr bwMode="auto">
          <a:xfrm>
            <a:off x="1560513" y="6040438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CDC092"/>
                </a:solidFill>
                <a:latin typeface="Cochin" charset="0"/>
                <a:ea typeface="ＭＳ Ｐゴシック" charset="-128"/>
              </a:rPr>
              <a:t>FLORIDA </a:t>
            </a:r>
            <a:r>
              <a:rPr lang="en-US" sz="1400" dirty="0">
                <a:solidFill>
                  <a:srgbClr val="CDC092"/>
                </a:solidFill>
                <a:latin typeface="Cochin" charset="0"/>
                <a:ea typeface="ＭＳ Ｐゴシック" charset="-128"/>
              </a:rPr>
              <a:t>STATE UNIVERSITY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1524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>
              <a:solidFill>
                <a:srgbClr val="000000"/>
              </a:solidFill>
              <a:latin typeface="Garamond" pitchFamily="18" charset="0"/>
              <a:cs typeface="+mj-cs"/>
            </a:endParaRPr>
          </a:p>
        </p:txBody>
      </p:sp>
      <p:sp>
        <p:nvSpPr>
          <p:cNvPr id="5126" name="Subtitle 2"/>
          <p:cNvSpPr txBox="1">
            <a:spLocks/>
          </p:cNvSpPr>
          <p:nvPr/>
        </p:nvSpPr>
        <p:spPr bwMode="auto">
          <a:xfrm>
            <a:off x="1371600" y="3276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381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9pPr>
          </a:lstStyle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Tom Jennings, Ph.D.</a:t>
            </a:r>
            <a:br>
              <a:rPr 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Vice President for University Advancement </a:t>
            </a:r>
            <a:b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President, FSU Foundation</a:t>
            </a:r>
            <a:endParaRPr lang="en-US" sz="16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5181600" cy="37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699" y="6664332"/>
            <a:ext cx="58708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1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</a:t>
            </a:r>
            <a:r>
              <a:rPr kumimoji="0" sz="614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LLEGET</a:t>
            </a:r>
            <a:r>
              <a:rPr kumimoji="0" sz="61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</a:t>
            </a:r>
            <a:r>
              <a:rPr kumimoji="0" sz="614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</a:t>
            </a:r>
            <a:r>
              <a:rPr kumimoji="0" sz="61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N</a:t>
            </a:r>
            <a:endParaRPr kumimoji="0" sz="61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308" y="6666744"/>
            <a:ext cx="11516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14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16</a:t>
            </a:r>
            <a:endParaRPr kumimoji="0" sz="61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3124" y="29605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A11F1C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Seminole Boosters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124" y="990600"/>
            <a:ext cx="7772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Staff Changes/Additions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Fundraising Priorities: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Annual Fund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Phase II Basketball Improvements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Jack Nicklaus designed Golf Course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Student-Athlete Scholarships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Scoreboards for</a:t>
            </a:r>
            <a:r>
              <a:rPr lang="en-US" dirty="0" smtClean="0"/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oftball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Soccer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Track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Tennis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Beach Volleyball and Swimming &amp; Diving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Communications Center for ACC Network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Dick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Howser Stadium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ticket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office pavilion,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grandstand and lights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Softball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dugout adjustment; grandstands; awnings;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batting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cage roof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extension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Football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perations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Bldg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/Moore Center refurbishment (feasibility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progress)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ttps://scontent-mia3-2.xx.fbcdn.net/v/t1.0-9/17361893_10155988970363345_7803360638208292080_n.jpg?oh=4933b7836f2d42bcd1673d3045063560&amp;oe=5A5777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77" y="1143000"/>
            <a:ext cx="300445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699" y="6664332"/>
            <a:ext cx="58708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1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</a:t>
            </a:r>
            <a:r>
              <a:rPr kumimoji="0" sz="614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LLEGET</a:t>
            </a:r>
            <a:r>
              <a:rPr kumimoji="0" sz="61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</a:t>
            </a:r>
            <a:r>
              <a:rPr kumimoji="0" sz="614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</a:t>
            </a:r>
            <a:r>
              <a:rPr kumimoji="0" sz="61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N</a:t>
            </a:r>
            <a:endParaRPr kumimoji="0" sz="61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308" y="6666744"/>
            <a:ext cx="11516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14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16</a:t>
            </a:r>
            <a:endParaRPr kumimoji="0" sz="61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A11F1C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FSU Real Estate Foundation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4478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Gateway District Concept Approved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Staff changes/additions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Recent Key Acquisitions: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Lynn Haven property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O’Connell Property – College of Business site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Campus Christian Fellowship Building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flipV="1">
            <a:off x="2348864" y="11359314"/>
            <a:ext cx="6148070" cy="6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4" descr="http://realestate.fsu.edu/sites/realestate.fsu.edu/files/be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34908"/>
            <a:ext cx="7428681" cy="21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724400" cy="5242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3886200"/>
            <a:ext cx="1483112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264</a:t>
            </a:r>
            <a:endParaRPr lang="en-US" sz="495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886200"/>
            <a:ext cx="1226634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12</a:t>
            </a:r>
            <a:endParaRPr lang="en-US" sz="495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04800"/>
            <a:ext cx="6172200" cy="20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40115"/>
            </a:gs>
            <a:gs pos="100000">
              <a:srgbClr val="2B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3"/>
          <p:cNvSpPr>
            <a:spLocks noChangeArrowheads="1"/>
          </p:cNvSpPr>
          <p:nvPr/>
        </p:nvSpPr>
        <p:spPr bwMode="auto">
          <a:xfrm>
            <a:off x="1560513" y="6040438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CDC092"/>
                </a:solidFill>
                <a:latin typeface="Cochin" charset="0"/>
                <a:ea typeface="ＭＳ Ｐゴシック" charset="-128"/>
              </a:rPr>
              <a:t>FLORIDA </a:t>
            </a:r>
            <a:r>
              <a:rPr lang="en-US" sz="1400" dirty="0">
                <a:solidFill>
                  <a:srgbClr val="CDC092"/>
                </a:solidFill>
                <a:latin typeface="Cochin" charset="0"/>
                <a:ea typeface="ＭＳ Ｐゴシック" charset="-128"/>
              </a:rPr>
              <a:t>STATE UNIVERSITY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1524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>
              <a:solidFill>
                <a:srgbClr val="000000"/>
              </a:solidFill>
              <a:latin typeface="Garamond" pitchFamily="18" charset="0"/>
              <a:cs typeface="+mj-cs"/>
            </a:endParaRPr>
          </a:p>
        </p:txBody>
      </p:sp>
      <p:sp>
        <p:nvSpPr>
          <p:cNvPr id="5126" name="Subtitle 2"/>
          <p:cNvSpPr txBox="1">
            <a:spLocks/>
          </p:cNvSpPr>
          <p:nvPr/>
        </p:nvSpPr>
        <p:spPr bwMode="auto">
          <a:xfrm>
            <a:off x="1371600" y="3276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1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9pPr>
          </a:lstStyle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Tom Jennings, Ph.D.</a:t>
            </a:r>
            <a:br>
              <a:rPr 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Vice President for University Advancement </a:t>
            </a:r>
            <a:b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President, FSU Foundation</a:t>
            </a:r>
            <a:endParaRPr lang="en-US" sz="16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tjennings\Pictures\Universities\Florida State\1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61" y="484983"/>
            <a:ext cx="6698211" cy="42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2B0000"/>
                </a:solidFill>
                <a:latin typeface="Garamond" charset="0"/>
              </a:rPr>
              <a:t/>
            </a:r>
            <a:br>
              <a:rPr lang="en-US" sz="2600" b="1" dirty="0">
                <a:solidFill>
                  <a:srgbClr val="2B0000"/>
                </a:solidFill>
                <a:latin typeface="Garamond" charset="0"/>
              </a:rPr>
            </a:br>
            <a:endParaRPr lang="en-US" sz="2600" b="1" dirty="0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447800" y="427038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7" name="Title 1"/>
          <p:cNvSpPr txBox="1">
            <a:spLocks/>
          </p:cNvSpPr>
          <p:nvPr/>
        </p:nvSpPr>
        <p:spPr bwMode="auto">
          <a:xfrm>
            <a:off x="838200" y="343393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defRPr/>
            </a:pPr>
            <a:endParaRPr lang="en-US" sz="3200" b="1" u="sng" kern="0" dirty="0" smtClean="0">
              <a:solidFill>
                <a:srgbClr val="A11F1C">
                  <a:lumMod val="75000"/>
                </a:srgbClr>
              </a:solidFill>
              <a:latin typeface="Times New Roman"/>
            </a:endParaRPr>
          </a:p>
          <a:p>
            <a:pPr algn="ctr">
              <a:defRPr/>
            </a:pPr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The Finish Line is in Sight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3105" y="1433902"/>
            <a:ext cx="7885590" cy="5211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endParaRPr lang="en-US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586302"/>
            <a:ext cx="7239000" cy="400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FY2017-18 Campaign priorities: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  Program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Faculty Endowment Support	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College/Unit Initiatives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30, 2018 - Campaign Ends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 21. 2018 - Campaign Celebration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ksarmiento\Desktop\RaisetheTorch_Ver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007845" cy="13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015763"/>
            <a:ext cx="312420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371600" y="685800"/>
            <a:ext cx="6792851" cy="10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9pPr>
          </a:lstStyle>
          <a:p>
            <a:pPr lvl="0" algn="ctr">
              <a:defRPr/>
            </a:pPr>
            <a:r>
              <a:rPr lang="en-US" sz="3200" b="1" u="sng" kern="0" dirty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2017 </a:t>
            </a:r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Fundraising </a:t>
            </a:r>
            <a:r>
              <a:rPr kumimoji="0" lang="en-US" sz="3200" b="1" i="0" u="sng" strike="noStrike" kern="0" cap="none" spc="0" normalizeH="0" noProof="0" dirty="0" smtClean="0">
                <a:ln>
                  <a:noFill/>
                </a:ln>
                <a:solidFill>
                  <a:srgbClr val="A11F1C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Performance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rgbClr val="A11F1C">
                  <a:lumMod val="75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524000" y="1827127"/>
            <a:ext cx="7467600" cy="45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80808"/>
                </a:solidFill>
                <a:cs typeface="Microsoft Sans Serif" panose="020B0604020202020204" pitchFamily="34" charset="0"/>
              </a:rPr>
              <a:t>$</a:t>
            </a:r>
            <a:r>
              <a:rPr lang="en-US" sz="3600" b="1" dirty="0">
                <a:solidFill>
                  <a:srgbClr val="080808"/>
                </a:solidFill>
                <a:cs typeface="Microsoft Sans Serif" panose="020B0604020202020204" pitchFamily="34" charset="0"/>
              </a:rPr>
              <a:t>128 million in gifts and pledges:</a:t>
            </a:r>
          </a:p>
          <a:p>
            <a:pPr algn="l">
              <a:lnSpc>
                <a:spcPct val="90000"/>
              </a:lnSpc>
              <a:spcAft>
                <a:spcPts val="450"/>
              </a:spcAft>
              <a:tabLst>
                <a:tab pos="2569369" algn="l"/>
              </a:tabLst>
            </a:pPr>
            <a:endParaRPr lang="en-US" sz="3600" b="1" dirty="0">
              <a:solidFill>
                <a:srgbClr val="080808"/>
              </a:solidFill>
              <a:cs typeface="Microsoft Sans Serif" panose="020B0604020202020204" pitchFamily="34" charset="0"/>
            </a:endParaRPr>
          </a:p>
          <a:p>
            <a:pPr algn="l">
              <a:lnSpc>
                <a:spcPct val="90000"/>
              </a:lnSpc>
              <a:spcAft>
                <a:spcPts val="450"/>
              </a:spcAft>
              <a:tabLst>
                <a:tab pos="2569369" algn="l"/>
              </a:tabLst>
            </a:pPr>
            <a:r>
              <a:rPr lang="en-US" sz="2800" dirty="0" smtClean="0">
                <a:solidFill>
                  <a:srgbClr val="080808"/>
                </a:solidFill>
                <a:cs typeface="Microsoft Sans Serif" panose="020B0604020202020204" pitchFamily="34" charset="0"/>
              </a:rPr>
              <a:t>FSU </a:t>
            </a:r>
            <a:r>
              <a:rPr lang="en-US" sz="2800" dirty="0">
                <a:solidFill>
                  <a:srgbClr val="080808"/>
                </a:solidFill>
                <a:cs typeface="Microsoft Sans Serif" panose="020B0604020202020204" pitchFamily="34" charset="0"/>
              </a:rPr>
              <a:t>Foundation 			$65.9 million</a:t>
            </a:r>
          </a:p>
          <a:p>
            <a:pPr algn="l">
              <a:lnSpc>
                <a:spcPct val="90000"/>
              </a:lnSpc>
              <a:spcAft>
                <a:spcPts val="450"/>
              </a:spcAft>
              <a:tabLst>
                <a:tab pos="2569369" algn="l"/>
              </a:tabLst>
            </a:pPr>
            <a:r>
              <a:rPr lang="en-US" sz="2800" dirty="0">
                <a:solidFill>
                  <a:srgbClr val="080808"/>
                </a:solidFill>
                <a:cs typeface="Microsoft Sans Serif" panose="020B0604020202020204" pitchFamily="34" charset="0"/>
              </a:rPr>
              <a:t>Seminole Boosters		$50.7 </a:t>
            </a:r>
            <a:r>
              <a:rPr lang="en-US" sz="2800" dirty="0" smtClean="0">
                <a:solidFill>
                  <a:srgbClr val="080808"/>
                </a:solidFill>
                <a:cs typeface="Microsoft Sans Serif" panose="020B0604020202020204" pitchFamily="34" charset="0"/>
              </a:rPr>
              <a:t>million</a:t>
            </a:r>
          </a:p>
          <a:p>
            <a:pPr algn="l">
              <a:lnSpc>
                <a:spcPct val="90000"/>
              </a:lnSpc>
              <a:spcAft>
                <a:spcPts val="450"/>
              </a:spcAft>
              <a:tabLst>
                <a:tab pos="2569369" algn="l"/>
              </a:tabLst>
            </a:pPr>
            <a:r>
              <a:rPr lang="en-US" sz="2800" dirty="0" smtClean="0">
                <a:solidFill>
                  <a:srgbClr val="080808"/>
                </a:solidFill>
                <a:cs typeface="Microsoft Sans Serif" panose="020B0604020202020204" pitchFamily="34" charset="0"/>
              </a:rPr>
              <a:t>Research </a:t>
            </a:r>
            <a:r>
              <a:rPr lang="en-US" sz="2800" dirty="0">
                <a:solidFill>
                  <a:srgbClr val="080808"/>
                </a:solidFill>
                <a:cs typeface="Microsoft Sans Serif" panose="020B0604020202020204" pitchFamily="34" charset="0"/>
              </a:rPr>
              <a:t>Foundation	</a:t>
            </a:r>
            <a:r>
              <a:rPr lang="en-US" sz="2800" dirty="0" smtClean="0">
                <a:solidFill>
                  <a:srgbClr val="080808"/>
                </a:solidFill>
                <a:cs typeface="Microsoft Sans Serif" panose="020B0604020202020204" pitchFamily="34" charset="0"/>
              </a:rPr>
              <a:t>	$</a:t>
            </a:r>
            <a:r>
              <a:rPr lang="en-US" sz="2800" dirty="0">
                <a:solidFill>
                  <a:srgbClr val="080808"/>
                </a:solidFill>
                <a:cs typeface="Microsoft Sans Serif" panose="020B0604020202020204" pitchFamily="34" charset="0"/>
              </a:rPr>
              <a:t>7.2 million</a:t>
            </a:r>
          </a:p>
          <a:p>
            <a:pPr algn="l">
              <a:lnSpc>
                <a:spcPct val="90000"/>
              </a:lnSpc>
              <a:spcAft>
                <a:spcPts val="450"/>
              </a:spcAft>
              <a:tabLst>
                <a:tab pos="2569369" algn="l"/>
              </a:tabLst>
            </a:pPr>
            <a:r>
              <a:rPr lang="en-US" sz="2800" dirty="0">
                <a:solidFill>
                  <a:srgbClr val="080808"/>
                </a:solidFill>
                <a:cs typeface="Microsoft Sans Serif" panose="020B0604020202020204" pitchFamily="34" charset="0"/>
              </a:rPr>
              <a:t>Ringling Foundation	</a:t>
            </a:r>
            <a:r>
              <a:rPr lang="en-US" sz="2800" dirty="0" smtClean="0">
                <a:solidFill>
                  <a:srgbClr val="080808"/>
                </a:solidFill>
                <a:cs typeface="Microsoft Sans Serif" panose="020B0604020202020204" pitchFamily="34" charset="0"/>
              </a:rPr>
              <a:t>	$</a:t>
            </a:r>
            <a:r>
              <a:rPr lang="en-US" sz="2800" dirty="0">
                <a:solidFill>
                  <a:srgbClr val="080808"/>
                </a:solidFill>
                <a:cs typeface="Microsoft Sans Serif" panose="020B0604020202020204" pitchFamily="34" charset="0"/>
              </a:rPr>
              <a:t>2.4 million</a:t>
            </a:r>
          </a:p>
          <a:p>
            <a:pPr algn="l">
              <a:lnSpc>
                <a:spcPct val="90000"/>
              </a:lnSpc>
              <a:spcAft>
                <a:spcPts val="450"/>
              </a:spcAft>
              <a:tabLst>
                <a:tab pos="2569369" algn="l"/>
              </a:tabLst>
            </a:pPr>
            <a:r>
              <a:rPr lang="en-US" sz="2800" dirty="0">
                <a:solidFill>
                  <a:srgbClr val="080808"/>
                </a:solidFill>
                <a:cs typeface="Microsoft Sans Serif" panose="020B0604020202020204" pitchFamily="34" charset="0"/>
              </a:rPr>
              <a:t>Real Estate Foundation	$1.3 million</a:t>
            </a:r>
            <a:endParaRPr lang="en-US" sz="2800" dirty="0"/>
          </a:p>
          <a:p>
            <a:pPr algn="l">
              <a:lnSpc>
                <a:spcPct val="90000"/>
              </a:lnSpc>
              <a:spcAft>
                <a:spcPts val="450"/>
              </a:spcAft>
              <a:tabLst>
                <a:tab pos="2569369" algn="l"/>
              </a:tabLst>
            </a:pPr>
            <a:r>
              <a:rPr lang="en-US" sz="2800" dirty="0">
                <a:solidFill>
                  <a:srgbClr val="080808"/>
                </a:solidFill>
                <a:cs typeface="Microsoft Sans Serif" panose="020B0604020202020204" pitchFamily="34" charset="0"/>
              </a:rPr>
              <a:t>Alumni Association	</a:t>
            </a:r>
            <a:r>
              <a:rPr lang="en-US" sz="2800" dirty="0" smtClean="0">
                <a:solidFill>
                  <a:srgbClr val="080808"/>
                </a:solidFill>
                <a:cs typeface="Microsoft Sans Serif" panose="020B0604020202020204" pitchFamily="34" charset="0"/>
              </a:rPr>
              <a:t>	$.</a:t>
            </a:r>
            <a:r>
              <a:rPr lang="en-US" sz="2800" dirty="0">
                <a:solidFill>
                  <a:srgbClr val="080808"/>
                </a:solidFill>
                <a:cs typeface="Microsoft Sans Serif" panose="020B0604020202020204" pitchFamily="34" charset="0"/>
              </a:rPr>
              <a:t>7 million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A11F1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ksarmiento\Desktop\RaisetheTorch_Ver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9" y="459556"/>
            <a:ext cx="1007845" cy="13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371600" y="609600"/>
            <a:ext cx="6792851" cy="10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noProof="0" dirty="0" smtClean="0">
                <a:ln>
                  <a:noFill/>
                </a:ln>
                <a:solidFill>
                  <a:srgbClr val="A11F1C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Campaign Annual Totals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rgbClr val="A11F1C">
                  <a:lumMod val="75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524000" y="1827127"/>
            <a:ext cx="7467600" cy="45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0" noProof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FY11		$94M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FY12		$91M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FY13		$99M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FY14		$108M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FY15		$115M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FY16		$225M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FY17		$128M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A11F1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A11F1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ksarmiento\Desktop\RaisetheTorch_Ver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9" y="459556"/>
            <a:ext cx="1007845" cy="13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2457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371600" y="609600"/>
            <a:ext cx="6792851" cy="10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noProof="0" dirty="0" smtClean="0">
                <a:ln>
                  <a:noFill/>
                </a:ln>
                <a:solidFill>
                  <a:srgbClr val="A11F1C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Alumni Giving Rates for 2016-17*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rgbClr val="A11F1C">
                  <a:lumMod val="75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143000" y="1600200"/>
            <a:ext cx="7467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FSU		19.5%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Miami 	13.8%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 		11.6%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USF 		9.9 %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UCF 		7.5%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FAMU 	6.1%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 		4.1%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UWF 		3.9%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 		3.0%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*2-year average; #9 nationally among publics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ksarmiento\Desktop\RaisetheTorch_Ver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9" y="459556"/>
            <a:ext cx="1007845" cy="13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524000" y="6172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68086"/>
            <a:ext cx="7620000" cy="914400"/>
          </a:xfrm>
        </p:spPr>
        <p:txBody>
          <a:bodyPr/>
          <a:lstStyle/>
          <a:p>
            <a:pPr algn="ctr"/>
            <a:r>
              <a:rPr lang="en-US" sz="2800" dirty="0" smtClean="0"/>
              <a:t>Alumni Giving – Top 40 Public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828719"/>
              </p:ext>
            </p:extLst>
          </p:nvPr>
        </p:nvGraphicFramePr>
        <p:xfrm>
          <a:off x="1860550" y="1393371"/>
          <a:ext cx="6032500" cy="5330710"/>
        </p:xfrm>
        <a:graphic>
          <a:graphicData uri="http://schemas.openxmlformats.org/drawingml/2006/table">
            <a:tbl>
              <a:tblPr firstRow="1" firstCol="1" bandRow="1"/>
              <a:tblGrid>
                <a:gridCol w="3016250">
                  <a:extLst>
                    <a:ext uri="{9D8B030D-6E8A-4147-A177-3AD203B41FA5}">
                      <a16:colId xmlns:a16="http://schemas.microsoft.com/office/drawing/2014/main" val="1909082741"/>
                    </a:ext>
                  </a:extLst>
                </a:gridCol>
                <a:gridCol w="3016250">
                  <a:extLst>
                    <a:ext uri="{9D8B030D-6E8A-4147-A177-3AD203B41FA5}">
                      <a16:colId xmlns:a16="http://schemas.microsoft.com/office/drawing/2014/main" val="3596997373"/>
                    </a:ext>
                  </a:extLst>
                </a:gridCol>
              </a:tblGrid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Institution with Ranking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Alumni Giving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374268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10 - University of Wisconsin-Madison (Madison, WI)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$108,828,870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82322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27 - Texas A&amp;M University (College Station, TX)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$97,465,521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676838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University of California-Berkeley (Berkeley, CA)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$95,699,932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62917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18 - University of Texas at Austin (Austin, TX)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$87,018,572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474957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2 - University of California-Los Angeles (Los Angeles, CA)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$78,200,642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69786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16 - University of Washington (Seattle, WA)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$72,760,771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327654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5 - University of North Carolina at Chapel Hill (Chapel Hill, NC)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$72,212,478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12974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16 - Ohio State University (Columbus, OH)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$70,752,777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57700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2 - University of Virginia-Main Campus (Charlottesville, VA)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$65,764,874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773558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33 - University of Iowa (Iowa City, IA)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$65,476,583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59200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33 - Michigan State University (East Lansing, MI)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$62,780,509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627494"/>
                  </a:ext>
                </a:extLst>
              </a:tr>
              <a:tr h="2107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14 - University of Florida (Gainesville, FL)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Purdue University (West Lafayette, IN)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$62,025,092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$49,826,680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004722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38 - North Carolina State University at Raleigh (Raleigh, NC)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$49,401,905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58419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27 - Virginia Polytechnic Institute and State University (Blacksburg, VA)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$42,008,277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060950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10 - University of Illinois at Urbana-Champaign (Champaign, IL)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$39,536,135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39497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18 - University of Georgia (Athens, GA)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$39,535,113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752346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20 - University of Maryland-College Park (College Park, MD)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$36,232,953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32717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24 - University of Pittsburgh-Pittsburgh Campus (Pittsburgh, PA)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$35,400,490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13096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7 - Georgia Institute of Technology-Main Campus (Atlanta, GA)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$33,790,455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315330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6 - College of William and Mary (Williamsburg, VA)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$30,730,633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213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38 - Florida State University (Tallahassee, FL)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$25,762,995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31869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30 - Miami University-Oxford (Oxford, OH)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$18,314,641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148469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23 - Clemson University (Clemson, SC)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$15,421,806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234983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20 - University of Connecticut (Storrs, CT)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$12,084,234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495332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8 - University of California-Santa Barbara (Santa Barbara, CA)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$7,911,353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03042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27 - University of Massachusetts Amherst (Amherst, MA)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$7,794,269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607636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38 - University of Vermont (Burlington, VT)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$7,453,177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44987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30 - University of Delaware (Newark, DE)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$7,414,826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42347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33 - Colorado School of Mines (Golden, CO)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$6,815,719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712768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10 - University of California-Davis (Davis, CA)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$6,123,956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304493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10 - University of California-San Diego (La Jolla, CA)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$3,526,214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13825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36 - SUNY at Binghamton University (Binghamton, NY)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$2,802,187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611124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9 - University of California-Irvine (Irvine, CA)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$2,512,971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924841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30 - University of California-Santa Cruz (Santa Cruz, CA)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$1,958,656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221625"/>
                  </a:ext>
                </a:extLst>
              </a:tr>
              <a:tr h="14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5915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8B811-437D-4A7D-8B6D-C3E2794758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20000" cy="914400"/>
          </a:xfrm>
        </p:spPr>
        <p:txBody>
          <a:bodyPr/>
          <a:lstStyle/>
          <a:p>
            <a:pPr algn="ctr"/>
            <a:r>
              <a:rPr lang="en-US" sz="2800" dirty="0" smtClean="0"/>
              <a:t>Endowment per FTE Student</a:t>
            </a:r>
            <a:br>
              <a:rPr lang="en-US" sz="2800" dirty="0" smtClean="0"/>
            </a:br>
            <a:r>
              <a:rPr lang="en-US" sz="2800" dirty="0" smtClean="0"/>
              <a:t>Top 40 Public Universities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667540"/>
              </p:ext>
            </p:extLst>
          </p:nvPr>
        </p:nvGraphicFramePr>
        <p:xfrm>
          <a:off x="2279073" y="1219188"/>
          <a:ext cx="5195454" cy="5410210"/>
        </p:xfrm>
        <a:graphic>
          <a:graphicData uri="http://schemas.openxmlformats.org/drawingml/2006/table">
            <a:tbl>
              <a:tblPr firstRow="1" firstCol="1" bandRow="1"/>
              <a:tblGrid>
                <a:gridCol w="2597727">
                  <a:extLst>
                    <a:ext uri="{9D8B030D-6E8A-4147-A177-3AD203B41FA5}">
                      <a16:colId xmlns:a16="http://schemas.microsoft.com/office/drawing/2014/main" val="2149864619"/>
                    </a:ext>
                  </a:extLst>
                </a:gridCol>
                <a:gridCol w="2597727">
                  <a:extLst>
                    <a:ext uri="{9D8B030D-6E8A-4147-A177-3AD203B41FA5}">
                      <a16:colId xmlns:a16="http://schemas.microsoft.com/office/drawing/2014/main" val="3235896494"/>
                    </a:ext>
                  </a:extLst>
                </a:gridCol>
              </a:tblGrid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Institution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D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 FTE Student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D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542823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2 - University of Virginia-Main Campus (Charlottesville, VA)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$251,788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80856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18 - University of Texas at Austin (Austin, TX)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$234,176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495220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24 - University of Pittsburgh-Pittsburgh Campus (Pittsburgh, PA)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$108,406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061127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5 - University of North Carolina at Chapel Hill (Chapel Hill, NC)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$105,385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446310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1 - University of California-Berkeley (Berkeley, CA)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$103,398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132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6 - College of William and Mary (Williamsburg, VA)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$99,246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313817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2 - University of California-Los Angeles (Los Angeles, CA)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$90,249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62231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27 - Texas A&amp;M University (College Station, TX)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$89,140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763583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7 - Georgia Institute of Technology-Main Campus (Atlanta, GA)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$82,918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2471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10 - University of Wisconsin-Madison (Madison, WI)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$70,553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046344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30 - University of Delaware (Newark, DE)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$60,844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986164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33 - Michigan State University (East Lansing, MI)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$58,872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770165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16 - University of Washington (Seattle, WA)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$53,035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03836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33 - University of Iowa (Iowa City, IA)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$45,111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28164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14 - University of Florida (Gainesville, FL)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$44,229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758296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33 - Colorado School of Mines (Golden, CO)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$43,966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733447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20 - Purdue University (West Lafayette, IN)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$39,927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39187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38 - University of Vermont (Burlington, VT)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$39,398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456199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38 - North Carolina State University at Raleigh (Raleigh, NC)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$35,429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58721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10 - University of California-San Diego (La Jolla, CA)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$35,383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074519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10 - University of Illinois at Urbana-Champaign (Champaign, IL)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$32,503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48282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18 - University of Georgia (Athens, GA)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$29,295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704774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16 - Ohio State University (Columbus, OH)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$29,036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03111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23 - Clemson University (Clemson, SC)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$28,692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687748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10 - University of California-Davis (Davis, CA)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$27,613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949055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27 - Virginia </a:t>
                      </a:r>
                      <a:r>
                        <a:rPr lang="en-US" sz="7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Tech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(Blacksburg, VA)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$26,949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237563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30 - Miami University-Oxford (Oxford, OH)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$20,634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54435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9 - University of California-Irvine (Irvine, CA)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$15,956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34349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38 - Florida State University (Tallahassee, FL)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$15,817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16517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20 - University of Maryland-College Park (College Park, MD)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$14,163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121666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20 - University of Connecticut (Storrs, CT)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$13,088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62435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8 - University of California-Santa Barbara (Santa Barbara, CA)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$11,993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599332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27 - University of Massachusetts Amherst (Amherst, MA)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$11,225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2354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30 - University of California-Santa Cruz (Santa Cruz, CA)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$9,189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988351"/>
                  </a:ext>
                </a:extLst>
              </a:tr>
              <a:tr h="142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36 - SUNY at Binghamton University (Binghamton, NY)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$7,505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9" marR="467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4796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8B811-437D-4A7D-8B6D-C3E2794758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699" y="6664332"/>
            <a:ext cx="58708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614" b="1" spc="-3" dirty="0">
                <a:solidFill>
                  <a:srgbClr val="FFFFFF"/>
                </a:solidFill>
                <a:latin typeface="Segoe UI"/>
                <a:cs typeface="Segoe UI"/>
              </a:rPr>
              <a:t>LLEGET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614" b="1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614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308" y="6666744"/>
            <a:ext cx="11516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spc="-3" dirty="0">
                <a:solidFill>
                  <a:srgbClr val="FFFFFF"/>
                </a:solidFill>
                <a:latin typeface="Lucida Sans Unicode"/>
                <a:cs typeface="Lucida Sans Unicode"/>
              </a:rPr>
              <a:t>16</a:t>
            </a:r>
            <a:endParaRPr sz="614">
              <a:latin typeface="Lucida Sans Unicode"/>
              <a:cs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02928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FSU Foundation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76014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FY2017 Highlights: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Planning </a:t>
            </a:r>
            <a:r>
              <a:rPr lang="en-US" sz="2800" dirty="0" smtClean="0">
                <a:latin typeface="Calibri" panose="020F0502020204030204" pitchFamily="34" charset="0"/>
              </a:rPr>
              <a:t>for New Building on College Avenue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Increased number of donor visits by 85%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Forwarded $43M in private support to FSU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Predictive Modeling Project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Endowment return:  11.9%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Foundation Board nominations due Nov. 10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2054" name="Picture 6" descr="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58" y="5172115"/>
            <a:ext cx="7435546" cy="15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699" y="6664332"/>
            <a:ext cx="58708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614" b="1" spc="-3" dirty="0">
                <a:solidFill>
                  <a:srgbClr val="FFFFFF"/>
                </a:solidFill>
                <a:latin typeface="Segoe UI"/>
                <a:cs typeface="Segoe UI"/>
              </a:rPr>
              <a:t>LLEGET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614" b="1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614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308" y="6666744"/>
            <a:ext cx="11516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spc="-3" dirty="0">
                <a:solidFill>
                  <a:srgbClr val="FFFFFF"/>
                </a:solidFill>
                <a:latin typeface="Lucida Sans Unicode"/>
                <a:cs typeface="Lucida Sans Unicode"/>
              </a:rPr>
              <a:t>16</a:t>
            </a:r>
            <a:endParaRPr sz="614" dirty="0">
              <a:latin typeface="Lucida Sans Unicode"/>
              <a:cs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3905" y="428314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FSU Alumni Association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1092018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“Moonshot” Initiative – Goal to Increase Alumni Membership from 7% to 10% of FSU Alumni.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Major Events: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Inspire Award-FSU Women of Distinction-Tampa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66</a:t>
            </a:r>
            <a:r>
              <a:rPr lang="en-US" sz="2800" baseline="30000" dirty="0" smtClean="0">
                <a:latin typeface="Calibri" panose="020F0502020204030204" pitchFamily="34" charset="0"/>
              </a:rPr>
              <a:t>th</a:t>
            </a:r>
            <a:r>
              <a:rPr lang="en-US" sz="2800" dirty="0" smtClean="0">
                <a:latin typeface="Calibri" panose="020F0502020204030204" pitchFamily="34" charset="0"/>
              </a:rPr>
              <a:t> Annual Kickoff Luncheon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Circle of Gold Induction Dinner - October 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Seminoles at Sea - October 27-30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Young Alumni Awards Dinner - November 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Homecoming &amp; Emeritus Reunion Nov.  17-19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1030" name="Picture 6" descr="Notable No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05400"/>
            <a:ext cx="7496175" cy="162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7_Default Design 2">
      <a:dk1>
        <a:srgbClr val="000000"/>
      </a:dk1>
      <a:lt1>
        <a:srgbClr val="FFFFFF"/>
      </a:lt1>
      <a:dk2>
        <a:srgbClr val="540115"/>
      </a:dk2>
      <a:lt2>
        <a:srgbClr val="808080"/>
      </a:lt2>
      <a:accent1>
        <a:srgbClr val="EFE8BB"/>
      </a:accent1>
      <a:accent2>
        <a:srgbClr val="A6A2C6"/>
      </a:accent2>
      <a:accent3>
        <a:srgbClr val="FFFFFF"/>
      </a:accent3>
      <a:accent4>
        <a:srgbClr val="000000"/>
      </a:accent4>
      <a:accent5>
        <a:srgbClr val="F6F2DA"/>
      </a:accent5>
      <a:accent6>
        <a:srgbClr val="9692B3"/>
      </a:accent6>
      <a:hlink>
        <a:srgbClr val="728574"/>
      </a:hlink>
      <a:folHlink>
        <a:srgbClr val="540115"/>
      </a:folHlink>
    </a:clrScheme>
    <a:fontScheme name="7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CDC092"/>
        </a:accent1>
        <a:accent2>
          <a:srgbClr val="2B0007"/>
        </a:accent2>
        <a:accent3>
          <a:srgbClr val="FFFFFF"/>
        </a:accent3>
        <a:accent4>
          <a:srgbClr val="000000"/>
        </a:accent4>
        <a:accent5>
          <a:srgbClr val="E3DCC7"/>
        </a:accent5>
        <a:accent6>
          <a:srgbClr val="260006"/>
        </a:accent6>
        <a:hlink>
          <a:srgbClr val="EFE8BB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EFE8BB"/>
        </a:accent1>
        <a:accent2>
          <a:srgbClr val="A6A2C6"/>
        </a:accent2>
        <a:accent3>
          <a:srgbClr val="FFFFFF"/>
        </a:accent3>
        <a:accent4>
          <a:srgbClr val="000000"/>
        </a:accent4>
        <a:accent5>
          <a:srgbClr val="F6F2DA"/>
        </a:accent5>
        <a:accent6>
          <a:srgbClr val="9692B3"/>
        </a:accent6>
        <a:hlink>
          <a:srgbClr val="728574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_FoundationPPT_S+G0310">
  <a:themeElements>
    <a:clrScheme name="1_Default Design 2">
      <a:dk1>
        <a:srgbClr val="000000"/>
      </a:dk1>
      <a:lt1>
        <a:srgbClr val="FFFFFF"/>
      </a:lt1>
      <a:dk2>
        <a:srgbClr val="540115"/>
      </a:dk2>
      <a:lt2>
        <a:srgbClr val="808080"/>
      </a:lt2>
      <a:accent1>
        <a:srgbClr val="EFE8BB"/>
      </a:accent1>
      <a:accent2>
        <a:srgbClr val="A6A2C6"/>
      </a:accent2>
      <a:accent3>
        <a:srgbClr val="FFFFFF"/>
      </a:accent3>
      <a:accent4>
        <a:srgbClr val="000000"/>
      </a:accent4>
      <a:accent5>
        <a:srgbClr val="F6F2DA"/>
      </a:accent5>
      <a:accent6>
        <a:srgbClr val="9692B3"/>
      </a:accent6>
      <a:hlink>
        <a:srgbClr val="728574"/>
      </a:hlink>
      <a:folHlink>
        <a:srgbClr val="540115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CDC092"/>
        </a:accent1>
        <a:accent2>
          <a:srgbClr val="2B0007"/>
        </a:accent2>
        <a:accent3>
          <a:srgbClr val="FFFFFF"/>
        </a:accent3>
        <a:accent4>
          <a:srgbClr val="000000"/>
        </a:accent4>
        <a:accent5>
          <a:srgbClr val="E3DCC7"/>
        </a:accent5>
        <a:accent6>
          <a:srgbClr val="260006"/>
        </a:accent6>
        <a:hlink>
          <a:srgbClr val="EFE8BB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EFE8BB"/>
        </a:accent1>
        <a:accent2>
          <a:srgbClr val="A6A2C6"/>
        </a:accent2>
        <a:accent3>
          <a:srgbClr val="FFFFFF"/>
        </a:accent3>
        <a:accent4>
          <a:srgbClr val="000000"/>
        </a:accent4>
        <a:accent5>
          <a:srgbClr val="F6F2DA"/>
        </a:accent5>
        <a:accent6>
          <a:srgbClr val="9692B3"/>
        </a:accent6>
        <a:hlink>
          <a:srgbClr val="728574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6_Default Design 2">
      <a:dk1>
        <a:srgbClr val="000000"/>
      </a:dk1>
      <a:lt1>
        <a:srgbClr val="FFFFFF"/>
      </a:lt1>
      <a:dk2>
        <a:srgbClr val="540115"/>
      </a:dk2>
      <a:lt2>
        <a:srgbClr val="808080"/>
      </a:lt2>
      <a:accent1>
        <a:srgbClr val="EFE8BB"/>
      </a:accent1>
      <a:accent2>
        <a:srgbClr val="A6A2C6"/>
      </a:accent2>
      <a:accent3>
        <a:srgbClr val="FFFFFF"/>
      </a:accent3>
      <a:accent4>
        <a:srgbClr val="000000"/>
      </a:accent4>
      <a:accent5>
        <a:srgbClr val="F6F2DA"/>
      </a:accent5>
      <a:accent6>
        <a:srgbClr val="9692B3"/>
      </a:accent6>
      <a:hlink>
        <a:srgbClr val="728574"/>
      </a:hlink>
      <a:folHlink>
        <a:srgbClr val="540115"/>
      </a:folHlink>
    </a:clrScheme>
    <a:fontScheme name="6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CDC092"/>
        </a:accent1>
        <a:accent2>
          <a:srgbClr val="2B0007"/>
        </a:accent2>
        <a:accent3>
          <a:srgbClr val="FFFFFF"/>
        </a:accent3>
        <a:accent4>
          <a:srgbClr val="000000"/>
        </a:accent4>
        <a:accent5>
          <a:srgbClr val="E3DCC7"/>
        </a:accent5>
        <a:accent6>
          <a:srgbClr val="260006"/>
        </a:accent6>
        <a:hlink>
          <a:srgbClr val="EFE8BB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EFE8BB"/>
        </a:accent1>
        <a:accent2>
          <a:srgbClr val="A6A2C6"/>
        </a:accent2>
        <a:accent3>
          <a:srgbClr val="FFFFFF"/>
        </a:accent3>
        <a:accent4>
          <a:srgbClr val="000000"/>
        </a:accent4>
        <a:accent5>
          <a:srgbClr val="F6F2DA"/>
        </a:accent5>
        <a:accent6>
          <a:srgbClr val="9692B3"/>
        </a:accent6>
        <a:hlink>
          <a:srgbClr val="728574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7_Default Design 2">
      <a:dk1>
        <a:srgbClr val="000000"/>
      </a:dk1>
      <a:lt1>
        <a:srgbClr val="FFFFFF"/>
      </a:lt1>
      <a:dk2>
        <a:srgbClr val="540115"/>
      </a:dk2>
      <a:lt2>
        <a:srgbClr val="808080"/>
      </a:lt2>
      <a:accent1>
        <a:srgbClr val="EFE8BB"/>
      </a:accent1>
      <a:accent2>
        <a:srgbClr val="A6A2C6"/>
      </a:accent2>
      <a:accent3>
        <a:srgbClr val="FFFFFF"/>
      </a:accent3>
      <a:accent4>
        <a:srgbClr val="000000"/>
      </a:accent4>
      <a:accent5>
        <a:srgbClr val="F6F2DA"/>
      </a:accent5>
      <a:accent6>
        <a:srgbClr val="9692B3"/>
      </a:accent6>
      <a:hlink>
        <a:srgbClr val="728574"/>
      </a:hlink>
      <a:folHlink>
        <a:srgbClr val="540115"/>
      </a:folHlink>
    </a:clrScheme>
    <a:fontScheme name="7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CDC092"/>
        </a:accent1>
        <a:accent2>
          <a:srgbClr val="2B0007"/>
        </a:accent2>
        <a:accent3>
          <a:srgbClr val="FFFFFF"/>
        </a:accent3>
        <a:accent4>
          <a:srgbClr val="000000"/>
        </a:accent4>
        <a:accent5>
          <a:srgbClr val="E3DCC7"/>
        </a:accent5>
        <a:accent6>
          <a:srgbClr val="260006"/>
        </a:accent6>
        <a:hlink>
          <a:srgbClr val="EFE8BB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EFE8BB"/>
        </a:accent1>
        <a:accent2>
          <a:srgbClr val="A6A2C6"/>
        </a:accent2>
        <a:accent3>
          <a:srgbClr val="FFFFFF"/>
        </a:accent3>
        <a:accent4>
          <a:srgbClr val="000000"/>
        </a:accent4>
        <a:accent5>
          <a:srgbClr val="F6F2DA"/>
        </a:accent5>
        <a:accent6>
          <a:srgbClr val="9692B3"/>
        </a:accent6>
        <a:hlink>
          <a:srgbClr val="728574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normAutofit fontScale="97500"/>
      </a:bodyPr>
      <a:lstStyle>
        <a:defPPr>
          <a:defRPr b="0" dirty="0" smtClean="0">
            <a:solidFill>
              <a:srgbClr val="FFFFFF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FSU Colors">
      <a:dk1>
        <a:srgbClr val="000000"/>
      </a:dk1>
      <a:lt1>
        <a:srgbClr val="FFFFFF"/>
      </a:lt1>
      <a:dk2>
        <a:srgbClr val="782F40"/>
      </a:dk2>
      <a:lt2>
        <a:srgbClr val="808080"/>
      </a:lt2>
      <a:accent1>
        <a:srgbClr val="CEB888"/>
      </a:accent1>
      <a:accent2>
        <a:srgbClr val="A6A2C6"/>
      </a:accent2>
      <a:accent3>
        <a:srgbClr val="FFFFFF"/>
      </a:accent3>
      <a:accent4>
        <a:srgbClr val="000000"/>
      </a:accent4>
      <a:accent5>
        <a:srgbClr val="F6F2DA"/>
      </a:accent5>
      <a:accent6>
        <a:srgbClr val="9692B3"/>
      </a:accent6>
      <a:hlink>
        <a:srgbClr val="728574"/>
      </a:hlink>
      <a:folHlink>
        <a:srgbClr val="782F40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CDC092"/>
        </a:accent1>
        <a:accent2>
          <a:srgbClr val="2B0007"/>
        </a:accent2>
        <a:accent3>
          <a:srgbClr val="FFFFFF"/>
        </a:accent3>
        <a:accent4>
          <a:srgbClr val="000000"/>
        </a:accent4>
        <a:accent5>
          <a:srgbClr val="E3DCC7"/>
        </a:accent5>
        <a:accent6>
          <a:srgbClr val="260006"/>
        </a:accent6>
        <a:hlink>
          <a:srgbClr val="EFE8BB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EFE8BB"/>
        </a:accent1>
        <a:accent2>
          <a:srgbClr val="A6A2C6"/>
        </a:accent2>
        <a:accent3>
          <a:srgbClr val="FFFFFF"/>
        </a:accent3>
        <a:accent4>
          <a:srgbClr val="000000"/>
        </a:accent4>
        <a:accent5>
          <a:srgbClr val="F6F2DA"/>
        </a:accent5>
        <a:accent6>
          <a:srgbClr val="9692B3"/>
        </a:accent6>
        <a:hlink>
          <a:srgbClr val="728574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1274</Words>
  <Application>Microsoft Office PowerPoint</Application>
  <PresentationFormat>On-screen Show (4:3)</PresentationFormat>
  <Paragraphs>282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ＭＳ Ｐゴシック</vt:lpstr>
      <vt:lpstr>Arial</vt:lpstr>
      <vt:lpstr>Arial Black</vt:lpstr>
      <vt:lpstr>Calibri</vt:lpstr>
      <vt:lpstr>Cochin</vt:lpstr>
      <vt:lpstr>Garamond</vt:lpstr>
      <vt:lpstr>Lucida Sans Unicode</vt:lpstr>
      <vt:lpstr>Microsoft Sans Serif</vt:lpstr>
      <vt:lpstr>Osaka</vt:lpstr>
      <vt:lpstr>Segoe UI</vt:lpstr>
      <vt:lpstr>Times</vt:lpstr>
      <vt:lpstr>Times New Roman</vt:lpstr>
      <vt:lpstr>Trebuchet MS</vt:lpstr>
      <vt:lpstr>Wingdings</vt:lpstr>
      <vt:lpstr>7_Default Design</vt:lpstr>
      <vt:lpstr>New_FoundationPPT_S+G0310</vt:lpstr>
      <vt:lpstr>6_Default Design</vt:lpstr>
      <vt:lpstr>8_Default Design</vt:lpstr>
      <vt:lpstr>Crumple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Alumni Giving – Top 40 Public</vt:lpstr>
      <vt:lpstr>Endowment per FTE Student Top 40 Public Universities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Jennings Jr, Thomas</dc:creator>
  <cp:lastModifiedBy>Tom Jennings</cp:lastModifiedBy>
  <cp:revision>280</cp:revision>
  <cp:lastPrinted>2017-05-05T20:46:06Z</cp:lastPrinted>
  <dcterms:created xsi:type="dcterms:W3CDTF">2013-10-16T20:24:58Z</dcterms:created>
  <dcterms:modified xsi:type="dcterms:W3CDTF">2017-10-09T14:03:40Z</dcterms:modified>
</cp:coreProperties>
</file>