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94" r:id="rId2"/>
    <p:sldId id="341" r:id="rId3"/>
    <p:sldId id="296" r:id="rId4"/>
    <p:sldId id="370" r:id="rId5"/>
    <p:sldId id="342" r:id="rId6"/>
    <p:sldId id="343" r:id="rId7"/>
    <p:sldId id="344" r:id="rId8"/>
    <p:sldId id="374" r:id="rId9"/>
    <p:sldId id="345" r:id="rId10"/>
    <p:sldId id="375" r:id="rId11"/>
    <p:sldId id="346" r:id="rId12"/>
    <p:sldId id="376" r:id="rId13"/>
    <p:sldId id="347" r:id="rId14"/>
    <p:sldId id="371" r:id="rId15"/>
    <p:sldId id="348" r:id="rId16"/>
    <p:sldId id="369" r:id="rId17"/>
    <p:sldId id="350" r:id="rId18"/>
    <p:sldId id="372" r:id="rId19"/>
    <p:sldId id="368" r:id="rId20"/>
    <p:sldId id="377" r:id="rId21"/>
    <p:sldId id="351" r:id="rId22"/>
    <p:sldId id="352" r:id="rId23"/>
    <p:sldId id="378"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A60"/>
    <a:srgbClr val="57585B"/>
    <a:srgbClr val="676767"/>
    <a:srgbClr val="C84D0A"/>
    <a:srgbClr val="E3452F"/>
    <a:srgbClr val="1B5187"/>
    <a:srgbClr val="4C216D"/>
    <a:srgbClr val="532476"/>
    <a:srgbClr val="3E1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9" autoAdjust="0"/>
    <p:restoredTop sz="93714" autoAdjust="0"/>
  </p:normalViewPr>
  <p:slideViewPr>
    <p:cSldViewPr snapToObjects="1">
      <p:cViewPr>
        <p:scale>
          <a:sx n="70" d="100"/>
          <a:sy n="70" d="100"/>
        </p:scale>
        <p:origin x="-1976" y="-73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Objects="1">
      <p:cViewPr varScale="1">
        <p:scale>
          <a:sx n="85" d="100"/>
          <a:sy n="85" d="100"/>
        </p:scale>
        <p:origin x="-257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Sheet1!$A$5:$A$8</c:f>
              <c:strCache>
                <c:ptCount val="4"/>
                <c:pt idx="0">
                  <c:v>Teaching</c:v>
                </c:pt>
                <c:pt idx="1">
                  <c:v>Teaching/Research</c:v>
                </c:pt>
                <c:pt idx="2">
                  <c:v>Research</c:v>
                </c:pt>
                <c:pt idx="3">
                  <c:v>Seminar</c:v>
                </c:pt>
              </c:strCache>
            </c:strRef>
          </c:cat>
          <c:val>
            <c:numRef>
              <c:f>Sheet1!$B$5:$B$8</c:f>
              <c:numCache>
                <c:formatCode>General</c:formatCode>
                <c:ptCount val="4"/>
                <c:pt idx="0">
                  <c:v>168.0</c:v>
                </c:pt>
                <c:pt idx="1">
                  <c:v>304.0</c:v>
                </c:pt>
                <c:pt idx="2">
                  <c:v>273.0</c:v>
                </c:pt>
                <c:pt idx="3">
                  <c:v>62.0</c:v>
                </c:pt>
              </c:numCache>
            </c:numRef>
          </c:val>
        </c:ser>
        <c:ser>
          <c:idx val="1"/>
          <c:order val="1"/>
          <c:cat>
            <c:strRef>
              <c:f>Sheet1!$A$5:$A$8</c:f>
              <c:strCache>
                <c:ptCount val="4"/>
                <c:pt idx="0">
                  <c:v>Teaching</c:v>
                </c:pt>
                <c:pt idx="1">
                  <c:v>Teaching/Research</c:v>
                </c:pt>
                <c:pt idx="2">
                  <c:v>Research</c:v>
                </c:pt>
                <c:pt idx="3">
                  <c:v>Seminar</c:v>
                </c:pt>
              </c:strCache>
            </c:strRef>
          </c:cat>
          <c:val>
            <c:numRef>
              <c:f>Sheet1!$C$5:$C$8</c:f>
              <c:numCache>
                <c:formatCode>General</c:formatCode>
                <c:ptCount val="4"/>
                <c:pt idx="0">
                  <c:v>20.8</c:v>
                </c:pt>
                <c:pt idx="1">
                  <c:v>37.7</c:v>
                </c:pt>
                <c:pt idx="2">
                  <c:v>33.8</c:v>
                </c:pt>
                <c:pt idx="3">
                  <c:v>7.7</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400"/>
            </a:pPr>
            <a:endParaRPr lang="en-US"/>
          </a:p>
        </c:txPr>
      </c:legendEntry>
      <c:legendEntry>
        <c:idx val="1"/>
        <c:txPr>
          <a:bodyPr/>
          <a:lstStyle/>
          <a:p>
            <a:pPr>
              <a:defRPr sz="1400"/>
            </a:pPr>
            <a:endParaRPr lang="en-US"/>
          </a:p>
        </c:txPr>
      </c:legendEntry>
      <c:legendEntry>
        <c:idx val="2"/>
        <c:txPr>
          <a:bodyPr/>
          <a:lstStyle/>
          <a:p>
            <a:pPr>
              <a:defRPr sz="1400"/>
            </a:pPr>
            <a:endParaRPr lang="en-US"/>
          </a:p>
        </c:txPr>
      </c:legendEntry>
      <c:legendEntry>
        <c:idx val="3"/>
        <c:txPr>
          <a:bodyPr/>
          <a:lstStyle/>
          <a:p>
            <a:pPr>
              <a:defRPr sz="1400"/>
            </a:pPr>
            <a:endParaRPr lang="en-US"/>
          </a:p>
        </c:txPr>
      </c:legendEntry>
      <c:layout>
        <c:manualLayout>
          <c:xMode val="edge"/>
          <c:yMode val="edge"/>
          <c:x val="0.663125256933245"/>
          <c:y val="0.219602624671916"/>
          <c:w val="0.320208005249344"/>
          <c:h val="0.464498396033829"/>
        </c:manualLayout>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0.3012</cdr:x>
      <cdr:y>0.64</cdr:y>
    </cdr:from>
    <cdr:to>
      <cdr:x>0.62651</cdr:x>
      <cdr:y>0.82</cdr:y>
    </cdr:to>
    <cdr:sp macro="" textlink="">
      <cdr:nvSpPr>
        <cdr:cNvPr id="2" name="TextBox 1"/>
        <cdr:cNvSpPr txBox="1"/>
      </cdr:nvSpPr>
      <cdr:spPr>
        <a:xfrm xmlns:a="http://schemas.openxmlformats.org/drawingml/2006/main">
          <a:off x="1905000" y="2438400"/>
          <a:ext cx="2057396" cy="685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t>Teaching/Research</a:t>
          </a:r>
          <a:endParaRPr lang="en-US" sz="1400" b="1" dirty="0"/>
        </a:p>
        <a:p xmlns:a="http://schemas.openxmlformats.org/drawingml/2006/main">
          <a:r>
            <a:rPr lang="en-US" sz="1400" b="1" dirty="0"/>
            <a:t>37.7%</a:t>
          </a:r>
        </a:p>
      </cdr:txBody>
    </cdr:sp>
  </cdr:relSizeAnchor>
  <cdr:relSizeAnchor xmlns:cdr="http://schemas.openxmlformats.org/drawingml/2006/chartDrawing">
    <cdr:from>
      <cdr:x>0.12083</cdr:x>
      <cdr:y>0.43229</cdr:y>
    </cdr:from>
    <cdr:to>
      <cdr:x>0.29792</cdr:x>
      <cdr:y>0.62674</cdr:y>
    </cdr:to>
    <cdr:sp macro="" textlink="">
      <cdr:nvSpPr>
        <cdr:cNvPr id="3" name="TextBox 2"/>
        <cdr:cNvSpPr txBox="1"/>
      </cdr:nvSpPr>
      <cdr:spPr>
        <a:xfrm xmlns:a="http://schemas.openxmlformats.org/drawingml/2006/main">
          <a:off x="552450" y="1185863"/>
          <a:ext cx="809626" cy="533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chemeClr val="tx1"/>
              </a:solidFill>
            </a:rPr>
            <a:t>Research </a:t>
          </a:r>
        </a:p>
        <a:p xmlns:a="http://schemas.openxmlformats.org/drawingml/2006/main">
          <a:r>
            <a:rPr lang="en-US" sz="1400" b="1" dirty="0">
              <a:solidFill>
                <a:schemeClr val="tx1"/>
              </a:solidFill>
            </a:rPr>
            <a:t>33.8%</a:t>
          </a:r>
        </a:p>
      </cdr:txBody>
    </cdr:sp>
  </cdr:relSizeAnchor>
  <cdr:relSizeAnchor xmlns:cdr="http://schemas.openxmlformats.org/drawingml/2006/chartDrawing">
    <cdr:from>
      <cdr:x>0.26875</cdr:x>
      <cdr:y>0.07118</cdr:y>
    </cdr:from>
    <cdr:to>
      <cdr:x>0.36875</cdr:x>
      <cdr:y>0.27257</cdr:y>
    </cdr:to>
    <cdr:sp macro="" textlink="">
      <cdr:nvSpPr>
        <cdr:cNvPr id="4" name="TextBox 3"/>
        <cdr:cNvSpPr txBox="1"/>
      </cdr:nvSpPr>
      <cdr:spPr>
        <a:xfrm xmlns:a="http://schemas.openxmlformats.org/drawingml/2006/main">
          <a:off x="1228725" y="195263"/>
          <a:ext cx="457200" cy="5524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0.22892</cdr:x>
      <cdr:y>0.06</cdr:y>
    </cdr:from>
    <cdr:to>
      <cdr:x>0.39375</cdr:x>
      <cdr:y>0.25521</cdr:y>
    </cdr:to>
    <cdr:sp macro="" textlink="">
      <cdr:nvSpPr>
        <cdr:cNvPr id="5" name="TextBox 4"/>
        <cdr:cNvSpPr txBox="1"/>
      </cdr:nvSpPr>
      <cdr:spPr>
        <a:xfrm xmlns:a="http://schemas.openxmlformats.org/drawingml/2006/main">
          <a:off x="1447800" y="228600"/>
          <a:ext cx="1042511" cy="743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Seminar </a:t>
          </a:r>
        </a:p>
        <a:p xmlns:a="http://schemas.openxmlformats.org/drawingml/2006/main">
          <a:r>
            <a:rPr lang="en-US" sz="1200" b="1" dirty="0"/>
            <a:t>7.7%</a:t>
          </a:r>
        </a:p>
      </cdr:txBody>
    </cdr:sp>
  </cdr:relSizeAnchor>
  <cdr:relSizeAnchor xmlns:cdr="http://schemas.openxmlformats.org/drawingml/2006/chartDrawing">
    <cdr:from>
      <cdr:x>0.36145</cdr:x>
      <cdr:y>0.18</cdr:y>
    </cdr:from>
    <cdr:to>
      <cdr:x>0.53013</cdr:x>
      <cdr:y>0.4</cdr:y>
    </cdr:to>
    <cdr:sp macro="" textlink="">
      <cdr:nvSpPr>
        <cdr:cNvPr id="6" name="TextBox 5"/>
        <cdr:cNvSpPr txBox="1"/>
      </cdr:nvSpPr>
      <cdr:spPr>
        <a:xfrm xmlns:a="http://schemas.openxmlformats.org/drawingml/2006/main">
          <a:off x="2286000" y="685800"/>
          <a:ext cx="1066834" cy="838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t>Teaching </a:t>
          </a:r>
        </a:p>
        <a:p xmlns:a="http://schemas.openxmlformats.org/drawingml/2006/main">
          <a:r>
            <a:rPr lang="en-US" sz="1400" b="1" dirty="0" smtClean="0"/>
            <a:t>20.7%</a:t>
          </a: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176FF902-5555-4547-BEAE-77D88741452D}" type="datetimeFigureOut">
              <a:rPr lang="en-US"/>
              <a:pPr>
                <a:defRPr/>
              </a:pPr>
              <a:t>4/17/17</a:t>
            </a:fld>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6446928-6FEA-40C8-A5CD-BD8C6885C271}" type="slidenum">
              <a:rPr lang="en-US"/>
              <a:pPr>
                <a:defRPr/>
              </a:pPr>
              <a:t>‹#›</a:t>
            </a:fld>
            <a:endParaRPr lang="en-US"/>
          </a:p>
        </p:txBody>
      </p:sp>
    </p:spTree>
    <p:extLst>
      <p:ext uri="{BB962C8B-B14F-4D97-AF65-F5344CB8AC3E}">
        <p14:creationId xmlns:p14="http://schemas.microsoft.com/office/powerpoint/2010/main" val="3762973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38CB5E5-203E-4B79-A770-1CF47AE9DEE5}" type="datetimeFigureOut">
              <a:rPr lang="en-US"/>
              <a:pPr>
                <a:defRPr/>
              </a:pPr>
              <a:t>4/17/17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8BB35FB-4425-4B1B-ABF5-DD8CBBC357C5}" type="slidenum">
              <a:rPr lang="en-US"/>
              <a:pPr>
                <a:defRPr/>
              </a:pPr>
              <a:t>‹#›</a:t>
            </a:fld>
            <a:endParaRPr lang="en-US"/>
          </a:p>
        </p:txBody>
      </p:sp>
    </p:spTree>
    <p:extLst>
      <p:ext uri="{BB962C8B-B14F-4D97-AF65-F5344CB8AC3E}">
        <p14:creationId xmlns:p14="http://schemas.microsoft.com/office/powerpoint/2010/main" val="3000090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1863" fontAlgn="base">
              <a:spcBef>
                <a:spcPct val="0"/>
              </a:spcBef>
              <a:spcAft>
                <a:spcPct val="0"/>
              </a:spcAft>
            </a:pPr>
            <a:fld id="{0ABEC4FB-8842-4B43-9169-13234E2E1476}" type="slidenum">
              <a:rPr lang="en-US" smtClean="0">
                <a:latin typeface="Arial" charset="0"/>
                <a:ea typeface="ヒラギノ角ゴ Pro W3"/>
                <a:cs typeface="ヒラギノ角ゴ Pro W3"/>
              </a:rPr>
              <a:pPr defTabSz="931863" fontAlgn="base">
                <a:spcBef>
                  <a:spcPct val="0"/>
                </a:spcBef>
                <a:spcAft>
                  <a:spcPct val="0"/>
                </a:spcAft>
              </a:pPr>
              <a:t>1</a:t>
            </a:fld>
            <a:endParaRPr lang="en-US" smtClean="0">
              <a:latin typeface="Arial" charset="0"/>
              <a:ea typeface="ヒラギノ角ゴ Pro W3"/>
              <a:cs typeface="ヒラギノ角ゴ Pro W3"/>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2</a:t>
            </a:fld>
            <a:endParaRPr lang="en-US"/>
          </a:p>
        </p:txBody>
      </p:sp>
    </p:spTree>
    <p:extLst>
      <p:ext uri="{BB962C8B-B14F-4D97-AF65-F5344CB8AC3E}">
        <p14:creationId xmlns:p14="http://schemas.microsoft.com/office/powerpoint/2010/main" val="27518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3</a:t>
            </a:fld>
            <a:endParaRPr lang="en-US"/>
          </a:p>
        </p:txBody>
      </p:sp>
    </p:spTree>
    <p:extLst>
      <p:ext uri="{BB962C8B-B14F-4D97-AF65-F5344CB8AC3E}">
        <p14:creationId xmlns:p14="http://schemas.microsoft.com/office/powerpoint/2010/main" val="61641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5</a:t>
            </a:fld>
            <a:endParaRPr lang="en-US"/>
          </a:p>
        </p:txBody>
      </p:sp>
    </p:spTree>
    <p:extLst>
      <p:ext uri="{BB962C8B-B14F-4D97-AF65-F5344CB8AC3E}">
        <p14:creationId xmlns:p14="http://schemas.microsoft.com/office/powerpoint/2010/main" val="63348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6</a:t>
            </a:fld>
            <a:endParaRPr lang="en-US"/>
          </a:p>
        </p:txBody>
      </p:sp>
    </p:spTree>
    <p:extLst>
      <p:ext uri="{BB962C8B-B14F-4D97-AF65-F5344CB8AC3E}">
        <p14:creationId xmlns:p14="http://schemas.microsoft.com/office/powerpoint/2010/main" val="4292894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1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srcRect/>
          <a:stretch>
            <a:fillRect/>
          </a:stretch>
        </p:blipFill>
        <p:spPr bwMode="auto">
          <a:xfrm>
            <a:off x="0" y="0"/>
            <a:ext cx="9144000" cy="207963"/>
          </a:xfrm>
          <a:prstGeom prst="rect">
            <a:avLst/>
          </a:prstGeom>
          <a:noFill/>
          <a:ln w="9525">
            <a:noFill/>
            <a:miter lim="800000"/>
            <a:headEnd/>
            <a:tailEnd/>
          </a:ln>
        </p:spPr>
      </p:pic>
      <p:pic>
        <p:nvPicPr>
          <p:cNvPr id="3" name="Picture 2"/>
          <p:cNvPicPr>
            <a:picLocks noChangeAspect="1"/>
          </p:cNvPicPr>
          <p:nvPr userDrawn="1"/>
        </p:nvPicPr>
        <p:blipFill>
          <a:blip r:embed="rId3"/>
          <a:stretch>
            <a:fillRect/>
          </a:stretch>
        </p:blipFill>
        <p:spPr>
          <a:xfrm>
            <a:off x="4826000" y="609600"/>
            <a:ext cx="3937000" cy="1219200"/>
          </a:xfrm>
          <a:prstGeom prst="rect">
            <a:avLst/>
          </a:prstGeom>
        </p:spPr>
      </p:pic>
      <p:pic>
        <p:nvPicPr>
          <p:cNvPr id="5" name="Picture 8"/>
          <p:cNvPicPr>
            <a:picLocks noChangeAspect="1"/>
          </p:cNvPicPr>
          <p:nvPr userDrawn="1"/>
        </p:nvPicPr>
        <p:blipFill>
          <a:blip r:embed="rId4"/>
          <a:srcRect/>
          <a:stretch>
            <a:fillRect/>
          </a:stretch>
        </p:blipFill>
        <p:spPr bwMode="auto">
          <a:xfrm>
            <a:off x="0" y="3073400"/>
            <a:ext cx="9144000" cy="644525"/>
          </a:xfrm>
          <a:prstGeom prst="rect">
            <a:avLst/>
          </a:prstGeom>
          <a:noFill/>
          <a:ln w="9525">
            <a:noFill/>
            <a:miter lim="800000"/>
            <a:headEnd/>
            <a:tailEnd/>
          </a:ln>
        </p:spPr>
      </p:pic>
      <p:sp>
        <p:nvSpPr>
          <p:cNvPr id="9" name="Text Placeholder 8"/>
          <p:cNvSpPr>
            <a:spLocks noGrp="1"/>
          </p:cNvSpPr>
          <p:nvPr>
            <p:ph type="body" sz="quarter" idx="10" hasCustomPrompt="1"/>
          </p:nvPr>
        </p:nvSpPr>
        <p:spPr>
          <a:xfrm>
            <a:off x="1042916" y="3073400"/>
            <a:ext cx="8001000" cy="644525"/>
          </a:xfrm>
          <a:prstGeom prst="rect">
            <a:avLst/>
          </a:prstGeom>
        </p:spPr>
        <p:txBody>
          <a:bodyPr/>
          <a:lstStyle>
            <a:lvl1pPr marL="0" indent="0">
              <a:buNone/>
              <a:defRPr sz="3000">
                <a:solidFill>
                  <a:schemeClr val="bg1"/>
                </a:solidFill>
                <a:latin typeface="+mj-lt"/>
              </a:defRPr>
            </a:lvl1pPr>
          </a:lstStyle>
          <a:p>
            <a:pPr lvl="0"/>
            <a:r>
              <a:rPr lang="en-US" dirty="0" smtClean="0"/>
              <a:t>Title</a:t>
            </a:r>
          </a:p>
        </p:txBody>
      </p:sp>
      <p:sp>
        <p:nvSpPr>
          <p:cNvPr id="12" name="Text Placeholder 11"/>
          <p:cNvSpPr>
            <a:spLocks noGrp="1"/>
          </p:cNvSpPr>
          <p:nvPr>
            <p:ph type="body" sz="quarter" idx="11" hasCustomPrompt="1"/>
          </p:nvPr>
        </p:nvSpPr>
        <p:spPr>
          <a:xfrm>
            <a:off x="990600" y="2209800"/>
            <a:ext cx="7186612" cy="609600"/>
          </a:xfrm>
          <a:prstGeom prst="rect">
            <a:avLst/>
          </a:prstGeom>
        </p:spPr>
        <p:txBody>
          <a:bodyPr/>
          <a:lstStyle>
            <a:lvl1pPr marL="0" indent="0">
              <a:buNone/>
              <a:defRPr sz="3000" baseline="0">
                <a:solidFill>
                  <a:srgbClr val="676767"/>
                </a:solidFill>
                <a:latin typeface="+mj-lt"/>
              </a:defRPr>
            </a:lvl1pPr>
          </a:lstStyle>
          <a:p>
            <a:pPr lvl="0"/>
            <a:r>
              <a:rPr lang="en-US" dirty="0" smtClean="0"/>
              <a:t>Month DD, Year</a:t>
            </a:r>
          </a:p>
        </p:txBody>
      </p:sp>
      <p:sp>
        <p:nvSpPr>
          <p:cNvPr id="14" name="Text Placeholder 13"/>
          <p:cNvSpPr>
            <a:spLocks noGrp="1"/>
          </p:cNvSpPr>
          <p:nvPr>
            <p:ph type="body" sz="quarter" idx="12" hasCustomPrompt="1"/>
          </p:nvPr>
        </p:nvSpPr>
        <p:spPr>
          <a:xfrm>
            <a:off x="1042988" y="4038600"/>
            <a:ext cx="7720012" cy="1524000"/>
          </a:xfrm>
          <a:prstGeom prst="rect">
            <a:avLst/>
          </a:prstGeom>
        </p:spPr>
        <p:txBody>
          <a:bodyPr/>
          <a:lstStyle>
            <a:lvl1pPr marL="0" indent="0">
              <a:buNone/>
              <a:defRPr sz="1800" baseline="0">
                <a:solidFill>
                  <a:srgbClr val="57585B"/>
                </a:solidFill>
                <a:latin typeface="+mj-lt"/>
              </a:defRPr>
            </a:lvl1pPr>
          </a:lstStyle>
          <a:p>
            <a:pPr lvl="0"/>
            <a:r>
              <a:rPr lang="en-US" dirty="0" smtClean="0"/>
              <a:t>Presenter Name and Email</a:t>
            </a:r>
          </a:p>
          <a:p>
            <a:pPr lvl="0"/>
            <a:r>
              <a:rPr lang="en-US" dirty="0" smtClean="0"/>
              <a:t>Presenter Title</a:t>
            </a:r>
          </a:p>
          <a:p>
            <a:pPr lvl="0"/>
            <a:r>
              <a:rPr lang="en-US" dirty="0" smtClean="0"/>
              <a:t>Institute of International Education/CIES</a:t>
            </a:r>
          </a:p>
          <a:p>
            <a:pPr lvl="0"/>
            <a:r>
              <a:rPr lang="en-US" dirty="0" smtClean="0"/>
              <a:t>Washington, D.C.</a:t>
            </a:r>
          </a:p>
        </p:txBody>
      </p:sp>
    </p:spTree>
    <p:extLst>
      <p:ext uri="{BB962C8B-B14F-4D97-AF65-F5344CB8AC3E}">
        <p14:creationId xmlns:p14="http://schemas.microsoft.com/office/powerpoint/2010/main" val="407283218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Section">
    <p:spTree>
      <p:nvGrpSpPr>
        <p:cNvPr id="1" name=""/>
        <p:cNvGrpSpPr/>
        <p:nvPr/>
      </p:nvGrpSpPr>
      <p:grpSpPr>
        <a:xfrm>
          <a:off x="0" y="0"/>
          <a:ext cx="0" cy="0"/>
          <a:chOff x="0" y="0"/>
          <a:chExt cx="0" cy="0"/>
        </a:xfrm>
      </p:grpSpPr>
      <p:pic>
        <p:nvPicPr>
          <p:cNvPr id="28" name="Picture 32"/>
          <p:cNvPicPr>
            <a:picLocks noChangeAspect="1"/>
          </p:cNvPicPr>
          <p:nvPr userDrawn="1"/>
        </p:nvPicPr>
        <p:blipFill>
          <a:blip r:embed="rId2"/>
          <a:srcRect/>
          <a:stretch>
            <a:fillRect/>
          </a:stretch>
        </p:blipFill>
        <p:spPr bwMode="auto">
          <a:xfrm>
            <a:off x="0" y="609600"/>
            <a:ext cx="9144000" cy="1054100"/>
          </a:xfrm>
          <a:prstGeom prst="rect">
            <a:avLst/>
          </a:prstGeom>
          <a:noFill/>
          <a:ln w="9525">
            <a:noFill/>
            <a:miter lim="800000"/>
            <a:headEnd/>
            <a:tailEnd/>
          </a:ln>
        </p:spPr>
      </p:pic>
      <p:pic>
        <p:nvPicPr>
          <p:cNvPr id="29" name="Picture 34"/>
          <p:cNvPicPr>
            <a:picLocks noChangeAspect="1"/>
          </p:cNvPicPr>
          <p:nvPr userDrawn="1"/>
        </p:nvPicPr>
        <p:blipFill>
          <a:blip r:embed="rId3"/>
          <a:srcRect/>
          <a:stretch>
            <a:fillRect/>
          </a:stretch>
        </p:blipFill>
        <p:spPr bwMode="auto">
          <a:xfrm>
            <a:off x="0" y="1663700"/>
            <a:ext cx="9144000" cy="230188"/>
          </a:xfrm>
          <a:prstGeom prst="rect">
            <a:avLst/>
          </a:prstGeom>
          <a:noFill/>
          <a:ln w="9525">
            <a:noFill/>
            <a:miter lim="800000"/>
            <a:headEnd/>
            <a:tailEnd/>
          </a:ln>
        </p:spPr>
      </p:pic>
      <p:pic>
        <p:nvPicPr>
          <p:cNvPr id="30" name="Picture 29"/>
          <p:cNvPicPr>
            <a:picLocks noChangeAspect="1"/>
          </p:cNvPicPr>
          <p:nvPr userDrawn="1"/>
        </p:nvPicPr>
        <p:blipFill>
          <a:blip r:embed="rId4"/>
          <a:stretch>
            <a:fillRect/>
          </a:stretch>
        </p:blipFill>
        <p:spPr>
          <a:xfrm>
            <a:off x="7543800" y="914400"/>
            <a:ext cx="1422400" cy="444500"/>
          </a:xfrm>
          <a:prstGeom prst="rect">
            <a:avLst/>
          </a:prstGeom>
        </p:spPr>
      </p:pic>
      <p:pic>
        <p:nvPicPr>
          <p:cNvPr id="35" name="Picture 34"/>
          <p:cNvPicPr>
            <a:picLocks noChangeAspect="1"/>
          </p:cNvPicPr>
          <p:nvPr userDrawn="1"/>
        </p:nvPicPr>
        <p:blipFill>
          <a:blip r:embed="rId5"/>
          <a:srcRect/>
          <a:stretch>
            <a:fillRect/>
          </a:stretch>
        </p:blipFill>
        <p:spPr bwMode="auto">
          <a:xfrm>
            <a:off x="0" y="6019800"/>
            <a:ext cx="9144000" cy="127000"/>
          </a:xfrm>
          <a:prstGeom prst="rect">
            <a:avLst/>
          </a:prstGeom>
          <a:noFill/>
          <a:ln w="9525">
            <a:noFill/>
            <a:miter lim="800000"/>
            <a:headEnd/>
            <a:tailEnd/>
          </a:ln>
        </p:spPr>
      </p:pic>
      <p:pic>
        <p:nvPicPr>
          <p:cNvPr id="36" name="Picture 3"/>
          <p:cNvPicPr>
            <a:picLocks noChangeAspect="1"/>
          </p:cNvPicPr>
          <p:nvPr userDrawn="1"/>
        </p:nvPicPr>
        <p:blipFill>
          <a:blip r:embed="rId6"/>
          <a:srcRect/>
          <a:stretch>
            <a:fillRect/>
          </a:stretch>
        </p:blipFill>
        <p:spPr bwMode="auto">
          <a:xfrm>
            <a:off x="0" y="152400"/>
            <a:ext cx="1630363" cy="171450"/>
          </a:xfrm>
          <a:prstGeom prst="rect">
            <a:avLst/>
          </a:prstGeom>
          <a:noFill/>
          <a:ln w="9525">
            <a:noFill/>
            <a:miter lim="800000"/>
            <a:headEnd/>
            <a:tailEnd/>
          </a:ln>
        </p:spPr>
      </p:pic>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49115" y="6248400"/>
            <a:ext cx="4556760" cy="533400"/>
          </a:xfrm>
          <a:prstGeom prst="rect">
            <a:avLst/>
          </a:prstGeom>
        </p:spPr>
      </p:pic>
      <p:sp>
        <p:nvSpPr>
          <p:cNvPr id="4" name="Text Placeholder 3"/>
          <p:cNvSpPr>
            <a:spLocks noGrp="1"/>
          </p:cNvSpPr>
          <p:nvPr>
            <p:ph type="body" sz="quarter" idx="11" hasCustomPrompt="1"/>
          </p:nvPr>
        </p:nvSpPr>
        <p:spPr>
          <a:xfrm>
            <a:off x="457200" y="762000"/>
            <a:ext cx="6705600" cy="596900"/>
          </a:xfrm>
          <a:prstGeom prst="rect">
            <a:avLst/>
          </a:prstGeom>
        </p:spPr>
        <p:txBody>
          <a:bodyPr/>
          <a:lstStyle>
            <a:lvl1pPr marL="0" indent="0" algn="l">
              <a:buNone/>
              <a:defRPr sz="3000">
                <a:solidFill>
                  <a:schemeClr val="bg1"/>
                </a:solidFill>
                <a:latin typeface="+mj-lt"/>
              </a:defRPr>
            </a:lvl1pPr>
          </a:lstStyle>
          <a:p>
            <a:pPr lvl="0"/>
            <a:r>
              <a:rPr lang="en-US" dirty="0" smtClean="0"/>
              <a:t>Title</a:t>
            </a:r>
          </a:p>
        </p:txBody>
      </p:sp>
      <p:sp>
        <p:nvSpPr>
          <p:cNvPr id="13" name="Content Placeholder 8"/>
          <p:cNvSpPr>
            <a:spLocks noGrp="1"/>
          </p:cNvSpPr>
          <p:nvPr>
            <p:ph sz="quarter" idx="12"/>
          </p:nvPr>
        </p:nvSpPr>
        <p:spPr>
          <a:xfrm>
            <a:off x="457200" y="1981200"/>
            <a:ext cx="7772400" cy="3733800"/>
          </a:xfrm>
          <a:prstGeom prst="rect">
            <a:avLst/>
          </a:prstGeom>
        </p:spPr>
        <p:txBody>
          <a:bodyPr/>
          <a:lstStyle>
            <a:lvl1pPr>
              <a:buClr>
                <a:srgbClr val="C84D0A"/>
              </a:buClr>
              <a:defRPr lang="en-US" sz="2000" kern="1200" dirty="0" smtClean="0">
                <a:solidFill>
                  <a:srgbClr val="1B3A60"/>
                </a:solidFill>
                <a:latin typeface="+mn-lt"/>
                <a:ea typeface="+mn-ea"/>
                <a:cs typeface="+mn-cs"/>
              </a:defRPr>
            </a:lvl1pPr>
            <a:lvl2pPr marL="742950" indent="-285750">
              <a:buClr>
                <a:srgbClr val="C84D0A"/>
              </a:buClr>
              <a:buFont typeface="Arial" panose="020B0604020202020204" pitchFamily="34" charset="0"/>
              <a:buChar char="•"/>
              <a:defRPr lang="en-US" sz="1800" kern="1200" dirty="0" smtClean="0">
                <a:solidFill>
                  <a:srgbClr val="1B3A60"/>
                </a:solidFill>
                <a:latin typeface="+mn-lt"/>
                <a:ea typeface="+mn-ea"/>
                <a:cs typeface="+mn-cs"/>
              </a:defRPr>
            </a:lvl2pPr>
            <a:lvl3pPr>
              <a:buClr>
                <a:srgbClr val="C84D0A"/>
              </a:buClr>
              <a:defRPr lang="en-US" sz="1800" kern="1200" dirty="0" smtClean="0">
                <a:solidFill>
                  <a:srgbClr val="1B3A60"/>
                </a:solidFill>
                <a:latin typeface="+mn-lt"/>
                <a:ea typeface="+mn-ea"/>
                <a:cs typeface="+mn-cs"/>
              </a:defRPr>
            </a:lvl3pPr>
            <a:lvl4pPr>
              <a:buClr>
                <a:srgbClr val="C84D0A"/>
              </a:buClr>
              <a:defRPr lang="en-US" sz="1800" kern="1200" dirty="0" smtClean="0">
                <a:solidFill>
                  <a:srgbClr val="1B3A60"/>
                </a:solidFill>
                <a:latin typeface="+mn-lt"/>
                <a:ea typeface="+mn-ea"/>
                <a:cs typeface="+mn-cs"/>
              </a:defRPr>
            </a:lvl4pPr>
            <a:lvl5pPr>
              <a:buClr>
                <a:srgbClr val="C84D0A"/>
              </a:buClr>
              <a:defRPr lang="en-US" sz="1800" kern="1200" dirty="0">
                <a:solidFill>
                  <a:srgbClr val="1B3A60"/>
                </a:solidFill>
                <a:latin typeface="+mn-lt"/>
                <a:ea typeface="+mn-ea"/>
                <a:cs typeface="+mn-cs"/>
              </a:defRPr>
            </a:lvl5pPr>
          </a:lstStyle>
          <a:p>
            <a:pPr lvl="0"/>
            <a:r>
              <a:rPr lang="en-US" dirty="0" smtClean="0"/>
              <a:t>Click to edit Master text styles</a:t>
            </a:r>
          </a:p>
          <a:p>
            <a:pPr lvl="1"/>
            <a:r>
              <a:rPr lang="en-US" dirty="0" smtClean="0"/>
              <a:t>Second level</a:t>
            </a:r>
          </a:p>
        </p:txBody>
      </p:sp>
      <p:pic>
        <p:nvPicPr>
          <p:cNvPr id="11" name="Picture 6"/>
          <p:cNvPicPr>
            <a:picLocks noChangeAspect="1"/>
          </p:cNvPicPr>
          <p:nvPr userDrawn="1"/>
        </p:nvPicPr>
        <p:blipFill>
          <a:blip r:embed="rId8"/>
          <a:srcRect/>
          <a:stretch>
            <a:fillRect/>
          </a:stretch>
        </p:blipFill>
        <p:spPr bwMode="auto">
          <a:xfrm>
            <a:off x="6407150" y="152400"/>
            <a:ext cx="139700" cy="139700"/>
          </a:xfrm>
          <a:prstGeom prst="rect">
            <a:avLst/>
          </a:prstGeom>
          <a:noFill/>
          <a:ln w="9525">
            <a:noFill/>
            <a:miter lim="800000"/>
            <a:headEnd/>
            <a:tailEnd/>
          </a:ln>
        </p:spPr>
      </p:pic>
      <p:pic>
        <p:nvPicPr>
          <p:cNvPr id="12" name="Picture 20"/>
          <p:cNvPicPr>
            <a:picLocks/>
          </p:cNvPicPr>
          <p:nvPr userDrawn="1"/>
        </p:nvPicPr>
        <p:blipFill>
          <a:blip r:embed="rId9"/>
          <a:srcRect/>
          <a:stretch>
            <a:fillRect/>
          </a:stretch>
        </p:blipFill>
        <p:spPr bwMode="auto">
          <a:xfrm>
            <a:off x="0" y="169863"/>
            <a:ext cx="6324600" cy="1460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7391400" y="152400"/>
            <a:ext cx="1371600" cy="428625"/>
          </a:xfrm>
          <a:prstGeom prst="rect">
            <a:avLst/>
          </a:prstGeom>
        </p:spPr>
      </p:pic>
      <p:pic>
        <p:nvPicPr>
          <p:cNvPr id="10" name="Picture 9"/>
          <p:cNvPicPr>
            <a:picLocks noChangeAspect="1"/>
          </p:cNvPicPr>
          <p:nvPr userDrawn="1"/>
        </p:nvPicPr>
        <p:blipFill>
          <a:blip r:embed="rId3"/>
          <a:srcRect/>
          <a:stretch>
            <a:fillRect/>
          </a:stretch>
        </p:blipFill>
        <p:spPr bwMode="auto">
          <a:xfrm>
            <a:off x="0" y="6019800"/>
            <a:ext cx="9144000" cy="127000"/>
          </a:xfrm>
          <a:prstGeom prst="rect">
            <a:avLst/>
          </a:prstGeom>
          <a:noFill/>
          <a:ln w="9525">
            <a:noFill/>
            <a:miter lim="800000"/>
            <a:headEnd/>
            <a:tailEnd/>
          </a:ln>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49115" y="6248400"/>
            <a:ext cx="4556760" cy="533400"/>
          </a:xfrm>
          <a:prstGeom prst="rect">
            <a:avLst/>
          </a:prstGeom>
        </p:spPr>
      </p:pic>
      <p:sp>
        <p:nvSpPr>
          <p:cNvPr id="4" name="Text Placeholder 3"/>
          <p:cNvSpPr>
            <a:spLocks noGrp="1"/>
          </p:cNvSpPr>
          <p:nvPr>
            <p:ph type="body" sz="quarter" idx="10"/>
          </p:nvPr>
        </p:nvSpPr>
        <p:spPr>
          <a:xfrm>
            <a:off x="533400" y="687316"/>
            <a:ext cx="7772400" cy="531884"/>
          </a:xfrm>
          <a:prstGeom prst="rect">
            <a:avLst/>
          </a:prstGeom>
        </p:spPr>
        <p:txBody>
          <a:bodyPr/>
          <a:lstStyle>
            <a:lvl1pPr marL="0" indent="0" algn="ctr">
              <a:buNone/>
              <a:defRPr lang="en-US" sz="2800" b="1" kern="0" dirty="0" smtClean="0">
                <a:solidFill>
                  <a:srgbClr val="C84D0A"/>
                </a:solidFill>
                <a:latin typeface="+mj-lt"/>
                <a:ea typeface="Open Sans Semibold" pitchFamily="34" charset="0"/>
                <a:cs typeface="Open Sans Semibold" pitchFamily="34" charset="0"/>
              </a:defRPr>
            </a:lvl1pPr>
          </a:lstStyle>
          <a:p>
            <a:pPr lvl="0"/>
            <a:r>
              <a:rPr lang="en-US" dirty="0" smtClean="0"/>
              <a:t>Click to edit Master text styles</a:t>
            </a:r>
          </a:p>
        </p:txBody>
      </p:sp>
      <p:sp>
        <p:nvSpPr>
          <p:cNvPr id="9" name="Content Placeholder 8"/>
          <p:cNvSpPr>
            <a:spLocks noGrp="1"/>
          </p:cNvSpPr>
          <p:nvPr>
            <p:ph sz="quarter" idx="11"/>
          </p:nvPr>
        </p:nvSpPr>
        <p:spPr>
          <a:xfrm>
            <a:off x="533400" y="1371600"/>
            <a:ext cx="7772400" cy="4343400"/>
          </a:xfrm>
          <a:prstGeom prst="rect">
            <a:avLst/>
          </a:prstGeom>
        </p:spPr>
        <p:txBody>
          <a:bodyPr/>
          <a:lstStyle>
            <a:lvl1pPr>
              <a:buClr>
                <a:srgbClr val="C84D0A"/>
              </a:buClr>
              <a:defRPr lang="en-US" sz="2000" kern="1200" dirty="0" smtClean="0">
                <a:solidFill>
                  <a:srgbClr val="1B3A60"/>
                </a:solidFill>
                <a:latin typeface="+mn-lt"/>
                <a:ea typeface="+mn-ea"/>
                <a:cs typeface="+mn-cs"/>
              </a:defRPr>
            </a:lvl1pPr>
            <a:lvl2pPr marL="742950" indent="-285750">
              <a:buClr>
                <a:srgbClr val="C84D0A"/>
              </a:buClr>
              <a:buFont typeface="Arial" panose="020B0604020202020204" pitchFamily="34" charset="0"/>
              <a:buChar char="•"/>
              <a:defRPr lang="en-US" sz="1800" kern="1200" dirty="0" smtClean="0">
                <a:solidFill>
                  <a:srgbClr val="1B3A60"/>
                </a:solidFill>
                <a:latin typeface="+mn-lt"/>
                <a:ea typeface="+mn-ea"/>
                <a:cs typeface="+mn-cs"/>
              </a:defRPr>
            </a:lvl2pPr>
            <a:lvl3pPr>
              <a:buClr>
                <a:srgbClr val="C84D0A"/>
              </a:buClr>
              <a:defRPr lang="en-US" sz="1800" kern="1200" dirty="0" smtClean="0">
                <a:solidFill>
                  <a:srgbClr val="1B3A60"/>
                </a:solidFill>
                <a:latin typeface="+mn-lt"/>
                <a:ea typeface="+mn-ea"/>
                <a:cs typeface="+mn-cs"/>
              </a:defRPr>
            </a:lvl3pPr>
            <a:lvl4pPr>
              <a:buClr>
                <a:srgbClr val="C84D0A"/>
              </a:buClr>
              <a:defRPr lang="en-US" sz="1800" kern="1200" dirty="0" smtClean="0">
                <a:solidFill>
                  <a:srgbClr val="1B3A60"/>
                </a:solidFill>
                <a:latin typeface="+mn-lt"/>
                <a:ea typeface="+mn-ea"/>
                <a:cs typeface="+mn-cs"/>
              </a:defRPr>
            </a:lvl4pPr>
            <a:lvl5pPr>
              <a:buClr>
                <a:srgbClr val="C84D0A"/>
              </a:buClr>
              <a:defRPr lang="en-US" sz="1800" kern="1200" dirty="0">
                <a:solidFill>
                  <a:srgbClr val="1B3A60"/>
                </a:solidFill>
                <a:latin typeface="+mn-lt"/>
                <a:ea typeface="+mn-ea"/>
                <a:cs typeface="+mn-cs"/>
              </a:defRPr>
            </a:lvl5pPr>
          </a:lstStyle>
          <a:p>
            <a:pPr lvl="0"/>
            <a:r>
              <a:rPr lang="en-US" dirty="0" smtClean="0"/>
              <a:t>Click to edit Master text styles</a:t>
            </a:r>
          </a:p>
          <a:p>
            <a:pPr lvl="1"/>
            <a:r>
              <a:rPr lang="en-US" dirty="0" smtClean="0"/>
              <a:t>Second level</a:t>
            </a:r>
          </a:p>
        </p:txBody>
      </p:sp>
      <p:pic>
        <p:nvPicPr>
          <p:cNvPr id="11" name="Picture 6"/>
          <p:cNvPicPr>
            <a:picLocks noChangeAspect="1"/>
          </p:cNvPicPr>
          <p:nvPr userDrawn="1"/>
        </p:nvPicPr>
        <p:blipFill>
          <a:blip r:embed="rId5"/>
          <a:srcRect/>
          <a:stretch>
            <a:fillRect/>
          </a:stretch>
        </p:blipFill>
        <p:spPr bwMode="auto">
          <a:xfrm>
            <a:off x="6407150" y="152400"/>
            <a:ext cx="139700" cy="139700"/>
          </a:xfrm>
          <a:prstGeom prst="rect">
            <a:avLst/>
          </a:prstGeom>
          <a:noFill/>
          <a:ln w="9525">
            <a:noFill/>
            <a:miter lim="800000"/>
            <a:headEnd/>
            <a:tailEnd/>
          </a:ln>
        </p:spPr>
      </p:pic>
      <p:pic>
        <p:nvPicPr>
          <p:cNvPr id="12" name="Picture 20"/>
          <p:cNvPicPr>
            <a:picLocks/>
          </p:cNvPicPr>
          <p:nvPr userDrawn="1"/>
        </p:nvPicPr>
        <p:blipFill>
          <a:blip r:embed="rId6"/>
          <a:srcRect/>
          <a:stretch>
            <a:fillRect/>
          </a:stretch>
        </p:blipFill>
        <p:spPr bwMode="auto">
          <a:xfrm>
            <a:off x="0" y="169863"/>
            <a:ext cx="6324600" cy="146050"/>
          </a:xfrm>
          <a:prstGeom prst="rect">
            <a:avLst/>
          </a:prstGeom>
          <a:noFill/>
          <a:ln w="9525">
            <a:noFill/>
            <a:miter lim="800000"/>
            <a:headEnd/>
            <a:tailEnd/>
          </a:ln>
        </p:spPr>
      </p:pic>
    </p:spTree>
    <p:extLst>
      <p:ext uri="{BB962C8B-B14F-4D97-AF65-F5344CB8AC3E}">
        <p14:creationId xmlns:p14="http://schemas.microsoft.com/office/powerpoint/2010/main" val="115563673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41" name="Picture 17" descr="Picture2"/>
          <p:cNvPicPr>
            <a:picLocks noChangeAspect="1" noChangeArrowheads="1"/>
          </p:cNvPicPr>
          <p:nvPr userDrawn="1"/>
        </p:nvPicPr>
        <p:blipFill>
          <a:blip r:embed="rId5"/>
          <a:srcRect/>
          <a:stretch>
            <a:fillRect/>
          </a:stretch>
        </p:blipFill>
        <p:spPr bwMode="auto">
          <a:xfrm>
            <a:off x="0" y="0"/>
            <a:ext cx="7315200" cy="5676900"/>
          </a:xfrm>
          <a:prstGeom prst="rect">
            <a:avLst/>
          </a:prstGeom>
          <a:noFill/>
        </p:spPr>
      </p:pic>
    </p:spTree>
  </p:cSld>
  <p:clrMap bg1="lt1" tx1="dk1" bg2="lt2" tx2="dk2" accent1="accent1" accent2="accent2" accent3="accent3" accent4="accent4" accent5="accent5" accent6="accent6" hlink="hlink" folHlink="folHlink"/>
  <p:sldLayoutIdLst>
    <p:sldLayoutId id="2147483663" r:id="rId1"/>
    <p:sldLayoutId id="2147483659" r:id="rId2"/>
    <p:sldLayoutId id="2147483665" r:id="rId3"/>
  </p:sldLayoutIdLst>
  <p:timing>
    <p:tnLst>
      <p:par>
        <p:cTn xmlns:p14="http://schemas.microsoft.com/office/powerpoint/2010/mai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awards.faculty.fsu.edu/honorees/?show=TAR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cies.org/fulbright-scholars" TargetMode="External"/><Relationship Id="rId3" Type="http://schemas.openxmlformats.org/officeDocument/2006/relationships/hyperlink" Target="http://www.cies2.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hyperlink" Target="http://catalog.cies.org/" TargetMode="External"/><Relationship Id="rId4" Type="http://schemas.openxmlformats.org/officeDocument/2006/relationships/hyperlink" Target="http://www.cies.org/event-type/webinar-schedule" TargetMode="External"/><Relationship Id="rId5" Type="http://schemas.openxmlformats.org/officeDocument/2006/relationships/hyperlink" Target="http://www.cies.org/blog-posts" TargetMode="External"/><Relationship Id="rId6" Type="http://schemas.openxmlformats.org/officeDocument/2006/relationships/hyperlink" Target="http://www.cies2.org/" TargetMode="External"/><Relationship Id="rId1" Type="http://schemas.openxmlformats.org/officeDocument/2006/relationships/slideLayout" Target="../slideLayouts/slideLayout3.xml"/><Relationship Id="rId2" Type="http://schemas.openxmlformats.org/officeDocument/2006/relationships/hyperlink" Target="http://www.ci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mailto:mwrightc@fsu.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hyperlink" Target="http://www.iau-aiu.net/" TargetMode="External"/><Relationship Id="rId4" Type="http://schemas.openxmlformats.org/officeDocument/2006/relationships/hyperlink" Target="http://www.globaled.us/WWCU/" TargetMode="External"/><Relationship Id="rId1" Type="http://schemas.openxmlformats.org/officeDocument/2006/relationships/slideLayout" Target="../slideLayouts/slideLayout3.xml"/><Relationship Id="rId2" Type="http://schemas.openxmlformats.org/officeDocument/2006/relationships/hyperlink" Target="http://univ.cc/world.php"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catalog.cies.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cies.org/fulbright-scholars" TargetMode="External"/><Relationship Id="rId3" Type="http://schemas.openxmlformats.org/officeDocument/2006/relationships/hyperlink" Target="mailto:olf@iie.or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us.fulbrightonline.org/" TargetMode="External"/><Relationship Id="rId3" Type="http://schemas.openxmlformats.org/officeDocument/2006/relationships/hyperlink" Target="http://www2.ed.gov/about/offices/list/ope/iegps/fulbright-hay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9"/>
          <p:cNvSpPr>
            <a:spLocks noChangeArrowheads="1"/>
          </p:cNvSpPr>
          <p:nvPr/>
        </p:nvSpPr>
        <p:spPr bwMode="auto">
          <a:xfrm>
            <a:off x="-152400" y="-76200"/>
            <a:ext cx="9372600" cy="7086600"/>
          </a:xfrm>
          <a:prstGeom prst="rect">
            <a:avLst/>
          </a:prstGeom>
          <a:solidFill>
            <a:srgbClr val="003366"/>
          </a:solidFill>
          <a:ln w="9525">
            <a:solidFill>
              <a:schemeClr val="tx1"/>
            </a:solidFill>
            <a:miter lim="800000"/>
            <a:headEnd/>
            <a:tailEnd/>
          </a:ln>
        </p:spPr>
        <p:txBody>
          <a:bodyPr wrap="none" anchor="ctr"/>
          <a:lstStyle/>
          <a:p>
            <a:endParaRPr lang="en-US">
              <a:latin typeface="Calibri" pitchFamily="34" charset="0"/>
            </a:endParaRPr>
          </a:p>
        </p:txBody>
      </p:sp>
      <p:pic>
        <p:nvPicPr>
          <p:cNvPr id="4" name="Picture 3" descr="Fulbright_JPEG_white on blue"/>
          <p:cNvPicPr>
            <a:picLocks noChangeAspect="1" noChangeArrowheads="1"/>
          </p:cNvPicPr>
          <p:nvPr/>
        </p:nvPicPr>
        <p:blipFill>
          <a:blip r:embed="rId3"/>
          <a:srcRect/>
          <a:stretch>
            <a:fillRect/>
          </a:stretch>
        </p:blipFill>
        <p:spPr bwMode="auto">
          <a:xfrm>
            <a:off x="1600200" y="2362200"/>
            <a:ext cx="5943600" cy="16986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pic>
        <p:nvPicPr>
          <p:cNvPr id="6" name="Content Placeholder 5"/>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658401" y="687316"/>
            <a:ext cx="5522398" cy="5027684"/>
          </a:xfrm>
        </p:spPr>
      </p:pic>
    </p:spTree>
    <p:extLst>
      <p:ext uri="{BB962C8B-B14F-4D97-AF65-F5344CB8AC3E}">
        <p14:creationId xmlns:p14="http://schemas.microsoft.com/office/powerpoint/2010/main" val="5679053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Language Requirements</a:t>
            </a:r>
          </a:p>
          <a:p>
            <a:endParaRPr lang="en-US" dirty="0"/>
          </a:p>
        </p:txBody>
      </p:sp>
      <p:sp>
        <p:nvSpPr>
          <p:cNvPr id="3" name="Content Placeholder 2"/>
          <p:cNvSpPr>
            <a:spLocks noGrp="1"/>
          </p:cNvSpPr>
          <p:nvPr>
            <p:ph sz="quarter" idx="11"/>
          </p:nvPr>
        </p:nvSpPr>
        <p:spPr/>
        <p:txBody>
          <a:bodyPr/>
          <a:lstStyle/>
          <a:p>
            <a:r>
              <a:rPr lang="en-US" dirty="0"/>
              <a:t>English - most teaching awards</a:t>
            </a:r>
          </a:p>
          <a:p>
            <a:endParaRPr lang="en-US" dirty="0"/>
          </a:p>
          <a:p>
            <a:r>
              <a:rPr lang="en-US" dirty="0"/>
              <a:t>Spanish - most awards in Latin America</a:t>
            </a:r>
          </a:p>
          <a:p>
            <a:endParaRPr lang="en-US" dirty="0"/>
          </a:p>
          <a:p>
            <a:r>
              <a:rPr lang="en-US" dirty="0"/>
              <a:t>Portuguese - desirable in Brazil</a:t>
            </a:r>
          </a:p>
          <a:p>
            <a:endParaRPr lang="en-US" dirty="0"/>
          </a:p>
          <a:p>
            <a:r>
              <a:rPr lang="en-US" dirty="0"/>
              <a:t>French - Francophone Africa</a:t>
            </a:r>
          </a:p>
          <a:p>
            <a:endParaRPr lang="en-US" dirty="0"/>
          </a:p>
          <a:p>
            <a:r>
              <a:rPr lang="en-US" dirty="0"/>
              <a:t>Research awards - language skills appropriate for completion of the </a:t>
            </a:r>
            <a:r>
              <a:rPr lang="en-US" dirty="0" smtClean="0"/>
              <a:t>project</a:t>
            </a:r>
            <a:endParaRPr lang="en-US" dirty="0"/>
          </a:p>
        </p:txBody>
      </p:sp>
    </p:spTree>
    <p:extLst>
      <p:ext uri="{BB962C8B-B14F-4D97-AF65-F5344CB8AC3E}">
        <p14:creationId xmlns:p14="http://schemas.microsoft.com/office/powerpoint/2010/main" val="7575205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828925" y="1066800"/>
            <a:ext cx="3486150" cy="4648200"/>
          </a:xfrm>
        </p:spPr>
      </p:pic>
    </p:spTree>
    <p:extLst>
      <p:ext uri="{BB962C8B-B14F-4D97-AF65-F5344CB8AC3E}">
        <p14:creationId xmlns:p14="http://schemas.microsoft.com/office/powerpoint/2010/main" val="24027339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Opportunities to 125+ Countries</a:t>
            </a:r>
          </a:p>
          <a:p>
            <a:endParaRPr lang="en-US" dirty="0"/>
          </a:p>
        </p:txBody>
      </p:sp>
      <p:sp>
        <p:nvSpPr>
          <p:cNvPr id="3" name="Content Placeholder 2"/>
          <p:cNvSpPr>
            <a:spLocks noGrp="1"/>
          </p:cNvSpPr>
          <p:nvPr>
            <p:ph sz="quarter" idx="11"/>
          </p:nvPr>
        </p:nvSpPr>
        <p:spPr>
          <a:xfrm>
            <a:off x="762000" y="1752600"/>
            <a:ext cx="7772400" cy="4114800"/>
          </a:xfrm>
        </p:spPr>
        <p:txBody>
          <a:bodyPr/>
          <a:lstStyle/>
          <a:p>
            <a:r>
              <a:rPr lang="en-US" dirty="0" smtClean="0"/>
              <a:t>More than 1,200 Grants</a:t>
            </a:r>
          </a:p>
          <a:p>
            <a:pPr lvl="1"/>
            <a:r>
              <a:rPr lang="en-US" dirty="0" smtClean="0"/>
              <a:t>Faculty</a:t>
            </a:r>
          </a:p>
          <a:p>
            <a:pPr lvl="1"/>
            <a:r>
              <a:rPr lang="en-US" dirty="0" smtClean="0"/>
              <a:t>Administrators</a:t>
            </a:r>
          </a:p>
          <a:p>
            <a:pPr lvl="1"/>
            <a:r>
              <a:rPr lang="en-US" dirty="0" smtClean="0"/>
              <a:t>Professionals</a:t>
            </a:r>
          </a:p>
          <a:p>
            <a:pPr marL="457200" lvl="1" indent="0">
              <a:buNone/>
            </a:pPr>
            <a:endParaRPr lang="en-US" dirty="0" smtClean="0"/>
          </a:p>
          <a:p>
            <a:r>
              <a:rPr lang="en-US" dirty="0" smtClean="0"/>
              <a:t>Grant Lengths</a:t>
            </a:r>
          </a:p>
          <a:p>
            <a:pPr lvl="1"/>
            <a:r>
              <a:rPr lang="en-US" dirty="0" smtClean="0"/>
              <a:t>Core grants of – two to twelve months – annual competition</a:t>
            </a:r>
          </a:p>
          <a:p>
            <a:pPr lvl="1"/>
            <a:r>
              <a:rPr lang="en-US" dirty="0" smtClean="0"/>
              <a:t>Specialist trips – two to six weeks – rolling application deadline</a:t>
            </a:r>
          </a:p>
          <a:p>
            <a:pPr lvl="1"/>
            <a:r>
              <a:rPr lang="en-US" dirty="0" smtClean="0"/>
              <a:t>Seminars – two to three weeks – annual competition</a:t>
            </a:r>
          </a:p>
          <a:p>
            <a:pPr marL="457200" lvl="1" indent="0">
              <a:buNone/>
            </a:pPr>
            <a:endParaRPr lang="en-US" dirty="0"/>
          </a:p>
          <a:p>
            <a:pPr marL="457200" lvl="1" indent="0">
              <a:buNone/>
            </a:pPr>
            <a:r>
              <a:rPr lang="en-US" dirty="0" smtClean="0"/>
              <a:t>FSU </a:t>
            </a:r>
            <a:r>
              <a:rPr lang="en-US" dirty="0" err="1" smtClean="0"/>
              <a:t>Fulbrighters</a:t>
            </a:r>
            <a:r>
              <a:rPr lang="en-US" dirty="0"/>
              <a:t>: </a:t>
            </a:r>
            <a:r>
              <a:rPr lang="en-US" dirty="0">
                <a:hlinkClick r:id="rId2"/>
              </a:rPr>
              <a:t>http://awards.faculty.fsu.edu/honorees/?show=</a:t>
            </a:r>
            <a:r>
              <a:rPr lang="en-US" dirty="0" smtClean="0">
                <a:hlinkClick r:id="rId2"/>
              </a:rPr>
              <a:t>TARU</a:t>
            </a:r>
            <a:endParaRPr lang="en-US" dirty="0" smtClean="0"/>
          </a:p>
          <a:p>
            <a:pPr marL="457200" lvl="1" indent="0">
              <a:buNone/>
            </a:pPr>
            <a:r>
              <a:rPr lang="en-US" dirty="0"/>
              <a:t>	</a:t>
            </a:r>
            <a:r>
              <a:rPr lang="en-US" dirty="0" smtClean="0"/>
              <a:t>4</a:t>
            </a:r>
            <a:endParaRPr lang="en-US" dirty="0"/>
          </a:p>
          <a:p>
            <a:pPr marL="457200" lvl="1" indent="0">
              <a:buNone/>
            </a:pPr>
            <a:endParaRPr lang="en-US" dirty="0"/>
          </a:p>
        </p:txBody>
      </p:sp>
    </p:spTree>
    <p:extLst>
      <p:ext uri="{BB962C8B-B14F-4D97-AF65-F5344CB8AC3E}">
        <p14:creationId xmlns:p14="http://schemas.microsoft.com/office/powerpoint/2010/main" val="4914737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FSU Fulbright Scholars</a:t>
            </a:r>
            <a:endParaRPr lang="en-US" dirty="0"/>
          </a:p>
        </p:txBody>
      </p:sp>
      <p:pic>
        <p:nvPicPr>
          <p:cNvPr id="4" name="Content Placeholder 3" descr="Screen Shot 2017-04-14 at 8.54.54 AM.png"/>
          <p:cNvPicPr>
            <a:picLocks noGrp="1" noChangeAspect="1"/>
          </p:cNvPicPr>
          <p:nvPr>
            <p:ph sz="quarter" idx="11"/>
          </p:nvPr>
        </p:nvPicPr>
        <p:blipFill>
          <a:blip r:embed="rId2">
            <a:extLst>
              <a:ext uri="{28A0092B-C50C-407E-A947-70E740481C1C}">
                <a14:useLocalDpi xmlns:a14="http://schemas.microsoft.com/office/drawing/2010/main" val="0"/>
              </a:ext>
            </a:extLst>
          </a:blip>
          <a:srcRect l="5372" r="5372"/>
          <a:stretch>
            <a:fillRect/>
          </a:stretch>
        </p:blipFill>
        <p:spPr/>
      </p:pic>
    </p:spTree>
    <p:extLst>
      <p:ext uri="{BB962C8B-B14F-4D97-AF65-F5344CB8AC3E}">
        <p14:creationId xmlns:p14="http://schemas.microsoft.com/office/powerpoint/2010/main" val="20812472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687316"/>
            <a:ext cx="8001000" cy="531884"/>
          </a:xfrm>
        </p:spPr>
        <p:txBody>
          <a:bodyPr/>
          <a:lstStyle/>
          <a:p>
            <a:r>
              <a:rPr lang="en-US" dirty="0"/>
              <a:t>2014-15 U.S. Scholar Grants by Activity</a:t>
            </a:r>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867673852"/>
              </p:ext>
            </p:extLst>
          </p:nvPr>
        </p:nvGraphicFramePr>
        <p:xfrm>
          <a:off x="1371600" y="1600200"/>
          <a:ext cx="63246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65138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What’s New Today?</a:t>
            </a:r>
          </a:p>
          <a:p>
            <a:endParaRPr lang="en-US" dirty="0"/>
          </a:p>
        </p:txBody>
      </p:sp>
      <p:sp>
        <p:nvSpPr>
          <p:cNvPr id="3" name="Content Placeholder 2"/>
          <p:cNvSpPr>
            <a:spLocks noGrp="1"/>
          </p:cNvSpPr>
          <p:nvPr>
            <p:ph sz="quarter" idx="11"/>
          </p:nvPr>
        </p:nvSpPr>
        <p:spPr/>
        <p:txBody>
          <a:bodyPr/>
          <a:lstStyle/>
          <a:p>
            <a:pPr>
              <a:spcBef>
                <a:spcPts val="0"/>
              </a:spcBef>
            </a:pPr>
            <a:r>
              <a:rPr lang="en-US" dirty="0"/>
              <a:t>Fulbright Scholar Core Competition for 2016-2017 is open</a:t>
            </a:r>
          </a:p>
          <a:p>
            <a:pPr lvl="1">
              <a:spcBef>
                <a:spcPts val="0"/>
              </a:spcBef>
            </a:pPr>
            <a:r>
              <a:rPr lang="en-US" dirty="0" smtClean="0"/>
              <a:t>Application deadline 3 August 2015</a:t>
            </a:r>
          </a:p>
          <a:p>
            <a:pPr lvl="1">
              <a:spcBef>
                <a:spcPts val="0"/>
              </a:spcBef>
            </a:pPr>
            <a:r>
              <a:rPr lang="en-US" dirty="0" smtClean="0"/>
              <a:t>Niger, Madagascar, Republic of the Congo</a:t>
            </a:r>
          </a:p>
          <a:p>
            <a:pPr lvl="1">
              <a:spcBef>
                <a:spcPts val="0"/>
              </a:spcBef>
            </a:pPr>
            <a:r>
              <a:rPr lang="en-US" dirty="0" smtClean="0"/>
              <a:t>Additional country options for the African Regional Research Program</a:t>
            </a:r>
          </a:p>
          <a:p>
            <a:pPr marL="457200" lvl="1" indent="0">
              <a:spcBef>
                <a:spcPts val="0"/>
              </a:spcBef>
              <a:buNone/>
            </a:pPr>
            <a:endParaRPr lang="en-US" dirty="0" smtClean="0"/>
          </a:p>
          <a:p>
            <a:pPr>
              <a:spcBef>
                <a:spcPts val="0"/>
              </a:spcBef>
            </a:pPr>
            <a:r>
              <a:rPr lang="en-US" dirty="0" smtClean="0"/>
              <a:t>2014-2015 U.S. and Non-U.S. </a:t>
            </a:r>
            <a:r>
              <a:rPr lang="en-US" dirty="0" smtClean="0">
                <a:hlinkClick r:id="rId2"/>
              </a:rPr>
              <a:t>Scholar Directory </a:t>
            </a:r>
            <a:r>
              <a:rPr lang="en-US" dirty="0" smtClean="0"/>
              <a:t>is Available</a:t>
            </a:r>
          </a:p>
          <a:p>
            <a:pPr marL="0" indent="0">
              <a:spcBef>
                <a:spcPts val="0"/>
              </a:spcBef>
              <a:buNone/>
            </a:pPr>
            <a:endParaRPr lang="en-US" dirty="0" smtClean="0"/>
          </a:p>
          <a:p>
            <a:pPr>
              <a:spcBef>
                <a:spcPts val="0"/>
              </a:spcBef>
            </a:pPr>
            <a:r>
              <a:rPr lang="en-US" dirty="0" smtClean="0"/>
              <a:t>Arctic Initiative – stimulate international scientific collaboration on Arctic Issues</a:t>
            </a:r>
          </a:p>
          <a:p>
            <a:pPr lvl="1">
              <a:spcBef>
                <a:spcPts val="0"/>
              </a:spcBef>
            </a:pPr>
            <a:r>
              <a:rPr lang="en-US" dirty="0" smtClean="0"/>
              <a:t>U.S. and International Scholars</a:t>
            </a:r>
          </a:p>
          <a:p>
            <a:pPr marL="457200" lvl="1" indent="0">
              <a:spcBef>
                <a:spcPts val="0"/>
              </a:spcBef>
              <a:buNone/>
            </a:pPr>
            <a:endParaRPr lang="en-US" dirty="0" smtClean="0"/>
          </a:p>
          <a:p>
            <a:pPr>
              <a:spcBef>
                <a:spcPts val="0"/>
              </a:spcBef>
            </a:pPr>
            <a:r>
              <a:rPr lang="en-US" dirty="0" smtClean="0"/>
              <a:t>Additional program information appears throughout the year on the CIES website</a:t>
            </a:r>
          </a:p>
          <a:p>
            <a:pPr lvl="1">
              <a:spcBef>
                <a:spcPts val="0"/>
              </a:spcBef>
            </a:pPr>
            <a:r>
              <a:rPr lang="en-US" dirty="0" err="1" smtClean="0">
                <a:hlinkClick r:id="rId3"/>
              </a:rPr>
              <a:t>MyFulbright</a:t>
            </a:r>
            <a:r>
              <a:rPr lang="en-US" dirty="0" smtClean="0"/>
              <a:t> Community</a:t>
            </a:r>
            <a:endParaRPr lang="en-US" dirty="0"/>
          </a:p>
        </p:txBody>
      </p:sp>
    </p:spTree>
    <p:extLst>
      <p:ext uri="{BB962C8B-B14F-4D97-AF65-F5344CB8AC3E}">
        <p14:creationId xmlns:p14="http://schemas.microsoft.com/office/powerpoint/2010/main" val="20483686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Core Multi-Country Opportunities</a:t>
            </a:r>
            <a:endParaRPr lang="en-US" dirty="0"/>
          </a:p>
        </p:txBody>
      </p:sp>
      <p:sp>
        <p:nvSpPr>
          <p:cNvPr id="3" name="Content Placeholder 2"/>
          <p:cNvSpPr>
            <a:spLocks noGrp="1"/>
          </p:cNvSpPr>
          <p:nvPr>
            <p:ph sz="quarter" idx="11"/>
          </p:nvPr>
        </p:nvSpPr>
        <p:spPr/>
        <p:txBody>
          <a:bodyPr/>
          <a:lstStyle/>
          <a:p>
            <a:r>
              <a:rPr lang="en-US" dirty="0"/>
              <a:t>Sub-Saharan Africa Regional Research Program</a:t>
            </a:r>
          </a:p>
          <a:p>
            <a:endParaRPr lang="en-US" sz="1200" dirty="0"/>
          </a:p>
          <a:p>
            <a:r>
              <a:rPr lang="en-US" dirty="0"/>
              <a:t>Middle East and North Africa Regional Research </a:t>
            </a:r>
            <a:r>
              <a:rPr lang="en-US" dirty="0" smtClean="0"/>
              <a:t>Program</a:t>
            </a:r>
          </a:p>
          <a:p>
            <a:endParaRPr lang="en-US" sz="1200" dirty="0"/>
          </a:p>
          <a:p>
            <a:r>
              <a:rPr lang="en-US" dirty="0"/>
              <a:t>East Asia and the Pacific: Cross-Strait Studies</a:t>
            </a:r>
          </a:p>
          <a:p>
            <a:endParaRPr lang="en-US" sz="1200" dirty="0"/>
          </a:p>
          <a:p>
            <a:r>
              <a:rPr lang="en-US" dirty="0"/>
              <a:t>South and Central Asia Regional Research Program</a:t>
            </a:r>
          </a:p>
          <a:p>
            <a:endParaRPr lang="en-US" sz="1200" dirty="0"/>
          </a:p>
          <a:p>
            <a:r>
              <a:rPr lang="en-US" dirty="0"/>
              <a:t>Europe: Fulbright-Schuman European Union Affairs,  Austrian-Hungarian Research Award</a:t>
            </a:r>
          </a:p>
          <a:p>
            <a:endParaRPr lang="en-US" sz="1200" dirty="0"/>
          </a:p>
          <a:p>
            <a:r>
              <a:rPr lang="en-US" dirty="0"/>
              <a:t>Western Hemisphere: Fulbright-Carlos Rico Award for North American </a:t>
            </a:r>
            <a:r>
              <a:rPr lang="en-US" dirty="0" smtClean="0"/>
              <a:t>Studies</a:t>
            </a:r>
            <a:endParaRPr lang="en-US" dirty="0"/>
          </a:p>
        </p:txBody>
      </p:sp>
    </p:spTree>
    <p:extLst>
      <p:ext uri="{BB962C8B-B14F-4D97-AF65-F5344CB8AC3E}">
        <p14:creationId xmlns:p14="http://schemas.microsoft.com/office/powerpoint/2010/main" val="16510677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Meeting with the seamstress</a:t>
            </a:r>
            <a:endParaRPr lang="en-US" dirty="0"/>
          </a:p>
        </p:txBody>
      </p:sp>
      <p:pic>
        <p:nvPicPr>
          <p:cNvPr id="4" name="Content Placeholder 3" descr="Seamstress.jpeg"/>
          <p:cNvPicPr>
            <a:picLocks noGrp="1" noChangeAspect="1"/>
          </p:cNvPicPr>
          <p:nvPr>
            <p:ph sz="quarter" idx="11"/>
          </p:nvPr>
        </p:nvPicPr>
        <p:blipFill>
          <a:blip r:embed="rId2">
            <a:extLst>
              <a:ext uri="{28A0092B-C50C-407E-A947-70E740481C1C}">
                <a14:useLocalDpi xmlns:a14="http://schemas.microsoft.com/office/drawing/2010/main" val="0"/>
              </a:ext>
            </a:extLst>
          </a:blip>
          <a:srcRect t="12745" b="12745"/>
          <a:stretch>
            <a:fillRect/>
          </a:stretch>
        </p:blipFill>
        <p:spPr/>
      </p:pic>
    </p:spTree>
    <p:extLst>
      <p:ext uri="{BB962C8B-B14F-4D97-AF65-F5344CB8AC3E}">
        <p14:creationId xmlns:p14="http://schemas.microsoft.com/office/powerpoint/2010/main" val="3082265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Application Resources</a:t>
            </a:r>
            <a:endParaRPr lang="en-US" dirty="0"/>
          </a:p>
        </p:txBody>
      </p:sp>
      <p:sp>
        <p:nvSpPr>
          <p:cNvPr id="3" name="Content Placeholder 2"/>
          <p:cNvSpPr>
            <a:spLocks noGrp="1"/>
          </p:cNvSpPr>
          <p:nvPr>
            <p:ph sz="quarter" idx="11"/>
          </p:nvPr>
        </p:nvSpPr>
        <p:spPr>
          <a:xfrm>
            <a:off x="609600" y="1524000"/>
            <a:ext cx="7772400" cy="4343400"/>
          </a:xfrm>
        </p:spPr>
        <p:txBody>
          <a:bodyPr/>
          <a:lstStyle/>
          <a:p>
            <a:r>
              <a:rPr lang="en-US" dirty="0" smtClean="0"/>
              <a:t>CIES website: </a:t>
            </a:r>
            <a:r>
              <a:rPr lang="en-US" dirty="0" smtClean="0">
                <a:hlinkClick r:id="rId2"/>
              </a:rPr>
              <a:t>www.cies.org</a:t>
            </a:r>
            <a:endParaRPr lang="en-US" dirty="0" smtClean="0"/>
          </a:p>
          <a:p>
            <a:pPr lvl="1"/>
            <a:r>
              <a:rPr lang="en-US" dirty="0" smtClean="0"/>
              <a:t>Online </a:t>
            </a:r>
            <a:r>
              <a:rPr lang="en-US" dirty="0" smtClean="0">
                <a:hlinkClick r:id="rId3"/>
              </a:rPr>
              <a:t>Catalog of Awards </a:t>
            </a:r>
            <a:r>
              <a:rPr lang="en-US" dirty="0" smtClean="0"/>
              <a:t>and Application</a:t>
            </a:r>
          </a:p>
          <a:p>
            <a:pPr lvl="1"/>
            <a:r>
              <a:rPr lang="en-US" dirty="0" smtClean="0"/>
              <a:t>Program Overview, Guidelines, Frequently Asked Questions and Tips for Applying</a:t>
            </a:r>
          </a:p>
          <a:p>
            <a:pPr marL="457200" lvl="1" indent="0">
              <a:buNone/>
            </a:pPr>
            <a:endParaRPr lang="en-US" dirty="0" smtClean="0"/>
          </a:p>
          <a:p>
            <a:r>
              <a:rPr lang="en-US" dirty="0" smtClean="0"/>
              <a:t>CIES </a:t>
            </a:r>
            <a:r>
              <a:rPr lang="en-US" dirty="0" smtClean="0">
                <a:hlinkClick r:id="rId4"/>
              </a:rPr>
              <a:t>Webinars</a:t>
            </a:r>
            <a:endParaRPr lang="en-US" dirty="0" smtClean="0"/>
          </a:p>
          <a:p>
            <a:pPr marL="0" indent="0">
              <a:buNone/>
            </a:pPr>
            <a:endParaRPr lang="en-US" dirty="0" smtClean="0"/>
          </a:p>
          <a:p>
            <a:r>
              <a:rPr lang="en-US" dirty="0" smtClean="0"/>
              <a:t>The Fulbright Scholar </a:t>
            </a:r>
            <a:r>
              <a:rPr lang="en-US" dirty="0" smtClean="0">
                <a:hlinkClick r:id="rId5"/>
              </a:rPr>
              <a:t>Blog</a:t>
            </a:r>
            <a:endParaRPr lang="en-US" dirty="0" smtClean="0"/>
          </a:p>
          <a:p>
            <a:pPr marL="0" indent="0">
              <a:buNone/>
            </a:pPr>
            <a:endParaRPr lang="en-US" dirty="0" smtClean="0"/>
          </a:p>
          <a:p>
            <a:r>
              <a:rPr lang="en-US" dirty="0" err="1" smtClean="0">
                <a:hlinkClick r:id="rId6"/>
              </a:rPr>
              <a:t>MyFulbright</a:t>
            </a:r>
            <a:r>
              <a:rPr lang="en-US" dirty="0" smtClean="0">
                <a:hlinkClick r:id="rId6"/>
              </a:rPr>
              <a:t> </a:t>
            </a:r>
            <a:r>
              <a:rPr lang="en-US" dirty="0" smtClean="0"/>
              <a:t>Community</a:t>
            </a:r>
            <a:endParaRPr lang="en-US" dirty="0"/>
          </a:p>
        </p:txBody>
      </p:sp>
    </p:spTree>
    <p:extLst>
      <p:ext uri="{BB962C8B-B14F-4D97-AF65-F5344CB8AC3E}">
        <p14:creationId xmlns:p14="http://schemas.microsoft.com/office/powerpoint/2010/main" val="39432849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Fulbright Scholar Program Opportunities</a:t>
            </a:r>
            <a:endParaRPr lang="en-US" dirty="0"/>
          </a:p>
        </p:txBody>
      </p:sp>
      <p:sp>
        <p:nvSpPr>
          <p:cNvPr id="3" name="Text Placeholder 2"/>
          <p:cNvSpPr>
            <a:spLocks noGrp="1"/>
          </p:cNvSpPr>
          <p:nvPr>
            <p:ph type="body" sz="quarter" idx="11"/>
          </p:nvPr>
        </p:nvSpPr>
        <p:spPr>
          <a:xfrm>
            <a:off x="1219200" y="1828800"/>
            <a:ext cx="4191000" cy="1023582"/>
          </a:xfrm>
        </p:spPr>
        <p:txBody>
          <a:bodyPr/>
          <a:lstStyle/>
          <a:p>
            <a:r>
              <a:rPr lang="en-US" dirty="0" smtClean="0"/>
              <a:t>April 14, 2017</a:t>
            </a:r>
          </a:p>
          <a:p>
            <a:r>
              <a:rPr lang="en-US" dirty="0" smtClean="0"/>
              <a:t>Florida State University</a:t>
            </a:r>
          </a:p>
          <a:p>
            <a:endParaRPr lang="en-US" dirty="0"/>
          </a:p>
        </p:txBody>
      </p:sp>
      <p:sp>
        <p:nvSpPr>
          <p:cNvPr id="4" name="Text Placeholder 3"/>
          <p:cNvSpPr>
            <a:spLocks noGrp="1"/>
          </p:cNvSpPr>
          <p:nvPr>
            <p:ph type="body" sz="quarter" idx="12"/>
          </p:nvPr>
        </p:nvSpPr>
        <p:spPr/>
        <p:txBody>
          <a:bodyPr/>
          <a:lstStyle/>
          <a:p>
            <a:r>
              <a:rPr lang="en-US" dirty="0" smtClean="0"/>
              <a:t>Peggy Wright-Cleveland</a:t>
            </a:r>
          </a:p>
          <a:p>
            <a:r>
              <a:rPr lang="en-US" dirty="0" smtClean="0">
                <a:hlinkClick r:id="rId3"/>
              </a:rPr>
              <a:t>mwrightc@fsu.edu</a:t>
            </a:r>
            <a:endParaRPr lang="en-US" dirty="0" smtClean="0"/>
          </a:p>
          <a:p>
            <a:r>
              <a:rPr lang="en-US" dirty="0" smtClean="0"/>
              <a:t>645-8202</a:t>
            </a:r>
          </a:p>
          <a:p>
            <a:endParaRPr lang="en-US" dirty="0"/>
          </a:p>
        </p:txBody>
      </p:sp>
    </p:spTree>
    <p:extLst>
      <p:ext uri="{BB962C8B-B14F-4D97-AF65-F5344CB8AC3E}">
        <p14:creationId xmlns:p14="http://schemas.microsoft.com/office/powerpoint/2010/main" val="17852115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pic>
        <p:nvPicPr>
          <p:cNvPr id="5" name="Content Placeholder 4"/>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534218" y="687316"/>
            <a:ext cx="3770763" cy="5027684"/>
          </a:xfrm>
        </p:spPr>
      </p:pic>
    </p:spTree>
    <p:extLst>
      <p:ext uri="{BB962C8B-B14F-4D97-AF65-F5344CB8AC3E}">
        <p14:creationId xmlns:p14="http://schemas.microsoft.com/office/powerpoint/2010/main" val="17329091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Selecting an Award</a:t>
            </a:r>
          </a:p>
          <a:p>
            <a:endParaRPr lang="en-US" dirty="0"/>
          </a:p>
        </p:txBody>
      </p:sp>
      <p:sp>
        <p:nvSpPr>
          <p:cNvPr id="3" name="Content Placeholder 2"/>
          <p:cNvSpPr>
            <a:spLocks noGrp="1"/>
          </p:cNvSpPr>
          <p:nvPr>
            <p:ph sz="quarter" idx="11"/>
          </p:nvPr>
        </p:nvSpPr>
        <p:spPr>
          <a:xfrm>
            <a:off x="533400" y="1371600"/>
            <a:ext cx="7772400" cy="4876800"/>
          </a:xfrm>
        </p:spPr>
        <p:txBody>
          <a:bodyPr/>
          <a:lstStyle/>
          <a:p>
            <a:pPr marL="0">
              <a:spcBef>
                <a:spcPts val="0"/>
              </a:spcBef>
              <a:buClr>
                <a:srgbClr val="CF4E07"/>
              </a:buClr>
              <a:buFont typeface="Arial" pitchFamily="34" charset="0"/>
              <a:buChar char="•"/>
            </a:pPr>
            <a:r>
              <a:rPr lang="en-US" dirty="0">
                <a:latin typeface="Open Sans" pitchFamily="34" charset="0"/>
                <a:ea typeface="Open Sans" pitchFamily="34" charset="0"/>
                <a:cs typeface="Open Sans" pitchFamily="34" charset="0"/>
              </a:rPr>
              <a:t>Awards in Catalog are created in the hosting country by the  </a:t>
            </a:r>
            <a:br>
              <a:rPr lang="en-US" dirty="0">
                <a:latin typeface="Open Sans" pitchFamily="34" charset="0"/>
                <a:ea typeface="Open Sans" pitchFamily="34" charset="0"/>
                <a:cs typeface="Open Sans" pitchFamily="34" charset="0"/>
              </a:rPr>
            </a:br>
            <a:r>
              <a:rPr lang="en-US" dirty="0">
                <a:latin typeface="Open Sans" pitchFamily="34" charset="0"/>
                <a:ea typeface="Open Sans" pitchFamily="34" charset="0"/>
                <a:cs typeface="Open Sans" pitchFamily="34" charset="0"/>
              </a:rPr>
              <a:t>     local Fulbright Commission or the American </a:t>
            </a:r>
            <a:r>
              <a:rPr lang="en-US" dirty="0" smtClean="0">
                <a:latin typeface="Open Sans" pitchFamily="34" charset="0"/>
                <a:ea typeface="Open Sans" pitchFamily="34" charset="0"/>
                <a:cs typeface="Open Sans" pitchFamily="34" charset="0"/>
              </a:rPr>
              <a:t>embassy</a:t>
            </a:r>
          </a:p>
          <a:p>
            <a:pPr marL="0">
              <a:spcBef>
                <a:spcPts val="0"/>
              </a:spcBef>
              <a:buClr>
                <a:srgbClr val="CF4E07"/>
              </a:buClr>
              <a:buFont typeface="Arial" pitchFamily="34" charset="0"/>
              <a:buChar char="•"/>
            </a:pPr>
            <a:endParaRPr lang="en-US" dirty="0">
              <a:latin typeface="Open Sans" pitchFamily="34" charset="0"/>
              <a:ea typeface="Open Sans" pitchFamily="34" charset="0"/>
              <a:cs typeface="Open Sans" pitchFamily="34" charset="0"/>
            </a:endParaRPr>
          </a:p>
          <a:p>
            <a:pPr marL="0">
              <a:spcBef>
                <a:spcPts val="0"/>
              </a:spcBef>
              <a:buClr>
                <a:srgbClr val="CF4E07"/>
              </a:buClr>
              <a:buFont typeface="Arial" pitchFamily="34" charset="0"/>
              <a:buChar char="•"/>
            </a:pPr>
            <a:r>
              <a:rPr lang="en-US" dirty="0">
                <a:latin typeface="Open Sans" pitchFamily="34" charset="0"/>
                <a:ea typeface="Open Sans" pitchFamily="34" charset="0"/>
                <a:cs typeface="Open Sans" pitchFamily="34" charset="0"/>
              </a:rPr>
              <a:t>Country listings</a:t>
            </a:r>
          </a:p>
          <a:p>
            <a:pPr marL="0">
              <a:spcBef>
                <a:spcPts val="0"/>
              </a:spcBef>
              <a:buClr>
                <a:srgbClr val="CF4E07"/>
              </a:buClr>
              <a:buFont typeface="Arial" pitchFamily="34" charset="0"/>
              <a:buChar char="•"/>
            </a:pPr>
            <a:endParaRPr lang="en-US" dirty="0">
              <a:latin typeface="Open Sans" pitchFamily="34" charset="0"/>
              <a:ea typeface="Open Sans" pitchFamily="34" charset="0"/>
              <a:cs typeface="Open Sans" pitchFamily="34" charset="0"/>
            </a:endParaRPr>
          </a:p>
          <a:p>
            <a:pPr marL="0">
              <a:spcBef>
                <a:spcPts val="0"/>
              </a:spcBef>
              <a:buClr>
                <a:srgbClr val="CF4E07"/>
              </a:buClr>
              <a:buFont typeface="Arial" pitchFamily="34" charset="0"/>
              <a:buChar char="•"/>
            </a:pPr>
            <a:r>
              <a:rPr lang="en-US" dirty="0">
                <a:latin typeface="Open Sans" pitchFamily="34" charset="0"/>
                <a:ea typeface="Open Sans" pitchFamily="34" charset="0"/>
                <a:cs typeface="Open Sans" pitchFamily="34" charset="0"/>
              </a:rPr>
              <a:t>Activity?  Teaching, research or both</a:t>
            </a:r>
          </a:p>
          <a:p>
            <a:pPr marL="0">
              <a:spcBef>
                <a:spcPts val="0"/>
              </a:spcBef>
              <a:buClr>
                <a:srgbClr val="CF4E07"/>
              </a:buClr>
              <a:buFont typeface="Arial" pitchFamily="34" charset="0"/>
              <a:buChar char="•"/>
            </a:pPr>
            <a:endParaRPr lang="en-US" dirty="0">
              <a:latin typeface="Open Sans" pitchFamily="34" charset="0"/>
              <a:ea typeface="Open Sans" pitchFamily="34" charset="0"/>
              <a:cs typeface="Open Sans" pitchFamily="34" charset="0"/>
            </a:endParaRPr>
          </a:p>
          <a:p>
            <a:pPr marL="0">
              <a:spcBef>
                <a:spcPts val="0"/>
              </a:spcBef>
              <a:buClr>
                <a:srgbClr val="CF4E07"/>
              </a:buClr>
              <a:buFont typeface="Arial" pitchFamily="34" charset="0"/>
              <a:buChar char="•"/>
            </a:pPr>
            <a:r>
              <a:rPr lang="en-US" dirty="0">
                <a:latin typeface="Open Sans" pitchFamily="34" charset="0"/>
                <a:ea typeface="Open Sans" pitchFamily="34" charset="0"/>
                <a:cs typeface="Open Sans" pitchFamily="34" charset="0"/>
              </a:rPr>
              <a:t>Indices – by Discipline or All Discipline</a:t>
            </a:r>
          </a:p>
          <a:p>
            <a:pPr marL="0">
              <a:spcBef>
                <a:spcPts val="0"/>
              </a:spcBef>
              <a:buClr>
                <a:srgbClr val="CF4E07"/>
              </a:buClr>
              <a:buFont typeface="Arial" pitchFamily="34" charset="0"/>
              <a:buChar char="•"/>
            </a:pPr>
            <a:endParaRPr lang="en-US" dirty="0">
              <a:latin typeface="Open Sans" pitchFamily="34" charset="0"/>
              <a:ea typeface="Open Sans" pitchFamily="34" charset="0"/>
              <a:cs typeface="Open Sans" pitchFamily="34" charset="0"/>
            </a:endParaRPr>
          </a:p>
          <a:p>
            <a:pPr marL="0">
              <a:spcBef>
                <a:spcPts val="0"/>
              </a:spcBef>
              <a:buClr>
                <a:srgbClr val="CF4E07"/>
              </a:buClr>
              <a:buFont typeface="Arial" pitchFamily="34" charset="0"/>
              <a:buChar char="•"/>
            </a:pPr>
            <a:r>
              <a:rPr lang="en-US" dirty="0">
                <a:latin typeface="Open Sans" pitchFamily="34" charset="0"/>
                <a:ea typeface="Open Sans" pitchFamily="34" charset="0"/>
                <a:cs typeface="Open Sans" pitchFamily="34" charset="0"/>
              </a:rPr>
              <a:t>50% of grants are All Discipline awards</a:t>
            </a:r>
          </a:p>
          <a:p>
            <a:pPr marL="0">
              <a:spcBef>
                <a:spcPts val="0"/>
              </a:spcBef>
              <a:buClr>
                <a:srgbClr val="CF4E07"/>
              </a:buClr>
              <a:buFont typeface="Arial" pitchFamily="34" charset="0"/>
              <a:buChar char="•"/>
            </a:pPr>
            <a:endParaRPr lang="en-US" dirty="0">
              <a:latin typeface="Open Sans" pitchFamily="34" charset="0"/>
              <a:ea typeface="Open Sans" pitchFamily="34" charset="0"/>
              <a:cs typeface="Open Sans" pitchFamily="34" charset="0"/>
            </a:endParaRPr>
          </a:p>
          <a:p>
            <a:pPr marL="0">
              <a:spcBef>
                <a:spcPts val="0"/>
              </a:spcBef>
              <a:buClr>
                <a:srgbClr val="CF4E07"/>
              </a:buClr>
              <a:buFont typeface="Arial" pitchFamily="34" charset="0"/>
              <a:buChar char="•"/>
            </a:pPr>
            <a:r>
              <a:rPr lang="en-US" dirty="0">
                <a:latin typeface="Open Sans" pitchFamily="34" charset="0"/>
                <a:ea typeface="Open Sans" pitchFamily="34" charset="0"/>
                <a:cs typeface="Open Sans" pitchFamily="34" charset="0"/>
              </a:rPr>
              <a:t>Read award descriptions and stipend information carefully</a:t>
            </a:r>
          </a:p>
          <a:p>
            <a:pPr marL="0">
              <a:spcBef>
                <a:spcPts val="0"/>
              </a:spcBef>
              <a:buClr>
                <a:srgbClr val="CF4E07"/>
              </a:buClr>
              <a:buFont typeface="Arial" pitchFamily="34" charset="0"/>
              <a:buChar char="•"/>
            </a:pPr>
            <a:endParaRPr lang="en-US" dirty="0">
              <a:latin typeface="Open Sans" pitchFamily="34" charset="0"/>
              <a:ea typeface="Open Sans" pitchFamily="34" charset="0"/>
              <a:cs typeface="Open Sans" pitchFamily="34" charset="0"/>
            </a:endParaRPr>
          </a:p>
          <a:p>
            <a:pPr marL="0">
              <a:spcBef>
                <a:spcPts val="0"/>
              </a:spcBef>
              <a:buClr>
                <a:srgbClr val="CF4E07"/>
              </a:buClr>
              <a:buFont typeface="Arial" pitchFamily="34" charset="0"/>
              <a:buChar char="•"/>
            </a:pPr>
            <a:r>
              <a:rPr lang="en-US" dirty="0">
                <a:latin typeface="Open Sans" pitchFamily="34" charset="0"/>
                <a:ea typeface="Open Sans" pitchFamily="34" charset="0"/>
                <a:cs typeface="Open Sans" pitchFamily="34" charset="0"/>
              </a:rPr>
              <a:t>Contact CIES program officer(s) for more information about </a:t>
            </a:r>
            <a:br>
              <a:rPr lang="en-US" dirty="0">
                <a:latin typeface="Open Sans" pitchFamily="34" charset="0"/>
                <a:ea typeface="Open Sans" pitchFamily="34" charset="0"/>
                <a:cs typeface="Open Sans" pitchFamily="34" charset="0"/>
              </a:rPr>
            </a:br>
            <a:r>
              <a:rPr lang="en-US" dirty="0">
                <a:latin typeface="Open Sans" pitchFamily="34" charset="0"/>
                <a:ea typeface="Open Sans" pitchFamily="34" charset="0"/>
                <a:cs typeface="Open Sans" pitchFamily="34" charset="0"/>
              </a:rPr>
              <a:t>     awards and countries</a:t>
            </a:r>
          </a:p>
        </p:txBody>
      </p:sp>
    </p:spTree>
    <p:extLst>
      <p:ext uri="{BB962C8B-B14F-4D97-AF65-F5344CB8AC3E}">
        <p14:creationId xmlns:p14="http://schemas.microsoft.com/office/powerpoint/2010/main" val="25207145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609600"/>
            <a:ext cx="8153400" cy="531884"/>
          </a:xfrm>
        </p:spPr>
        <p:txBody>
          <a:bodyPr/>
          <a:lstStyle/>
          <a:p>
            <a:r>
              <a:rPr lang="en-US" dirty="0"/>
              <a:t>Application Components</a:t>
            </a:r>
          </a:p>
          <a:p>
            <a:endParaRPr lang="en-US" dirty="0"/>
          </a:p>
        </p:txBody>
      </p:sp>
      <p:sp>
        <p:nvSpPr>
          <p:cNvPr id="3" name="Content Placeholder 2"/>
          <p:cNvSpPr>
            <a:spLocks noGrp="1"/>
          </p:cNvSpPr>
          <p:nvPr>
            <p:ph sz="quarter" idx="11"/>
          </p:nvPr>
        </p:nvSpPr>
        <p:spPr>
          <a:xfrm>
            <a:off x="533400" y="1295400"/>
            <a:ext cx="7772400" cy="4648200"/>
          </a:xfrm>
        </p:spPr>
        <p:txBody>
          <a:bodyPr/>
          <a:lstStyle/>
          <a:p>
            <a:pPr marL="0">
              <a:spcBef>
                <a:spcPts val="0"/>
              </a:spcBef>
              <a:buClr>
                <a:srgbClr val="CF4E07"/>
              </a:buClr>
              <a:buFont typeface="Arial" pitchFamily="34" charset="0"/>
              <a:buChar char="•"/>
            </a:pPr>
            <a:r>
              <a:rPr lang="en-US" dirty="0">
                <a:latin typeface="Open Sans" pitchFamily="34" charset="0"/>
                <a:ea typeface="Open Sans" pitchFamily="34" charset="0"/>
                <a:cs typeface="Open Sans" pitchFamily="34" charset="0"/>
              </a:rPr>
              <a:t>Application Form</a:t>
            </a:r>
          </a:p>
          <a:p>
            <a:pPr marL="0">
              <a:spcBef>
                <a:spcPts val="0"/>
              </a:spcBef>
              <a:buClr>
                <a:srgbClr val="CF4E07"/>
              </a:buClr>
              <a:buFont typeface="Arial" pitchFamily="34" charset="0"/>
              <a:buChar char="•"/>
            </a:pPr>
            <a:endParaRPr lang="en-US" sz="1050" dirty="0">
              <a:latin typeface="Open Sans" pitchFamily="34" charset="0"/>
              <a:ea typeface="Open Sans" pitchFamily="34" charset="0"/>
              <a:cs typeface="Open Sans" pitchFamily="34" charset="0"/>
            </a:endParaRPr>
          </a:p>
          <a:p>
            <a:pPr marL="0">
              <a:spcBef>
                <a:spcPts val="0"/>
              </a:spcBef>
              <a:buClr>
                <a:srgbClr val="CF4E07"/>
              </a:buClr>
              <a:buFont typeface="Arial" pitchFamily="34" charset="0"/>
              <a:buChar char="•"/>
            </a:pPr>
            <a:r>
              <a:rPr lang="en-US" dirty="0">
                <a:latin typeface="Open Sans" pitchFamily="34" charset="0"/>
                <a:ea typeface="Open Sans" pitchFamily="34" charset="0"/>
                <a:cs typeface="Open Sans" pitchFamily="34" charset="0"/>
              </a:rPr>
              <a:t>Project Statement</a:t>
            </a:r>
          </a:p>
          <a:p>
            <a:pPr marL="0">
              <a:spcBef>
                <a:spcPts val="0"/>
              </a:spcBef>
              <a:buClr>
                <a:srgbClr val="CF4E07"/>
              </a:buClr>
              <a:buFont typeface="Arial" pitchFamily="34" charset="0"/>
              <a:buChar char="•"/>
            </a:pPr>
            <a:endParaRPr lang="en-US" sz="1050" dirty="0">
              <a:latin typeface="Open Sans" pitchFamily="34" charset="0"/>
              <a:ea typeface="Open Sans" pitchFamily="34" charset="0"/>
              <a:cs typeface="Open Sans" pitchFamily="34" charset="0"/>
            </a:endParaRPr>
          </a:p>
          <a:p>
            <a:pPr marL="0">
              <a:spcBef>
                <a:spcPts val="0"/>
              </a:spcBef>
              <a:buClr>
                <a:srgbClr val="CF4E07"/>
              </a:buClr>
              <a:buFont typeface="Arial" pitchFamily="34" charset="0"/>
              <a:buChar char="•"/>
            </a:pPr>
            <a:r>
              <a:rPr lang="en-US" dirty="0">
                <a:latin typeface="Open Sans" pitchFamily="34" charset="0"/>
                <a:ea typeface="Open Sans" pitchFamily="34" charset="0"/>
                <a:cs typeface="Open Sans" pitchFamily="34" charset="0"/>
              </a:rPr>
              <a:t>Curriculum Vitae or Resume</a:t>
            </a:r>
          </a:p>
          <a:p>
            <a:pPr marL="0">
              <a:spcBef>
                <a:spcPts val="0"/>
              </a:spcBef>
              <a:buClr>
                <a:srgbClr val="CF4E07"/>
              </a:buClr>
              <a:buFont typeface="Arial" pitchFamily="34" charset="0"/>
              <a:buChar char="•"/>
            </a:pPr>
            <a:endParaRPr lang="en-US" sz="1050" dirty="0">
              <a:latin typeface="Open Sans" pitchFamily="34" charset="0"/>
              <a:ea typeface="Open Sans" pitchFamily="34" charset="0"/>
              <a:cs typeface="Open Sans" pitchFamily="34" charset="0"/>
            </a:endParaRPr>
          </a:p>
          <a:p>
            <a:pPr marL="0">
              <a:spcBef>
                <a:spcPts val="0"/>
              </a:spcBef>
              <a:buClr>
                <a:srgbClr val="CF4E07"/>
              </a:buClr>
              <a:buFont typeface="Arial" pitchFamily="34" charset="0"/>
              <a:buChar char="•"/>
            </a:pPr>
            <a:r>
              <a:rPr lang="en-US" dirty="0">
                <a:latin typeface="Open Sans" pitchFamily="34" charset="0"/>
                <a:ea typeface="Open Sans" pitchFamily="34" charset="0"/>
                <a:cs typeface="Open Sans" pitchFamily="34" charset="0"/>
              </a:rPr>
              <a:t>Course Outlines or Syllabi (for teaching awards)</a:t>
            </a:r>
          </a:p>
          <a:p>
            <a:pPr marL="0">
              <a:spcBef>
                <a:spcPts val="0"/>
              </a:spcBef>
              <a:buClr>
                <a:srgbClr val="CF4E07"/>
              </a:buClr>
              <a:buFont typeface="Arial" pitchFamily="34" charset="0"/>
              <a:buChar char="•"/>
            </a:pPr>
            <a:endParaRPr lang="en-US" sz="1050" dirty="0">
              <a:latin typeface="Open Sans" pitchFamily="34" charset="0"/>
              <a:ea typeface="Open Sans" pitchFamily="34" charset="0"/>
              <a:cs typeface="Open Sans" pitchFamily="34" charset="0"/>
            </a:endParaRPr>
          </a:p>
          <a:p>
            <a:pPr marL="0">
              <a:spcBef>
                <a:spcPts val="0"/>
              </a:spcBef>
              <a:buClr>
                <a:srgbClr val="CF4E07"/>
              </a:buClr>
              <a:buFont typeface="Arial" pitchFamily="34" charset="0"/>
              <a:buChar char="•"/>
            </a:pPr>
            <a:r>
              <a:rPr lang="en-US" dirty="0">
                <a:latin typeface="Open Sans" pitchFamily="34" charset="0"/>
                <a:ea typeface="Open Sans" pitchFamily="34" charset="0"/>
                <a:cs typeface="Open Sans" pitchFamily="34" charset="0"/>
              </a:rPr>
              <a:t>Select Bibliography (for research awards)</a:t>
            </a:r>
          </a:p>
          <a:p>
            <a:pPr marL="0">
              <a:spcBef>
                <a:spcPts val="0"/>
              </a:spcBef>
              <a:buClr>
                <a:srgbClr val="CF4E07"/>
              </a:buClr>
              <a:buFont typeface="Arial" pitchFamily="34" charset="0"/>
              <a:buChar char="•"/>
            </a:pPr>
            <a:endParaRPr lang="en-US" sz="1050" dirty="0">
              <a:latin typeface="Open Sans" pitchFamily="34" charset="0"/>
              <a:ea typeface="Open Sans" pitchFamily="34" charset="0"/>
              <a:cs typeface="Open Sans" pitchFamily="34" charset="0"/>
            </a:endParaRPr>
          </a:p>
          <a:p>
            <a:pPr marL="0">
              <a:spcBef>
                <a:spcPts val="0"/>
              </a:spcBef>
              <a:buClr>
                <a:srgbClr val="CF4E07"/>
              </a:buClr>
              <a:buFont typeface="Arial" pitchFamily="34" charset="0"/>
              <a:buChar char="•"/>
            </a:pPr>
            <a:r>
              <a:rPr lang="en-US" dirty="0">
                <a:latin typeface="Open Sans" pitchFamily="34" charset="0"/>
                <a:ea typeface="Open Sans" pitchFamily="34" charset="0"/>
                <a:cs typeface="Open Sans" pitchFamily="34" charset="0"/>
              </a:rPr>
              <a:t>References </a:t>
            </a:r>
          </a:p>
          <a:p>
            <a:pPr marL="0">
              <a:spcBef>
                <a:spcPts val="0"/>
              </a:spcBef>
              <a:buClr>
                <a:srgbClr val="CF4E07"/>
              </a:buClr>
              <a:buFont typeface="Arial" pitchFamily="34" charset="0"/>
              <a:buChar char="•"/>
            </a:pPr>
            <a:endParaRPr lang="en-US" sz="1050" dirty="0">
              <a:latin typeface="Open Sans" pitchFamily="34" charset="0"/>
              <a:ea typeface="Open Sans" pitchFamily="34" charset="0"/>
              <a:cs typeface="Open Sans" pitchFamily="34" charset="0"/>
            </a:endParaRPr>
          </a:p>
          <a:p>
            <a:pPr marL="0">
              <a:spcBef>
                <a:spcPts val="0"/>
              </a:spcBef>
              <a:buClr>
                <a:srgbClr val="CF4E07"/>
              </a:buClr>
              <a:buFont typeface="Arial" pitchFamily="34" charset="0"/>
              <a:buChar char="•"/>
            </a:pPr>
            <a:r>
              <a:rPr lang="en-US" dirty="0">
                <a:latin typeface="Open Sans" pitchFamily="34" charset="0"/>
                <a:ea typeface="Open Sans" pitchFamily="34" charset="0"/>
                <a:cs typeface="Open Sans" pitchFamily="34" charset="0"/>
              </a:rPr>
              <a:t>Supplemental Materials (depending on award)</a:t>
            </a:r>
          </a:p>
          <a:p>
            <a:pPr lvl="1"/>
            <a:r>
              <a:rPr lang="en-US" dirty="0" smtClean="0"/>
              <a:t>Language Proficiency Report</a:t>
            </a:r>
          </a:p>
          <a:p>
            <a:pPr lvl="1"/>
            <a:r>
              <a:rPr lang="en-US" dirty="0" smtClean="0"/>
              <a:t>Letter of Invitation</a:t>
            </a:r>
          </a:p>
          <a:p>
            <a:pPr lvl="1"/>
            <a:r>
              <a:rPr lang="en-US" dirty="0" smtClean="0"/>
              <a:t>Additional materials for applicants in the Arts, Architecture, Writing and Journalism</a:t>
            </a:r>
            <a:endParaRPr lang="en-US" dirty="0"/>
          </a:p>
        </p:txBody>
      </p:sp>
    </p:spTree>
    <p:extLst>
      <p:ext uri="{BB962C8B-B14F-4D97-AF65-F5344CB8AC3E}">
        <p14:creationId xmlns:p14="http://schemas.microsoft.com/office/powerpoint/2010/main" val="35307364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pic>
        <p:nvPicPr>
          <p:cNvPr id="4" name="Content Placeholder 3" descr="KorhogoWeaver.jpeg"/>
          <p:cNvPicPr>
            <a:picLocks noGrp="1" noChangeAspect="1"/>
          </p:cNvPicPr>
          <p:nvPr>
            <p:ph sz="quarter" idx="11"/>
          </p:nvPr>
        </p:nvPicPr>
        <p:blipFill>
          <a:blip r:embed="rId2">
            <a:extLst>
              <a:ext uri="{28A0092B-C50C-407E-A947-70E740481C1C}">
                <a14:useLocalDpi xmlns:a14="http://schemas.microsoft.com/office/drawing/2010/main" val="0"/>
              </a:ext>
            </a:extLst>
          </a:blip>
          <a:srcRect t="29044" b="29044"/>
          <a:stretch>
            <a:fillRect/>
          </a:stretch>
        </p:blipFill>
        <p:spPr>
          <a:xfrm>
            <a:off x="533400" y="687316"/>
            <a:ext cx="7772400" cy="5027684"/>
          </a:xfrm>
        </p:spPr>
      </p:pic>
    </p:spTree>
    <p:extLst>
      <p:ext uri="{BB962C8B-B14F-4D97-AF65-F5344CB8AC3E}">
        <p14:creationId xmlns:p14="http://schemas.microsoft.com/office/powerpoint/2010/main" val="2037187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Making Contacts Abroad</a:t>
            </a:r>
          </a:p>
          <a:p>
            <a:endParaRPr lang="en-US" dirty="0"/>
          </a:p>
        </p:txBody>
      </p:sp>
      <p:sp>
        <p:nvSpPr>
          <p:cNvPr id="3" name="Content Placeholder 2"/>
          <p:cNvSpPr>
            <a:spLocks noGrp="1"/>
          </p:cNvSpPr>
          <p:nvPr>
            <p:ph sz="quarter" idx="11"/>
          </p:nvPr>
        </p:nvSpPr>
        <p:spPr>
          <a:xfrm>
            <a:off x="533400" y="1295400"/>
            <a:ext cx="8229600" cy="4572000"/>
          </a:xfrm>
        </p:spPr>
        <p:txBody>
          <a:bodyPr/>
          <a:lstStyle/>
          <a:p>
            <a:pPr marL="0">
              <a:spcBef>
                <a:spcPts val="0"/>
              </a:spcBef>
              <a:buClr>
                <a:srgbClr val="CF4E07"/>
              </a:buClr>
              <a:buFont typeface="Arial" pitchFamily="34" charset="0"/>
              <a:buChar char="•"/>
            </a:pPr>
            <a:r>
              <a:rPr lang="en-US" dirty="0">
                <a:latin typeface="Open Sans" pitchFamily="34" charset="0"/>
                <a:ea typeface="Open Sans" pitchFamily="34" charset="0"/>
                <a:cs typeface="Open Sans" pitchFamily="34" charset="0"/>
              </a:rPr>
              <a:t>International office on your campus</a:t>
            </a:r>
          </a:p>
          <a:p>
            <a:pPr marL="0">
              <a:spcBef>
                <a:spcPts val="0"/>
              </a:spcBef>
              <a:buClr>
                <a:srgbClr val="CF4E07"/>
              </a:buClr>
              <a:buFont typeface="Arial" pitchFamily="34" charset="0"/>
              <a:buChar char="•"/>
            </a:pPr>
            <a:endParaRPr lang="en-US" sz="1050" dirty="0">
              <a:latin typeface="Open Sans" pitchFamily="34" charset="0"/>
              <a:ea typeface="Open Sans" pitchFamily="34" charset="0"/>
              <a:cs typeface="Open Sans" pitchFamily="34" charset="0"/>
            </a:endParaRPr>
          </a:p>
          <a:p>
            <a:pPr marL="0">
              <a:spcBef>
                <a:spcPts val="0"/>
              </a:spcBef>
              <a:buClr>
                <a:srgbClr val="CF4E07"/>
              </a:buClr>
              <a:buFont typeface="Arial" pitchFamily="34" charset="0"/>
              <a:buChar char="•"/>
            </a:pPr>
            <a:r>
              <a:rPr lang="en-US" dirty="0">
                <a:latin typeface="Open Sans" pitchFamily="34" charset="0"/>
                <a:ea typeface="Open Sans" pitchFamily="34" charset="0"/>
                <a:cs typeface="Open Sans" pitchFamily="34" charset="0"/>
              </a:rPr>
              <a:t>U.S. and Visiting Fulbright Scholars Directory – searchable </a:t>
            </a:r>
            <a:r>
              <a:rPr lang="en-US" dirty="0" smtClean="0">
                <a:latin typeface="Open Sans" pitchFamily="34" charset="0"/>
                <a:ea typeface="Open Sans" pitchFamily="34" charset="0"/>
                <a:cs typeface="Open Sans" pitchFamily="34" charset="0"/>
              </a:rPr>
              <a:t>by</a:t>
            </a:r>
            <a:br>
              <a:rPr lang="en-US" dirty="0" smtClean="0">
                <a:latin typeface="Open Sans" pitchFamily="34" charset="0"/>
                <a:ea typeface="Open Sans" pitchFamily="34" charset="0"/>
                <a:cs typeface="Open Sans" pitchFamily="34" charset="0"/>
              </a:rPr>
            </a:br>
            <a:r>
              <a:rPr lang="en-US" dirty="0" smtClean="0">
                <a:latin typeface="Open Sans" pitchFamily="34" charset="0"/>
                <a:ea typeface="Open Sans" pitchFamily="34" charset="0"/>
                <a:cs typeface="Open Sans" pitchFamily="34" charset="0"/>
              </a:rPr>
              <a:t>     discipline </a:t>
            </a:r>
            <a:r>
              <a:rPr lang="en-US" dirty="0">
                <a:latin typeface="Open Sans" pitchFamily="34" charset="0"/>
                <a:ea typeface="Open Sans" pitchFamily="34" charset="0"/>
                <a:cs typeface="Open Sans" pitchFamily="34" charset="0"/>
              </a:rPr>
              <a:t>and country</a:t>
            </a:r>
          </a:p>
          <a:p>
            <a:pPr marL="0">
              <a:spcBef>
                <a:spcPts val="0"/>
              </a:spcBef>
              <a:buClr>
                <a:srgbClr val="CF4E07"/>
              </a:buClr>
              <a:buFont typeface="Arial" pitchFamily="34" charset="0"/>
              <a:buChar char="•"/>
            </a:pPr>
            <a:endParaRPr lang="en-US" sz="1050" dirty="0">
              <a:latin typeface="Open Sans" pitchFamily="34" charset="0"/>
              <a:ea typeface="Open Sans" pitchFamily="34" charset="0"/>
              <a:cs typeface="Open Sans" pitchFamily="34" charset="0"/>
            </a:endParaRPr>
          </a:p>
          <a:p>
            <a:pPr marL="0">
              <a:spcBef>
                <a:spcPts val="0"/>
              </a:spcBef>
              <a:buClr>
                <a:srgbClr val="CF4E07"/>
              </a:buClr>
              <a:buFont typeface="Arial" pitchFamily="34" charset="0"/>
              <a:buChar char="•"/>
            </a:pPr>
            <a:r>
              <a:rPr lang="en-US" dirty="0">
                <a:latin typeface="Open Sans" pitchFamily="34" charset="0"/>
                <a:ea typeface="Open Sans" pitchFamily="34" charset="0"/>
                <a:cs typeface="Open Sans" pitchFamily="34" charset="0"/>
              </a:rPr>
              <a:t>International division of your professional organization</a:t>
            </a:r>
          </a:p>
          <a:p>
            <a:pPr marL="0">
              <a:spcBef>
                <a:spcPts val="0"/>
              </a:spcBef>
              <a:buClr>
                <a:srgbClr val="CF4E07"/>
              </a:buClr>
              <a:buFont typeface="Arial" pitchFamily="34" charset="0"/>
              <a:buChar char="•"/>
            </a:pPr>
            <a:endParaRPr lang="en-US" sz="1050" dirty="0">
              <a:latin typeface="Open Sans" pitchFamily="34" charset="0"/>
              <a:ea typeface="Open Sans" pitchFamily="34" charset="0"/>
              <a:cs typeface="Open Sans" pitchFamily="34" charset="0"/>
            </a:endParaRPr>
          </a:p>
          <a:p>
            <a:pPr marL="0">
              <a:spcBef>
                <a:spcPts val="0"/>
              </a:spcBef>
              <a:buClr>
                <a:srgbClr val="CF4E07"/>
              </a:buClr>
              <a:buFont typeface="Arial" pitchFamily="34" charset="0"/>
              <a:buChar char="•"/>
            </a:pPr>
            <a:r>
              <a:rPr lang="en-US" dirty="0">
                <a:latin typeface="Open Sans" pitchFamily="34" charset="0"/>
                <a:ea typeface="Open Sans" pitchFamily="34" charset="0"/>
                <a:cs typeface="Open Sans" pitchFamily="34" charset="0"/>
              </a:rPr>
              <a:t>Who is publishing in your field</a:t>
            </a:r>
          </a:p>
          <a:p>
            <a:pPr marL="0">
              <a:spcBef>
                <a:spcPts val="0"/>
              </a:spcBef>
              <a:buClr>
                <a:srgbClr val="CF4E07"/>
              </a:buClr>
              <a:buFont typeface="Arial" pitchFamily="34" charset="0"/>
              <a:buChar char="•"/>
            </a:pPr>
            <a:endParaRPr lang="en-US" sz="1050" dirty="0">
              <a:latin typeface="Open Sans" pitchFamily="34" charset="0"/>
              <a:ea typeface="Open Sans" pitchFamily="34" charset="0"/>
              <a:cs typeface="Open Sans" pitchFamily="34" charset="0"/>
            </a:endParaRPr>
          </a:p>
          <a:p>
            <a:pPr marL="0">
              <a:spcBef>
                <a:spcPts val="0"/>
              </a:spcBef>
              <a:buClr>
                <a:srgbClr val="CF4E07"/>
              </a:buClr>
              <a:buFont typeface="Arial" pitchFamily="34" charset="0"/>
              <a:buChar char="•"/>
            </a:pPr>
            <a:r>
              <a:rPr lang="en-US" dirty="0">
                <a:latin typeface="Open Sans" pitchFamily="34" charset="0"/>
                <a:ea typeface="Open Sans" pitchFamily="34" charset="0"/>
                <a:cs typeface="Open Sans" pitchFamily="34" charset="0"/>
              </a:rPr>
              <a:t>CIES program officer may be able to help</a:t>
            </a:r>
          </a:p>
          <a:p>
            <a:pPr marL="0">
              <a:spcBef>
                <a:spcPts val="0"/>
              </a:spcBef>
              <a:buClr>
                <a:srgbClr val="CF4E07"/>
              </a:buClr>
              <a:buFont typeface="Arial" pitchFamily="34" charset="0"/>
              <a:buChar char="•"/>
            </a:pPr>
            <a:endParaRPr lang="en-US" sz="1050" dirty="0">
              <a:latin typeface="Open Sans" pitchFamily="34" charset="0"/>
              <a:ea typeface="Open Sans" pitchFamily="34" charset="0"/>
              <a:cs typeface="Open Sans" pitchFamily="34" charset="0"/>
            </a:endParaRPr>
          </a:p>
          <a:p>
            <a:pPr marL="0">
              <a:spcBef>
                <a:spcPts val="0"/>
              </a:spcBef>
              <a:buClr>
                <a:srgbClr val="CF4E07"/>
              </a:buClr>
              <a:buFont typeface="Arial" pitchFamily="34" charset="0"/>
              <a:buChar char="•"/>
            </a:pPr>
            <a:r>
              <a:rPr lang="en-US" dirty="0">
                <a:latin typeface="Open Sans" pitchFamily="34" charset="0"/>
                <a:ea typeface="Open Sans" pitchFamily="34" charset="0"/>
                <a:cs typeface="Open Sans" pitchFamily="34" charset="0"/>
              </a:rPr>
              <a:t>Web searches </a:t>
            </a:r>
          </a:p>
          <a:p>
            <a:pPr lvl="1"/>
            <a:r>
              <a:rPr lang="en-US" dirty="0">
                <a:hlinkClick r:id="rId2"/>
              </a:rPr>
              <a:t>Universities Worldwide</a:t>
            </a:r>
            <a:r>
              <a:rPr lang="en-US" dirty="0"/>
              <a:t> – Links for 9322 universities in 205 countries</a:t>
            </a:r>
          </a:p>
          <a:p>
            <a:pPr lvl="1"/>
            <a:r>
              <a:rPr lang="en-US" dirty="0">
                <a:hlinkClick r:id="rId3"/>
              </a:rPr>
              <a:t>International Association of Universities</a:t>
            </a:r>
            <a:endParaRPr lang="en-US" dirty="0"/>
          </a:p>
          <a:p>
            <a:pPr lvl="1"/>
            <a:r>
              <a:rPr lang="en-US" dirty="0">
                <a:hlinkClick r:id="rId4"/>
              </a:rPr>
              <a:t>Center for Global Education – UCLA – World Wide Colleges and Universities </a:t>
            </a:r>
            <a:endParaRPr lang="en-US" dirty="0"/>
          </a:p>
          <a:p>
            <a:pPr lvl="1"/>
            <a:endParaRPr lang="en-US" dirty="0"/>
          </a:p>
        </p:txBody>
      </p:sp>
    </p:spTree>
    <p:extLst>
      <p:ext uri="{BB962C8B-B14F-4D97-AF65-F5344CB8AC3E}">
        <p14:creationId xmlns:p14="http://schemas.microsoft.com/office/powerpoint/2010/main" val="30214337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687316"/>
            <a:ext cx="8153400" cy="531884"/>
          </a:xfrm>
        </p:spPr>
        <p:txBody>
          <a:bodyPr/>
          <a:lstStyle/>
          <a:p>
            <a:r>
              <a:rPr lang="en-US" dirty="0"/>
              <a:t>Submitting a Competitive Application</a:t>
            </a:r>
          </a:p>
          <a:p>
            <a:endParaRPr lang="en-US" dirty="0"/>
          </a:p>
        </p:txBody>
      </p:sp>
      <p:sp>
        <p:nvSpPr>
          <p:cNvPr id="3" name="Content Placeholder 2"/>
          <p:cNvSpPr>
            <a:spLocks noGrp="1"/>
          </p:cNvSpPr>
          <p:nvPr>
            <p:ph sz="quarter" idx="11"/>
          </p:nvPr>
        </p:nvSpPr>
        <p:spPr/>
        <p:txBody>
          <a:bodyPr/>
          <a:lstStyle/>
          <a:p>
            <a:pPr>
              <a:spcBef>
                <a:spcPts val="0"/>
              </a:spcBef>
              <a:buClr>
                <a:srgbClr val="CF4E07"/>
              </a:buClr>
              <a:buFont typeface="Arial" pitchFamily="34" charset="0"/>
              <a:buChar char="•"/>
            </a:pPr>
            <a:r>
              <a:rPr lang="en-US" dirty="0" smtClean="0">
                <a:latin typeface="Open Sans" pitchFamily="34" charset="0"/>
                <a:ea typeface="Open Sans" pitchFamily="34" charset="0"/>
                <a:cs typeface="Open Sans" pitchFamily="34" charset="0"/>
              </a:rPr>
              <a:t>Match your expertise, experience and proposal to the award description</a:t>
            </a:r>
          </a:p>
          <a:p>
            <a:pPr>
              <a:spcBef>
                <a:spcPts val="0"/>
              </a:spcBef>
              <a:buClr>
                <a:srgbClr val="CF4E07"/>
              </a:buClr>
              <a:buFont typeface="Arial" pitchFamily="34" charset="0"/>
              <a:buChar char="•"/>
            </a:pPr>
            <a:endParaRPr lang="en-US" dirty="0" smtClean="0">
              <a:latin typeface="Open Sans" pitchFamily="34" charset="0"/>
              <a:ea typeface="Open Sans" pitchFamily="34" charset="0"/>
              <a:cs typeface="Open Sans" pitchFamily="34" charset="0"/>
            </a:endParaRPr>
          </a:p>
          <a:p>
            <a:pPr>
              <a:spcBef>
                <a:spcPts val="0"/>
              </a:spcBef>
              <a:buClr>
                <a:srgbClr val="CF4E07"/>
              </a:buClr>
              <a:buFont typeface="Arial" pitchFamily="34" charset="0"/>
              <a:buChar char="•"/>
            </a:pPr>
            <a:r>
              <a:rPr lang="en-US" dirty="0" smtClean="0">
                <a:latin typeface="Open Sans" pitchFamily="34" charset="0"/>
                <a:ea typeface="Open Sans" pitchFamily="34" charset="0"/>
                <a:cs typeface="Open Sans" pitchFamily="34" charset="0"/>
              </a:rPr>
              <a:t>Focus on what you plan to DO</a:t>
            </a:r>
          </a:p>
          <a:p>
            <a:pPr>
              <a:spcBef>
                <a:spcPts val="0"/>
              </a:spcBef>
              <a:buClr>
                <a:srgbClr val="CF4E07"/>
              </a:buClr>
              <a:buFont typeface="Arial" pitchFamily="34" charset="0"/>
              <a:buChar char="•"/>
            </a:pPr>
            <a:endParaRPr lang="en-US" dirty="0" smtClean="0">
              <a:latin typeface="Open Sans" pitchFamily="34" charset="0"/>
              <a:ea typeface="Open Sans" pitchFamily="34" charset="0"/>
              <a:cs typeface="Open Sans" pitchFamily="34" charset="0"/>
            </a:endParaRPr>
          </a:p>
          <a:p>
            <a:pPr>
              <a:spcBef>
                <a:spcPts val="0"/>
              </a:spcBef>
              <a:buClr>
                <a:srgbClr val="CF4E07"/>
              </a:buClr>
              <a:buFont typeface="Arial" pitchFamily="34" charset="0"/>
              <a:buChar char="•"/>
            </a:pPr>
            <a:r>
              <a:rPr lang="en-US" dirty="0" smtClean="0">
                <a:latin typeface="Open Sans" pitchFamily="34" charset="0"/>
                <a:ea typeface="Open Sans" pitchFamily="34" charset="0"/>
                <a:cs typeface="Open Sans" pitchFamily="34" charset="0"/>
              </a:rPr>
              <a:t>Biographical information chiefly in C.V.</a:t>
            </a:r>
          </a:p>
          <a:p>
            <a:pPr>
              <a:spcBef>
                <a:spcPts val="0"/>
              </a:spcBef>
              <a:buClr>
                <a:srgbClr val="CF4E07"/>
              </a:buClr>
              <a:buFont typeface="Arial" pitchFamily="34" charset="0"/>
              <a:buChar char="•"/>
            </a:pPr>
            <a:endParaRPr lang="en-US" dirty="0" smtClean="0">
              <a:latin typeface="Open Sans" pitchFamily="34" charset="0"/>
              <a:ea typeface="Open Sans" pitchFamily="34" charset="0"/>
              <a:cs typeface="Open Sans" pitchFamily="34" charset="0"/>
            </a:endParaRPr>
          </a:p>
          <a:p>
            <a:pPr>
              <a:spcBef>
                <a:spcPts val="0"/>
              </a:spcBef>
              <a:buClr>
                <a:srgbClr val="CF4E07"/>
              </a:buClr>
              <a:buFont typeface="Arial" pitchFamily="34" charset="0"/>
              <a:buChar char="•"/>
            </a:pPr>
            <a:r>
              <a:rPr lang="en-US" dirty="0" smtClean="0">
                <a:latin typeface="Open Sans" pitchFamily="34" charset="0"/>
                <a:ea typeface="Open Sans" pitchFamily="34" charset="0"/>
                <a:cs typeface="Open Sans" pitchFamily="34" charset="0"/>
              </a:rPr>
              <a:t>Get three strong, current reference letters</a:t>
            </a:r>
            <a:endParaRPr lang="en-US" dirty="0" smtClean="0"/>
          </a:p>
          <a:p>
            <a:pPr lvl="1">
              <a:spcBef>
                <a:spcPts val="0"/>
              </a:spcBef>
            </a:pPr>
            <a:r>
              <a:rPr lang="en-US" dirty="0"/>
              <a:t>One from your supervisor, if teaching</a:t>
            </a:r>
          </a:p>
          <a:p>
            <a:pPr lvl="1">
              <a:spcBef>
                <a:spcPts val="0"/>
              </a:spcBef>
            </a:pPr>
            <a:r>
              <a:rPr lang="en-US" dirty="0"/>
              <a:t>One from someone not at your institution</a:t>
            </a:r>
          </a:p>
          <a:p>
            <a:pPr lvl="1">
              <a:spcBef>
                <a:spcPts val="0"/>
              </a:spcBef>
            </a:pPr>
            <a:r>
              <a:rPr lang="en-US" dirty="0"/>
              <a:t>One from a colleague who knows your work </a:t>
            </a:r>
            <a:r>
              <a:rPr lang="en-US" dirty="0" smtClean="0"/>
              <a:t>well</a:t>
            </a:r>
          </a:p>
          <a:p>
            <a:pPr lvl="1">
              <a:spcBef>
                <a:spcPts val="0"/>
              </a:spcBef>
            </a:pPr>
            <a:endParaRPr lang="en-US" dirty="0"/>
          </a:p>
          <a:p>
            <a:pPr>
              <a:spcBef>
                <a:spcPts val="0"/>
              </a:spcBef>
              <a:buClr>
                <a:srgbClr val="CF4E07"/>
              </a:buClr>
              <a:buFont typeface="Arial" pitchFamily="34" charset="0"/>
              <a:buChar char="•"/>
            </a:pPr>
            <a:r>
              <a:rPr lang="en-US" dirty="0" smtClean="0">
                <a:latin typeface="Open Sans" pitchFamily="34" charset="0"/>
                <a:ea typeface="Open Sans" pitchFamily="34" charset="0"/>
                <a:cs typeface="Open Sans" pitchFamily="34" charset="0"/>
              </a:rPr>
              <a:t>Each part of an application relates to the whole and supports your candidacy</a:t>
            </a:r>
          </a:p>
        </p:txBody>
      </p:sp>
    </p:spTree>
    <p:extLst>
      <p:ext uri="{BB962C8B-B14F-4D97-AF65-F5344CB8AC3E}">
        <p14:creationId xmlns:p14="http://schemas.microsoft.com/office/powerpoint/2010/main" val="18619935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Project Statement</a:t>
            </a:r>
          </a:p>
          <a:p>
            <a:endParaRPr lang="en-US" dirty="0"/>
          </a:p>
        </p:txBody>
      </p:sp>
      <p:sp>
        <p:nvSpPr>
          <p:cNvPr id="3" name="Content Placeholder 2"/>
          <p:cNvSpPr>
            <a:spLocks noGrp="1"/>
          </p:cNvSpPr>
          <p:nvPr>
            <p:ph sz="quarter" idx="11"/>
          </p:nvPr>
        </p:nvSpPr>
        <p:spPr/>
        <p:txBody>
          <a:bodyPr/>
          <a:lstStyle/>
          <a:p>
            <a:r>
              <a:rPr lang="en-US" dirty="0"/>
              <a:t>Brief self-introduction to reviewers</a:t>
            </a:r>
          </a:p>
          <a:p>
            <a:endParaRPr lang="en-US" sz="1200" dirty="0"/>
          </a:p>
          <a:p>
            <a:r>
              <a:rPr lang="en-US" dirty="0"/>
              <a:t>Provide answers to the questions reviewers may have about you </a:t>
            </a:r>
          </a:p>
          <a:p>
            <a:endParaRPr lang="en-US" sz="1200" dirty="0"/>
          </a:p>
          <a:p>
            <a:r>
              <a:rPr lang="en-US" dirty="0"/>
              <a:t>Why Fulbright and why this particular place</a:t>
            </a:r>
          </a:p>
          <a:p>
            <a:endParaRPr lang="en-US" sz="1200" dirty="0"/>
          </a:p>
          <a:p>
            <a:r>
              <a:rPr lang="en-US" dirty="0"/>
              <a:t>What professional experience and skills will you bring to a host institution and country</a:t>
            </a:r>
          </a:p>
          <a:p>
            <a:endParaRPr lang="en-US" sz="1200" dirty="0"/>
          </a:p>
          <a:p>
            <a:r>
              <a:rPr lang="en-US" dirty="0"/>
              <a:t>Outcomes from the grant, focus on the impact on hosts, home institution and you</a:t>
            </a:r>
          </a:p>
          <a:p>
            <a:endParaRPr lang="en-US" sz="1200" dirty="0"/>
          </a:p>
          <a:p>
            <a:r>
              <a:rPr lang="en-US" dirty="0"/>
              <a:t>How adaptable are you?  How well will you deal with challenging situations</a:t>
            </a:r>
            <a:r>
              <a:rPr lang="en-US" dirty="0" smtClean="0"/>
              <a:t>?</a:t>
            </a:r>
            <a:endParaRPr lang="en-US" dirty="0"/>
          </a:p>
        </p:txBody>
      </p:sp>
    </p:spTree>
    <p:extLst>
      <p:ext uri="{BB962C8B-B14F-4D97-AF65-F5344CB8AC3E}">
        <p14:creationId xmlns:p14="http://schemas.microsoft.com/office/powerpoint/2010/main" val="5719318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Review Process and Timetable</a:t>
            </a:r>
            <a:endParaRPr lang="en-US" dirty="0"/>
          </a:p>
        </p:txBody>
      </p:sp>
      <p:sp>
        <p:nvSpPr>
          <p:cNvPr id="3" name="Content Placeholder 2"/>
          <p:cNvSpPr>
            <a:spLocks noGrp="1"/>
          </p:cNvSpPr>
          <p:nvPr>
            <p:ph sz="quarter" idx="11"/>
          </p:nvPr>
        </p:nvSpPr>
        <p:spPr/>
        <p:txBody>
          <a:bodyPr/>
          <a:lstStyle/>
          <a:p>
            <a:r>
              <a:rPr lang="en-US" b="1" dirty="0" smtClean="0"/>
              <a:t>August</a:t>
            </a:r>
            <a:r>
              <a:rPr lang="en-US" dirty="0" smtClean="0"/>
              <a:t>: CIES staff conduct technical reviews for completeness</a:t>
            </a:r>
            <a:br>
              <a:rPr lang="en-US" dirty="0" smtClean="0"/>
            </a:br>
            <a:endParaRPr lang="en-US" sz="1200" dirty="0" smtClean="0"/>
          </a:p>
          <a:p>
            <a:r>
              <a:rPr lang="en-US" b="1" dirty="0"/>
              <a:t>September</a:t>
            </a:r>
            <a:r>
              <a:rPr lang="en-US" dirty="0"/>
              <a:t>:  Discipline-specific committees review </a:t>
            </a:r>
            <a:r>
              <a:rPr lang="en-US" dirty="0" smtClean="0"/>
              <a:t>applications</a:t>
            </a:r>
            <a:br>
              <a:rPr lang="en-US" dirty="0" smtClean="0"/>
            </a:br>
            <a:endParaRPr lang="en-US" sz="1200" dirty="0"/>
          </a:p>
          <a:p>
            <a:r>
              <a:rPr lang="en-US" b="1" dirty="0"/>
              <a:t>September to early November</a:t>
            </a:r>
            <a:r>
              <a:rPr lang="en-US" dirty="0"/>
              <a:t>: U.S. peer review committees convene to discuss a single geographical </a:t>
            </a:r>
            <a:r>
              <a:rPr lang="en-US" dirty="0" smtClean="0"/>
              <a:t>region</a:t>
            </a:r>
            <a:br>
              <a:rPr lang="en-US" dirty="0" smtClean="0"/>
            </a:br>
            <a:endParaRPr lang="en-US" sz="1200" dirty="0"/>
          </a:p>
          <a:p>
            <a:r>
              <a:rPr lang="en-US" b="1" dirty="0"/>
              <a:t>November through January</a:t>
            </a:r>
            <a:r>
              <a:rPr lang="en-US" dirty="0"/>
              <a:t>: Applicants notified of status, either recommended or not recommended. Recommended applications are sent to host countries and the J. William Fulbright Foreign Scholarship Board for final approval</a:t>
            </a:r>
            <a:r>
              <a:rPr lang="en-US" dirty="0" smtClean="0"/>
              <a:t>.</a:t>
            </a:r>
            <a:br>
              <a:rPr lang="en-US" dirty="0" smtClean="0"/>
            </a:br>
            <a:endParaRPr lang="en-US" sz="1200" dirty="0"/>
          </a:p>
          <a:p>
            <a:r>
              <a:rPr lang="en-US" b="1" dirty="0"/>
              <a:t>February through May</a:t>
            </a:r>
            <a:r>
              <a:rPr lang="en-US" dirty="0"/>
              <a:t>: Grantees notified of final </a:t>
            </a:r>
            <a:r>
              <a:rPr lang="en-US" dirty="0" smtClean="0"/>
              <a:t>approvals</a:t>
            </a:r>
            <a:br>
              <a:rPr lang="en-US" dirty="0" smtClean="0"/>
            </a:br>
            <a:endParaRPr lang="en-US" sz="1200" dirty="0"/>
          </a:p>
          <a:p>
            <a:r>
              <a:rPr lang="en-US" b="1" dirty="0"/>
              <a:t>May through June</a:t>
            </a:r>
            <a:r>
              <a:rPr lang="en-US" dirty="0"/>
              <a:t>: Grant packets sent to grantees</a:t>
            </a:r>
          </a:p>
        </p:txBody>
      </p:sp>
    </p:spTree>
    <p:extLst>
      <p:ext uri="{BB962C8B-B14F-4D97-AF65-F5344CB8AC3E}">
        <p14:creationId xmlns:p14="http://schemas.microsoft.com/office/powerpoint/2010/main" val="39663103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Grant Benefits</a:t>
            </a:r>
          </a:p>
          <a:p>
            <a:endParaRPr lang="en-US" dirty="0"/>
          </a:p>
        </p:txBody>
      </p:sp>
      <p:sp>
        <p:nvSpPr>
          <p:cNvPr id="3" name="Content Placeholder 2"/>
          <p:cNvSpPr>
            <a:spLocks noGrp="1"/>
          </p:cNvSpPr>
          <p:nvPr>
            <p:ph sz="quarter" idx="11"/>
          </p:nvPr>
        </p:nvSpPr>
        <p:spPr/>
        <p:txBody>
          <a:bodyPr/>
          <a:lstStyle/>
          <a:p>
            <a:r>
              <a:rPr lang="en-US" dirty="0"/>
              <a:t>Package includes stipend, in-country living allowance, travel for </a:t>
            </a:r>
            <a:r>
              <a:rPr lang="en-US" dirty="0" smtClean="0"/>
              <a:t>grantee</a:t>
            </a:r>
            <a:br>
              <a:rPr lang="en-US" dirty="0" smtClean="0"/>
            </a:br>
            <a:endParaRPr lang="en-US" sz="1200" dirty="0"/>
          </a:p>
          <a:p>
            <a:r>
              <a:rPr lang="en-US" dirty="0" smtClean="0"/>
              <a:t>Some </a:t>
            </a:r>
            <a:r>
              <a:rPr lang="en-US" dirty="0"/>
              <a:t>countries add travel for dependents, dependent schooling, research allowance, book </a:t>
            </a:r>
            <a:r>
              <a:rPr lang="en-US" dirty="0" smtClean="0"/>
              <a:t>allowance</a:t>
            </a:r>
            <a:br>
              <a:rPr lang="en-US" dirty="0" smtClean="0"/>
            </a:br>
            <a:endParaRPr lang="en-US" sz="1200" dirty="0"/>
          </a:p>
          <a:p>
            <a:r>
              <a:rPr lang="en-US" dirty="0"/>
              <a:t>Stipends and living allowances vary considerably from country to </a:t>
            </a:r>
            <a:r>
              <a:rPr lang="en-US" dirty="0" smtClean="0"/>
              <a:t>country</a:t>
            </a:r>
            <a:br>
              <a:rPr lang="en-US" dirty="0" smtClean="0"/>
            </a:br>
            <a:endParaRPr lang="en-US" sz="1200" dirty="0"/>
          </a:p>
          <a:p>
            <a:r>
              <a:rPr lang="en-US" dirty="0"/>
              <a:t>New, enhanced grant structure for some </a:t>
            </a:r>
            <a:r>
              <a:rPr lang="en-US" dirty="0" smtClean="0"/>
              <a:t>countries</a:t>
            </a:r>
            <a:br>
              <a:rPr lang="en-US" dirty="0" smtClean="0"/>
            </a:br>
            <a:endParaRPr lang="en-US" sz="1200" dirty="0"/>
          </a:p>
          <a:p>
            <a:r>
              <a:rPr lang="en-US" dirty="0"/>
              <a:t>Country benefits are found with the award descriptions at </a:t>
            </a:r>
            <a:r>
              <a:rPr lang="en-US" dirty="0">
                <a:hlinkClick r:id="rId2"/>
              </a:rPr>
              <a:t>http://catalog.cies.org</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10297865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Additional Opportunities</a:t>
            </a:r>
          </a:p>
          <a:p>
            <a:endParaRPr lang="en-US" dirty="0"/>
          </a:p>
        </p:txBody>
      </p:sp>
      <p:sp>
        <p:nvSpPr>
          <p:cNvPr id="3" name="Content Placeholder 2"/>
          <p:cNvSpPr>
            <a:spLocks noGrp="1"/>
          </p:cNvSpPr>
          <p:nvPr>
            <p:ph sz="quarter" idx="11"/>
          </p:nvPr>
        </p:nvSpPr>
        <p:spPr>
          <a:xfrm>
            <a:off x="990600" y="1752600"/>
            <a:ext cx="7010400" cy="2819400"/>
          </a:xfrm>
        </p:spPr>
        <p:txBody>
          <a:bodyPr/>
          <a:lstStyle/>
          <a:p>
            <a:r>
              <a:rPr lang="en-US" dirty="0"/>
              <a:t>Fulbright Specialist Program</a:t>
            </a:r>
          </a:p>
          <a:p>
            <a:endParaRPr lang="en-US" dirty="0"/>
          </a:p>
          <a:p>
            <a:r>
              <a:rPr lang="en-US" dirty="0"/>
              <a:t>Seminars for International Education Administrators</a:t>
            </a:r>
          </a:p>
          <a:p>
            <a:endParaRPr lang="en-US" dirty="0"/>
          </a:p>
          <a:p>
            <a:r>
              <a:rPr lang="en-US" dirty="0"/>
              <a:t>Fulbright NEXUS Regional Scholar Program </a:t>
            </a:r>
          </a:p>
          <a:p>
            <a:endParaRPr lang="en-US" dirty="0"/>
          </a:p>
          <a:p>
            <a:r>
              <a:rPr lang="en-US" dirty="0"/>
              <a:t>Fulbright Arctic </a:t>
            </a:r>
            <a:r>
              <a:rPr lang="en-US" dirty="0" smtClean="0"/>
              <a:t>Initiative</a:t>
            </a:r>
            <a:endParaRPr lang="en-US" dirty="0"/>
          </a:p>
        </p:txBody>
      </p:sp>
    </p:spTree>
    <p:extLst>
      <p:ext uri="{BB962C8B-B14F-4D97-AF65-F5344CB8AC3E}">
        <p14:creationId xmlns:p14="http://schemas.microsoft.com/office/powerpoint/2010/main" val="35202043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2093669"/>
            <a:ext cx="8915400" cy="4916731"/>
          </a:xfrm>
          <a:prstGeom prst="rect">
            <a:avLst/>
          </a:prstGeom>
          <a:noFill/>
        </p:spPr>
        <p:txBody>
          <a:bodyPr wrap="square" numCol="2" spcCol="457200">
            <a:spAutoFit/>
          </a:bodyPr>
          <a:lstStyle/>
          <a:p>
            <a:pPr fontAlgn="auto">
              <a:spcBef>
                <a:spcPts val="0"/>
              </a:spcBef>
              <a:spcAft>
                <a:spcPts val="500"/>
              </a:spcAft>
              <a:defRPr/>
            </a:pPr>
            <a:endParaRPr lang="en-US" sz="1600" b="1" baseline="30000" dirty="0" smtClean="0">
              <a:solidFill>
                <a:srgbClr val="E3452F"/>
              </a:solidFill>
              <a:latin typeface="Arial"/>
              <a:ea typeface="+mn-ea"/>
              <a:cs typeface="Arial"/>
            </a:endParaRPr>
          </a:p>
          <a:p>
            <a:pPr fontAlgn="auto">
              <a:spcBef>
                <a:spcPts val="0"/>
              </a:spcBef>
              <a:spcAft>
                <a:spcPts val="500"/>
              </a:spcAft>
              <a:defRPr/>
            </a:pPr>
            <a:endParaRPr lang="en-US" sz="1200" b="1" cap="all" baseline="30000" dirty="0" smtClean="0">
              <a:solidFill>
                <a:srgbClr val="1B5187"/>
              </a:solidFill>
              <a:latin typeface="Arial"/>
              <a:ea typeface="+mn-ea"/>
              <a:cs typeface="Arial"/>
            </a:endParaRPr>
          </a:p>
          <a:p>
            <a:pPr fontAlgn="auto">
              <a:spcBef>
                <a:spcPts val="0"/>
              </a:spcBef>
              <a:spcAft>
                <a:spcPts val="500"/>
              </a:spcAft>
              <a:defRPr/>
            </a:pPr>
            <a:endParaRPr lang="en-US" sz="1200" b="1" cap="all" baseline="30000" dirty="0" smtClean="0">
              <a:solidFill>
                <a:srgbClr val="1B5187"/>
              </a:solidFill>
              <a:latin typeface="Arial"/>
              <a:cs typeface="Arial"/>
            </a:endParaRPr>
          </a:p>
          <a:p>
            <a:pPr fontAlgn="auto">
              <a:spcBef>
                <a:spcPts val="0"/>
              </a:spcBef>
              <a:spcAft>
                <a:spcPts val="500"/>
              </a:spcAft>
              <a:defRPr/>
            </a:pPr>
            <a:endParaRPr lang="en-US" sz="1200" b="1" cap="all" baseline="30000" dirty="0" smtClean="0">
              <a:solidFill>
                <a:srgbClr val="1B5187"/>
              </a:solidFill>
              <a:latin typeface="Arial"/>
              <a:ea typeface="+mn-ea"/>
              <a:cs typeface="Arial"/>
            </a:endParaRPr>
          </a:p>
          <a:p>
            <a:pPr fontAlgn="auto">
              <a:spcBef>
                <a:spcPts val="0"/>
              </a:spcBef>
              <a:spcAft>
                <a:spcPts val="500"/>
              </a:spcAft>
              <a:defRPr/>
            </a:pPr>
            <a:endParaRPr lang="en-US" sz="1200" b="1" cap="all" baseline="30000" dirty="0" smtClean="0">
              <a:solidFill>
                <a:srgbClr val="1B5187"/>
              </a:solidFill>
              <a:latin typeface="Arial"/>
              <a:cs typeface="Arial"/>
            </a:endParaRPr>
          </a:p>
          <a:p>
            <a:pPr fontAlgn="auto">
              <a:spcBef>
                <a:spcPts val="0"/>
              </a:spcBef>
              <a:spcAft>
                <a:spcPts val="500"/>
              </a:spcAft>
              <a:defRPr/>
            </a:pPr>
            <a:endParaRPr lang="en-US" sz="1200" b="1" cap="all" baseline="30000" dirty="0" smtClean="0">
              <a:solidFill>
                <a:srgbClr val="1B5187"/>
              </a:solidFill>
              <a:latin typeface="Arial"/>
              <a:ea typeface="+mn-ea"/>
              <a:cs typeface="Arial"/>
            </a:endParaRPr>
          </a:p>
          <a:p>
            <a:pPr fontAlgn="auto">
              <a:spcBef>
                <a:spcPts val="0"/>
              </a:spcBef>
              <a:spcAft>
                <a:spcPts val="500"/>
              </a:spcAft>
              <a:defRPr/>
            </a:pPr>
            <a:endParaRPr lang="en-US" sz="1200" b="1" cap="all" baseline="30000" dirty="0" smtClean="0">
              <a:solidFill>
                <a:srgbClr val="1B5187"/>
              </a:solidFill>
              <a:latin typeface="Arial"/>
              <a:cs typeface="Arial"/>
            </a:endParaRPr>
          </a:p>
          <a:p>
            <a:pPr fontAlgn="auto">
              <a:spcBef>
                <a:spcPts val="0"/>
              </a:spcBef>
              <a:spcAft>
                <a:spcPts val="500"/>
              </a:spcAft>
              <a:defRPr/>
            </a:pPr>
            <a:endParaRPr lang="en-US" sz="1200" b="1" cap="all" baseline="30000" dirty="0" smtClean="0">
              <a:solidFill>
                <a:srgbClr val="1B5187"/>
              </a:solidFill>
              <a:latin typeface="Arial"/>
              <a:ea typeface="+mn-ea"/>
              <a:cs typeface="Arial"/>
            </a:endParaRPr>
          </a:p>
          <a:p>
            <a:pPr fontAlgn="auto">
              <a:spcBef>
                <a:spcPts val="0"/>
              </a:spcBef>
              <a:spcAft>
                <a:spcPts val="500"/>
              </a:spcAft>
              <a:defRPr/>
            </a:pPr>
            <a:endParaRPr lang="en-US" sz="1200" b="1" cap="all" baseline="30000" dirty="0" smtClean="0">
              <a:solidFill>
                <a:srgbClr val="1B5187"/>
              </a:solidFill>
              <a:latin typeface="Arial"/>
              <a:cs typeface="Arial"/>
            </a:endParaRPr>
          </a:p>
          <a:p>
            <a:pPr fontAlgn="auto">
              <a:spcBef>
                <a:spcPts val="0"/>
              </a:spcBef>
              <a:spcAft>
                <a:spcPts val="0"/>
              </a:spcAft>
              <a:defRPr/>
            </a:pPr>
            <a:endParaRPr lang="en-US" sz="1600" b="1" baseline="30000" dirty="0" smtClean="0">
              <a:solidFill>
                <a:srgbClr val="595959"/>
              </a:solidFill>
              <a:latin typeface="Helvetica"/>
              <a:ea typeface="+mn-ea"/>
              <a:cs typeface="Helvetica"/>
            </a:endParaRPr>
          </a:p>
          <a:p>
            <a:pPr fontAlgn="auto">
              <a:spcBef>
                <a:spcPts val="0"/>
              </a:spcBef>
              <a:spcAft>
                <a:spcPts val="0"/>
              </a:spcAft>
              <a:defRPr/>
            </a:pPr>
            <a:endParaRPr lang="en-US" sz="1600" b="1" baseline="30000" dirty="0" smtClean="0">
              <a:solidFill>
                <a:srgbClr val="595959"/>
              </a:solidFill>
              <a:latin typeface="Helvetica"/>
              <a:ea typeface="+mn-ea"/>
              <a:cs typeface="Helvetica"/>
            </a:endParaRPr>
          </a:p>
          <a:p>
            <a:pPr>
              <a:defRPr/>
            </a:pPr>
            <a:endParaRPr lang="en-US" sz="1600" b="1" dirty="0" smtClean="0">
              <a:solidFill>
                <a:srgbClr val="015696"/>
              </a:solidFill>
              <a:latin typeface="Open Sans Semibold" pitchFamily="34" charset="0"/>
              <a:ea typeface="Open Sans Semibold" pitchFamily="34" charset="0"/>
              <a:cs typeface="Open Sans Semibold" pitchFamily="34" charset="0"/>
            </a:endParaRPr>
          </a:p>
          <a:p>
            <a:pPr>
              <a:defRPr/>
            </a:pPr>
            <a:endParaRPr lang="en-US" sz="1600" b="1" dirty="0" smtClean="0">
              <a:solidFill>
                <a:srgbClr val="1B3A60"/>
              </a:solidFill>
              <a:latin typeface="Open Sans Semibold" pitchFamily="34" charset="0"/>
              <a:ea typeface="Open Sans Semibold" pitchFamily="34" charset="0"/>
              <a:cs typeface="Open Sans Semibold" pitchFamily="34" charset="0"/>
            </a:endParaRPr>
          </a:p>
          <a:p>
            <a:pPr algn="ctr">
              <a:defRPr/>
            </a:pPr>
            <a:r>
              <a:rPr lang="en-US" sz="1600" i="1" dirty="0" smtClean="0">
                <a:solidFill>
                  <a:srgbClr val="1B3A60"/>
                </a:solidFill>
                <a:latin typeface="Open Sans Semibold" pitchFamily="34" charset="0"/>
                <a:ea typeface="Open Sans Semibold" pitchFamily="34" charset="0"/>
                <a:cs typeface="Open Sans Semibold" pitchFamily="34" charset="0"/>
              </a:rPr>
              <a:t>“</a:t>
            </a:r>
            <a:r>
              <a:rPr lang="en-US" sz="1600" i="1" dirty="0" smtClean="0">
                <a:solidFill>
                  <a:srgbClr val="1B3A60"/>
                </a:solidFill>
                <a:latin typeface="+mj-lt"/>
                <a:ea typeface="Open Sans Semibold" pitchFamily="34" charset="0"/>
                <a:cs typeface="Open Sans Semibold" pitchFamily="34" charset="0"/>
              </a:rPr>
              <a:t>International education exchange is the most significant current project designed to continue the process of humanizing mankind to the point, we would hope, that nations can learn to live in peace.”</a:t>
            </a:r>
          </a:p>
          <a:p>
            <a:pPr>
              <a:defRPr/>
            </a:pPr>
            <a:endParaRPr lang="en-US" sz="1600" i="1" dirty="0" smtClean="0">
              <a:solidFill>
                <a:srgbClr val="015696"/>
              </a:solidFill>
              <a:latin typeface="+mj-lt"/>
              <a:ea typeface="Open Sans Semibold" pitchFamily="34" charset="0"/>
              <a:cs typeface="Open Sans Semibold" pitchFamily="34" charset="0"/>
            </a:endParaRPr>
          </a:p>
          <a:p>
            <a:pPr>
              <a:buFontTx/>
              <a:buChar char="•"/>
            </a:pPr>
            <a:endParaRPr lang="en-US" sz="1600" b="1" dirty="0" smtClean="0">
              <a:solidFill>
                <a:srgbClr val="015696"/>
              </a:solidFill>
              <a:latin typeface="+mj-lt"/>
              <a:ea typeface="Open Sans Semibold" pitchFamily="34" charset="0"/>
              <a:cs typeface="Open Sans Semibold" pitchFamily="34" charset="0"/>
            </a:endParaRPr>
          </a:p>
          <a:p>
            <a:pPr>
              <a:buFontTx/>
              <a:buChar char="•"/>
            </a:pPr>
            <a:endParaRPr lang="en-US" sz="1600" b="1" dirty="0">
              <a:solidFill>
                <a:srgbClr val="015696"/>
              </a:solidFill>
              <a:latin typeface="+mj-lt"/>
              <a:ea typeface="Open Sans Semibold" pitchFamily="34" charset="0"/>
              <a:cs typeface="Open Sans Semibold" pitchFamily="34" charset="0"/>
            </a:endParaRPr>
          </a:p>
          <a:p>
            <a:pPr>
              <a:buFontTx/>
              <a:buChar char="•"/>
            </a:pPr>
            <a:endParaRPr lang="en-US" sz="1600" b="1" dirty="0" smtClean="0">
              <a:solidFill>
                <a:srgbClr val="015696"/>
              </a:solidFill>
              <a:latin typeface="+mj-lt"/>
              <a:ea typeface="Open Sans Semibold" pitchFamily="34" charset="0"/>
              <a:cs typeface="Open Sans Semibold" pitchFamily="34" charset="0"/>
            </a:endParaRPr>
          </a:p>
          <a:p>
            <a:pPr marL="285750" indent="-285750">
              <a:buFont typeface="Arial" pitchFamily="34" charset="0"/>
              <a:buChar char="•"/>
            </a:pPr>
            <a:r>
              <a:rPr lang="en-US" sz="1600" b="1" dirty="0" smtClean="0">
                <a:solidFill>
                  <a:srgbClr val="1B3A60"/>
                </a:solidFill>
                <a:latin typeface="+mj-lt"/>
                <a:ea typeface="Open Sans Semibold" pitchFamily="34" charset="0"/>
                <a:cs typeface="Open Sans Semibold" pitchFamily="34" charset="0"/>
              </a:rPr>
              <a:t>Established 1946</a:t>
            </a:r>
          </a:p>
          <a:p>
            <a:pPr marL="285750" indent="-285750">
              <a:buFont typeface="Arial" pitchFamily="34" charset="0"/>
              <a:buChar char="•"/>
            </a:pPr>
            <a:endParaRPr lang="en-US" sz="1600" b="1" dirty="0">
              <a:solidFill>
                <a:srgbClr val="1B3A60"/>
              </a:solidFill>
              <a:latin typeface="+mj-lt"/>
              <a:ea typeface="Open Sans Semibold" pitchFamily="34" charset="0"/>
              <a:cs typeface="Open Sans Semibold" pitchFamily="34" charset="0"/>
            </a:endParaRPr>
          </a:p>
          <a:p>
            <a:pPr marL="285750" indent="-285750">
              <a:buFont typeface="Arial" pitchFamily="34" charset="0"/>
              <a:buChar char="•"/>
            </a:pPr>
            <a:r>
              <a:rPr lang="en-US" sz="1600" b="1" dirty="0" smtClean="0">
                <a:solidFill>
                  <a:srgbClr val="1B3A60"/>
                </a:solidFill>
                <a:latin typeface="+mj-lt"/>
                <a:ea typeface="Open Sans Semibold" pitchFamily="34" charset="0"/>
                <a:cs typeface="Open Sans Semibold" pitchFamily="34" charset="0"/>
              </a:rPr>
              <a:t>Sends </a:t>
            </a:r>
            <a:r>
              <a:rPr lang="en-US" sz="1600" b="1" dirty="0">
                <a:solidFill>
                  <a:srgbClr val="1B3A60"/>
                </a:solidFill>
                <a:latin typeface="+mj-lt"/>
                <a:ea typeface="Open Sans Semibold" pitchFamily="34" charset="0"/>
                <a:cs typeface="Open Sans Semibold" pitchFamily="34" charset="0"/>
              </a:rPr>
              <a:t>U.S. academics and professionals overseas and brings scholars and professionals from abroad to the </a:t>
            </a:r>
            <a:r>
              <a:rPr lang="en-US" sz="1600" b="1" dirty="0" smtClean="0">
                <a:solidFill>
                  <a:srgbClr val="1B3A60"/>
                </a:solidFill>
                <a:latin typeface="+mj-lt"/>
                <a:ea typeface="Open Sans Semibold" pitchFamily="34" charset="0"/>
                <a:cs typeface="Open Sans Semibold" pitchFamily="34" charset="0"/>
              </a:rPr>
              <a:t>U.S.</a:t>
            </a:r>
          </a:p>
          <a:p>
            <a:pPr marL="285750" indent="-285750">
              <a:buFont typeface="Arial" pitchFamily="34" charset="0"/>
              <a:buChar char="•"/>
            </a:pPr>
            <a:endParaRPr lang="en-US" sz="1600" b="1" dirty="0">
              <a:solidFill>
                <a:srgbClr val="1B3A60"/>
              </a:solidFill>
              <a:latin typeface="+mj-lt"/>
              <a:ea typeface="Open Sans Semibold" pitchFamily="34" charset="0"/>
              <a:cs typeface="Open Sans Semibold" pitchFamily="34" charset="0"/>
            </a:endParaRPr>
          </a:p>
          <a:p>
            <a:pPr marL="285750" indent="-285750">
              <a:buFont typeface="Arial" pitchFamily="34" charset="0"/>
              <a:buChar char="•"/>
            </a:pPr>
            <a:r>
              <a:rPr lang="en-US" sz="1600" b="1" dirty="0" smtClean="0">
                <a:solidFill>
                  <a:srgbClr val="1B3A60"/>
                </a:solidFill>
                <a:latin typeface="+mj-lt"/>
                <a:ea typeface="Open Sans Semibold" pitchFamily="34" charset="0"/>
                <a:cs typeface="Open Sans Semibold" pitchFamily="34" charset="0"/>
              </a:rPr>
              <a:t>Sponsored </a:t>
            </a:r>
            <a:r>
              <a:rPr lang="en-US" sz="1600" b="1" dirty="0">
                <a:solidFill>
                  <a:srgbClr val="1B3A60"/>
                </a:solidFill>
                <a:latin typeface="+mj-lt"/>
                <a:ea typeface="Open Sans Semibold" pitchFamily="34" charset="0"/>
                <a:cs typeface="Open Sans Semibold" pitchFamily="34" charset="0"/>
              </a:rPr>
              <a:t>by U.S. Department of State’s Bureau of Educational and Cultural </a:t>
            </a:r>
            <a:r>
              <a:rPr lang="en-US" sz="1600" b="1" dirty="0" smtClean="0">
                <a:solidFill>
                  <a:srgbClr val="1B3A60"/>
                </a:solidFill>
                <a:latin typeface="+mj-lt"/>
                <a:ea typeface="Open Sans Semibold" pitchFamily="34" charset="0"/>
                <a:cs typeface="Open Sans Semibold" pitchFamily="34" charset="0"/>
              </a:rPr>
              <a:t>Affairs</a:t>
            </a:r>
          </a:p>
          <a:p>
            <a:pPr marL="285750" indent="-285750">
              <a:buFont typeface="Arial" pitchFamily="34" charset="0"/>
              <a:buChar char="•"/>
            </a:pPr>
            <a:endParaRPr lang="en-US" sz="1600" b="1" dirty="0">
              <a:solidFill>
                <a:srgbClr val="1B3A60"/>
              </a:solidFill>
              <a:latin typeface="+mj-lt"/>
              <a:ea typeface="Open Sans Semibold" pitchFamily="34" charset="0"/>
              <a:cs typeface="Open Sans Semibold" pitchFamily="34" charset="0"/>
            </a:endParaRPr>
          </a:p>
          <a:p>
            <a:pPr marL="285750" indent="-285750">
              <a:buFont typeface="Arial" pitchFamily="34" charset="0"/>
              <a:buChar char="•"/>
            </a:pPr>
            <a:r>
              <a:rPr lang="en-US" sz="1600" b="1" dirty="0" smtClean="0">
                <a:solidFill>
                  <a:srgbClr val="1B3A60"/>
                </a:solidFill>
                <a:latin typeface="+mj-lt"/>
                <a:ea typeface="Open Sans Semibold" pitchFamily="34" charset="0"/>
                <a:cs typeface="Open Sans Semibold" pitchFamily="34" charset="0"/>
              </a:rPr>
              <a:t>Administered </a:t>
            </a:r>
            <a:r>
              <a:rPr lang="en-US" sz="1600" b="1" dirty="0">
                <a:solidFill>
                  <a:srgbClr val="1B3A60"/>
                </a:solidFill>
                <a:latin typeface="+mj-lt"/>
                <a:ea typeface="Open Sans Semibold" pitchFamily="34" charset="0"/>
                <a:cs typeface="Open Sans Semibold" pitchFamily="34" charset="0"/>
              </a:rPr>
              <a:t>by the Institute of International Education’s Council for International Exchange of Scholars (CIES)</a:t>
            </a:r>
          </a:p>
          <a:p>
            <a:pPr>
              <a:defRPr/>
            </a:pPr>
            <a:endParaRPr lang="en-US" sz="1600" b="1" dirty="0" smtClean="0">
              <a:solidFill>
                <a:srgbClr val="015696"/>
              </a:solidFill>
              <a:latin typeface="Georgia" pitchFamily="18" charset="0"/>
            </a:endParaRPr>
          </a:p>
          <a:p>
            <a:pPr fontAlgn="auto">
              <a:spcBef>
                <a:spcPts val="0"/>
              </a:spcBef>
              <a:spcAft>
                <a:spcPts val="0"/>
              </a:spcAft>
              <a:defRPr/>
            </a:pPr>
            <a:endParaRPr lang="en-US" sz="1700" baseline="30000" dirty="0">
              <a:solidFill>
                <a:srgbClr val="595959"/>
              </a:solidFill>
              <a:latin typeface="Helvetica"/>
              <a:ea typeface="+mn-ea"/>
              <a:cs typeface="Helvetica"/>
            </a:endParaRPr>
          </a:p>
        </p:txBody>
      </p:sp>
      <p:sp>
        <p:nvSpPr>
          <p:cNvPr id="10" name="TextBox 37"/>
          <p:cNvSpPr txBox="1">
            <a:spLocks noChangeArrowheads="1"/>
          </p:cNvSpPr>
          <p:nvPr/>
        </p:nvSpPr>
        <p:spPr bwMode="auto">
          <a:xfrm>
            <a:off x="152400" y="838200"/>
            <a:ext cx="7239000" cy="523220"/>
          </a:xfrm>
          <a:prstGeom prst="rect">
            <a:avLst/>
          </a:prstGeom>
          <a:noFill/>
          <a:ln w="9525">
            <a:noFill/>
            <a:miter lim="800000"/>
            <a:headEnd/>
            <a:tailEnd/>
          </a:ln>
        </p:spPr>
        <p:txBody>
          <a:bodyPr wrap="square">
            <a:prstTxWarp prst="textNoShape">
              <a:avLst/>
            </a:prstTxWarp>
            <a:spAutoFit/>
          </a:bodyPr>
          <a:lstStyle/>
          <a:p>
            <a:r>
              <a:rPr lang="en-US" sz="2800" dirty="0">
                <a:solidFill>
                  <a:schemeClr val="bg1"/>
                </a:solidFill>
                <a:latin typeface="Open Sans Semibold" pitchFamily="34" charset="0"/>
                <a:ea typeface="Open Sans Semibold" pitchFamily="34" charset="0"/>
                <a:cs typeface="Open Sans Semibold" pitchFamily="34" charset="0"/>
              </a:rPr>
              <a:t>Senator J. William Fulbright (1905-1995)</a:t>
            </a:r>
            <a:endParaRPr lang="en-US" sz="2800" dirty="0">
              <a:latin typeface="Open Sans Semibold" pitchFamily="34" charset="0"/>
              <a:ea typeface="Open Sans Semibold" pitchFamily="34" charset="0"/>
              <a:cs typeface="Open Sans Semibold" pitchFamily="34" charset="0"/>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045" y="2037775"/>
            <a:ext cx="2576619" cy="238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01547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Fulbright Specialist Program</a:t>
            </a:r>
          </a:p>
          <a:p>
            <a:endParaRPr lang="en-US" dirty="0"/>
          </a:p>
        </p:txBody>
      </p:sp>
      <p:sp>
        <p:nvSpPr>
          <p:cNvPr id="3" name="Content Placeholder 2"/>
          <p:cNvSpPr>
            <a:spLocks noGrp="1"/>
          </p:cNvSpPr>
          <p:nvPr>
            <p:ph sz="quarter" idx="11"/>
          </p:nvPr>
        </p:nvSpPr>
        <p:spPr/>
        <p:txBody>
          <a:bodyPr/>
          <a:lstStyle/>
          <a:p>
            <a:r>
              <a:rPr lang="en-US" dirty="0"/>
              <a:t>Two- to six-week consulting and/or teaching opportunities </a:t>
            </a:r>
            <a:r>
              <a:rPr lang="en-US" dirty="0" smtClean="0"/>
              <a:t/>
            </a:r>
            <a:br>
              <a:rPr lang="en-US" dirty="0" smtClean="0"/>
            </a:br>
            <a:endParaRPr lang="en-US" dirty="0"/>
          </a:p>
          <a:p>
            <a:r>
              <a:rPr lang="en-US" dirty="0"/>
              <a:t>Institutions overseas develop projects and request specialists from the </a:t>
            </a:r>
            <a:r>
              <a:rPr lang="en-US" dirty="0" smtClean="0"/>
              <a:t>roster</a:t>
            </a:r>
            <a:br>
              <a:rPr lang="en-US" dirty="0" smtClean="0"/>
            </a:br>
            <a:endParaRPr lang="en-US" dirty="0"/>
          </a:p>
          <a:p>
            <a:r>
              <a:rPr lang="en-US" dirty="0"/>
              <a:t>Rolling </a:t>
            </a:r>
            <a:r>
              <a:rPr lang="en-US" dirty="0" smtClean="0"/>
              <a:t>deadline</a:t>
            </a:r>
            <a:br>
              <a:rPr lang="en-US" dirty="0" smtClean="0"/>
            </a:br>
            <a:endParaRPr lang="en-US" dirty="0"/>
          </a:p>
          <a:p>
            <a:r>
              <a:rPr lang="en-US" dirty="0"/>
              <a:t>Reviewed and placed on Fulbright Specialist roster for five </a:t>
            </a:r>
            <a:r>
              <a:rPr lang="en-US" dirty="0" smtClean="0"/>
              <a:t>years</a:t>
            </a:r>
            <a:br>
              <a:rPr lang="en-US" dirty="0" smtClean="0"/>
            </a:br>
            <a:endParaRPr lang="en-US" dirty="0"/>
          </a:p>
          <a:p>
            <a:r>
              <a:rPr lang="en-US" dirty="0"/>
              <a:t>Program does not support </a:t>
            </a:r>
            <a:r>
              <a:rPr lang="en-US" dirty="0" smtClean="0"/>
              <a:t>research</a:t>
            </a:r>
            <a:br>
              <a:rPr lang="en-US" dirty="0" smtClean="0"/>
            </a:br>
            <a:endParaRPr lang="en-US" dirty="0"/>
          </a:p>
          <a:p>
            <a:r>
              <a:rPr lang="en-US" dirty="0"/>
              <a:t>Twenty-four eligible disciplines, including STEM education fields</a:t>
            </a:r>
          </a:p>
          <a:p>
            <a:pPr marL="0" indent="0">
              <a:buNone/>
            </a:pPr>
            <a:endParaRPr lang="en-US" dirty="0"/>
          </a:p>
        </p:txBody>
      </p:sp>
    </p:spTree>
    <p:extLst>
      <p:ext uri="{BB962C8B-B14F-4D97-AF65-F5344CB8AC3E}">
        <p14:creationId xmlns:p14="http://schemas.microsoft.com/office/powerpoint/2010/main" val="23140016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685800"/>
            <a:ext cx="7772400" cy="990600"/>
          </a:xfrm>
        </p:spPr>
        <p:txBody>
          <a:bodyPr/>
          <a:lstStyle/>
          <a:p>
            <a:r>
              <a:rPr lang="en-US" sz="2400" dirty="0"/>
              <a:t>Administrator Seminars and </a:t>
            </a:r>
            <a:r>
              <a:rPr lang="en-US" sz="2400" dirty="0" smtClean="0"/>
              <a:t/>
            </a:r>
            <a:br>
              <a:rPr lang="en-US" sz="2400" dirty="0" smtClean="0"/>
            </a:br>
            <a:r>
              <a:rPr lang="en-US" sz="2400" dirty="0" smtClean="0"/>
              <a:t>Collaborative </a:t>
            </a:r>
            <a:r>
              <a:rPr lang="en-US" sz="2400" dirty="0"/>
              <a:t>Research Programs</a:t>
            </a:r>
          </a:p>
          <a:p>
            <a:endParaRPr lang="en-US" dirty="0"/>
          </a:p>
        </p:txBody>
      </p:sp>
      <p:sp>
        <p:nvSpPr>
          <p:cNvPr id="3" name="Content Placeholder 2"/>
          <p:cNvSpPr>
            <a:spLocks noGrp="1"/>
          </p:cNvSpPr>
          <p:nvPr>
            <p:ph sz="quarter" idx="11"/>
          </p:nvPr>
        </p:nvSpPr>
        <p:spPr>
          <a:xfrm>
            <a:off x="533400" y="1752600"/>
            <a:ext cx="7772400" cy="4191000"/>
          </a:xfrm>
        </p:spPr>
        <p:txBody>
          <a:bodyPr/>
          <a:lstStyle/>
          <a:p>
            <a:r>
              <a:rPr lang="en-US" dirty="0" smtClean="0"/>
              <a:t>International Education Administrator Seminars (IEA)</a:t>
            </a:r>
          </a:p>
          <a:p>
            <a:pPr lvl="1"/>
            <a:r>
              <a:rPr lang="en-US" dirty="0" smtClean="0"/>
              <a:t>India – AUGUST 3</a:t>
            </a:r>
          </a:p>
          <a:p>
            <a:pPr lvl="1"/>
            <a:r>
              <a:rPr lang="en-US" dirty="0" smtClean="0"/>
              <a:t>Japan, Korea – NOVEMBER 2</a:t>
            </a:r>
          </a:p>
          <a:p>
            <a:pPr lvl="1"/>
            <a:r>
              <a:rPr lang="en-US" dirty="0" smtClean="0"/>
              <a:t>France, Germany – FEBRUARY 1</a:t>
            </a:r>
          </a:p>
          <a:p>
            <a:pPr marL="457200" lvl="1" indent="0">
              <a:buNone/>
            </a:pPr>
            <a:endParaRPr lang="en-US" dirty="0" smtClean="0"/>
          </a:p>
          <a:p>
            <a:r>
              <a:rPr lang="en-US" dirty="0" smtClean="0"/>
              <a:t>Russia Community College Administrators </a:t>
            </a:r>
          </a:p>
          <a:p>
            <a:pPr lvl="1"/>
            <a:r>
              <a:rPr lang="en-US" dirty="0" smtClean="0"/>
              <a:t>OCTOBER 15</a:t>
            </a:r>
          </a:p>
          <a:p>
            <a:pPr marL="457200" lvl="1" indent="0">
              <a:buNone/>
            </a:pPr>
            <a:endParaRPr lang="en-US" dirty="0" smtClean="0"/>
          </a:p>
          <a:p>
            <a:r>
              <a:rPr lang="en-US" dirty="0" smtClean="0"/>
              <a:t>Fulbright NEXUS Regional Scholar Program</a:t>
            </a:r>
          </a:p>
          <a:p>
            <a:pPr marL="0" indent="0">
              <a:buNone/>
            </a:pPr>
            <a:endParaRPr lang="en-US" dirty="0" smtClean="0"/>
          </a:p>
          <a:p>
            <a:r>
              <a:rPr lang="en-US" dirty="0" smtClean="0"/>
              <a:t>Fulbright Arctic Initiative</a:t>
            </a:r>
          </a:p>
        </p:txBody>
      </p:sp>
    </p:spTree>
    <p:extLst>
      <p:ext uri="{BB962C8B-B14F-4D97-AF65-F5344CB8AC3E}">
        <p14:creationId xmlns:p14="http://schemas.microsoft.com/office/powerpoint/2010/main" val="286461879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609600"/>
            <a:ext cx="8001000" cy="531884"/>
          </a:xfrm>
        </p:spPr>
        <p:txBody>
          <a:bodyPr/>
          <a:lstStyle/>
          <a:p>
            <a:r>
              <a:rPr lang="en-US" dirty="0"/>
              <a:t>Visiting (Non-US) Scholar Programs</a:t>
            </a:r>
          </a:p>
          <a:p>
            <a:endParaRPr lang="en-US" dirty="0"/>
          </a:p>
        </p:txBody>
      </p:sp>
      <p:sp>
        <p:nvSpPr>
          <p:cNvPr id="3" name="Content Placeholder 2"/>
          <p:cNvSpPr>
            <a:spLocks noGrp="1"/>
          </p:cNvSpPr>
          <p:nvPr>
            <p:ph sz="quarter" idx="11"/>
          </p:nvPr>
        </p:nvSpPr>
        <p:spPr>
          <a:xfrm>
            <a:off x="533400" y="1295400"/>
            <a:ext cx="7772400" cy="4343400"/>
          </a:xfrm>
        </p:spPr>
        <p:txBody>
          <a:bodyPr/>
          <a:lstStyle/>
          <a:p>
            <a:pPr marL="0">
              <a:spcBef>
                <a:spcPts val="0"/>
              </a:spcBef>
            </a:pPr>
            <a:r>
              <a:rPr lang="en-US" dirty="0"/>
              <a:t>Core Fulbright Visiting Scholar </a:t>
            </a:r>
            <a:r>
              <a:rPr lang="en-US" dirty="0" smtClean="0"/>
              <a:t>Program</a:t>
            </a:r>
            <a:br>
              <a:rPr lang="en-US" dirty="0" smtClean="0"/>
            </a:br>
            <a:endParaRPr lang="en-US" dirty="0"/>
          </a:p>
          <a:p>
            <a:pPr marL="0">
              <a:spcBef>
                <a:spcPts val="0"/>
              </a:spcBef>
            </a:pPr>
            <a:r>
              <a:rPr lang="en-US" dirty="0"/>
              <a:t>Fulbright Scholar-in-Residence (S-I-R) Program </a:t>
            </a:r>
            <a:r>
              <a:rPr lang="en-US" dirty="0" smtClean="0"/>
              <a:t/>
            </a:r>
            <a:br>
              <a:rPr lang="en-US" dirty="0" smtClean="0"/>
            </a:br>
            <a:r>
              <a:rPr lang="en-US" dirty="0" smtClean="0"/>
              <a:t> </a:t>
            </a:r>
            <a:endParaRPr lang="en-US" dirty="0"/>
          </a:p>
          <a:p>
            <a:pPr marL="0">
              <a:spcBef>
                <a:spcPts val="0"/>
              </a:spcBef>
            </a:pPr>
            <a:r>
              <a:rPr lang="en-US" dirty="0"/>
              <a:t>Outreach Lecturing Fund (OLF</a:t>
            </a:r>
            <a:r>
              <a:rPr lang="en-US" dirty="0" smtClean="0"/>
              <a:t>)</a:t>
            </a:r>
            <a:br>
              <a:rPr lang="en-US" dirty="0" smtClean="0"/>
            </a:br>
            <a:endParaRPr lang="en-US" dirty="0"/>
          </a:p>
          <a:p>
            <a:pPr marL="0">
              <a:spcBef>
                <a:spcPts val="0"/>
              </a:spcBef>
            </a:pPr>
            <a:r>
              <a:rPr lang="en-US" dirty="0"/>
              <a:t>Fulbright Visiting Scholar Program for </a:t>
            </a:r>
            <a:r>
              <a:rPr lang="en-US" dirty="0" smtClean="0"/>
              <a:t>Iraq</a:t>
            </a:r>
            <a:br>
              <a:rPr lang="en-US" dirty="0" smtClean="0"/>
            </a:br>
            <a:endParaRPr lang="en-US" dirty="0"/>
          </a:p>
          <a:p>
            <a:pPr marL="0">
              <a:spcBef>
                <a:spcPts val="0"/>
              </a:spcBef>
            </a:pPr>
            <a:r>
              <a:rPr lang="en-US" dirty="0"/>
              <a:t>Faculty Development Programs for </a:t>
            </a:r>
            <a:r>
              <a:rPr lang="en-US" dirty="0" smtClean="0"/>
              <a:t>Lebanon</a:t>
            </a:r>
            <a:br>
              <a:rPr lang="en-US" dirty="0" smtClean="0"/>
            </a:br>
            <a:endParaRPr lang="en-US" dirty="0"/>
          </a:p>
          <a:p>
            <a:pPr marL="0">
              <a:spcBef>
                <a:spcPts val="0"/>
              </a:spcBef>
            </a:pPr>
            <a:r>
              <a:rPr lang="en-US" dirty="0"/>
              <a:t>Fulbright NEXUS Regional Scholar Program </a:t>
            </a:r>
            <a:r>
              <a:rPr lang="en-US" dirty="0" smtClean="0"/>
              <a:t/>
            </a:r>
            <a:br>
              <a:rPr lang="en-US" dirty="0" smtClean="0"/>
            </a:br>
            <a:endParaRPr lang="en-US" dirty="0"/>
          </a:p>
          <a:p>
            <a:pPr marL="0">
              <a:spcBef>
                <a:spcPts val="0"/>
              </a:spcBef>
            </a:pPr>
            <a:r>
              <a:rPr lang="en-US" dirty="0"/>
              <a:t>Fulbright Arctic </a:t>
            </a:r>
            <a:r>
              <a:rPr lang="en-US" dirty="0" smtClean="0"/>
              <a:t>Initiative</a:t>
            </a:r>
            <a:br>
              <a:rPr lang="en-US" dirty="0" smtClean="0"/>
            </a:br>
            <a:endParaRPr lang="en-US" dirty="0"/>
          </a:p>
          <a:p>
            <a:pPr marL="0">
              <a:spcBef>
                <a:spcPts val="0"/>
              </a:spcBef>
            </a:pPr>
            <a:r>
              <a:rPr lang="en-US" dirty="0"/>
              <a:t>Afghanistan Junior Faculty Development </a:t>
            </a:r>
            <a:r>
              <a:rPr lang="en-US" dirty="0" smtClean="0"/>
              <a:t>Program</a:t>
            </a:r>
            <a:endParaRPr lang="en-US" dirty="0"/>
          </a:p>
        </p:txBody>
      </p:sp>
    </p:spTree>
    <p:extLst>
      <p:ext uri="{BB962C8B-B14F-4D97-AF65-F5344CB8AC3E}">
        <p14:creationId xmlns:p14="http://schemas.microsoft.com/office/powerpoint/2010/main" val="146386515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763516"/>
            <a:ext cx="7620000" cy="531884"/>
          </a:xfrm>
        </p:spPr>
        <p:txBody>
          <a:bodyPr/>
          <a:lstStyle/>
          <a:p>
            <a:r>
              <a:rPr lang="en-US" dirty="0"/>
              <a:t>Core Fulbright Visiting Scholar Program</a:t>
            </a:r>
          </a:p>
          <a:p>
            <a:endParaRPr lang="en-US" dirty="0"/>
          </a:p>
        </p:txBody>
      </p:sp>
      <p:sp>
        <p:nvSpPr>
          <p:cNvPr id="3" name="Content Placeholder 2"/>
          <p:cNvSpPr>
            <a:spLocks noGrp="1"/>
          </p:cNvSpPr>
          <p:nvPr>
            <p:ph sz="quarter" idx="11"/>
          </p:nvPr>
        </p:nvSpPr>
        <p:spPr>
          <a:xfrm>
            <a:off x="533400" y="1600200"/>
            <a:ext cx="7772400" cy="2667000"/>
          </a:xfrm>
        </p:spPr>
        <p:txBody>
          <a:bodyPr/>
          <a:lstStyle/>
          <a:p>
            <a:r>
              <a:rPr lang="en-US" dirty="0"/>
              <a:t>Visiting Scholars from other countries research, teach and help internationalize U.S. campuses</a:t>
            </a:r>
          </a:p>
          <a:p>
            <a:endParaRPr lang="en-US" dirty="0"/>
          </a:p>
          <a:p>
            <a:r>
              <a:rPr lang="en-US" dirty="0"/>
              <a:t>Overseas scholars should contact the Fulbright commission or U.S. Embassy in their home countries</a:t>
            </a:r>
          </a:p>
          <a:p>
            <a:endParaRPr lang="en-US" dirty="0"/>
          </a:p>
          <a:p>
            <a:r>
              <a:rPr lang="en-US" dirty="0"/>
              <a:t>Letter of invitation from potential host is always useful</a:t>
            </a:r>
          </a:p>
          <a:p>
            <a:pPr marL="0" indent="0">
              <a:buNone/>
            </a:pPr>
            <a:endParaRPr lang="en-US" dirty="0"/>
          </a:p>
        </p:txBody>
      </p:sp>
    </p:spTree>
    <p:extLst>
      <p:ext uri="{BB962C8B-B14F-4D97-AF65-F5344CB8AC3E}">
        <p14:creationId xmlns:p14="http://schemas.microsoft.com/office/powerpoint/2010/main" val="248657288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Scholar-In-Residence Program</a:t>
            </a:r>
          </a:p>
          <a:p>
            <a:endParaRPr lang="en-US" dirty="0"/>
          </a:p>
        </p:txBody>
      </p:sp>
      <p:sp>
        <p:nvSpPr>
          <p:cNvPr id="3" name="Content Placeholder 2"/>
          <p:cNvSpPr>
            <a:spLocks noGrp="1"/>
          </p:cNvSpPr>
          <p:nvPr>
            <p:ph sz="quarter" idx="11"/>
          </p:nvPr>
        </p:nvSpPr>
        <p:spPr/>
        <p:txBody>
          <a:bodyPr/>
          <a:lstStyle/>
          <a:p>
            <a:r>
              <a:rPr lang="en-US" dirty="0"/>
              <a:t>Brings scholars and professionals from abroad to campuses that do not often host visiting scholars</a:t>
            </a:r>
          </a:p>
          <a:p>
            <a:endParaRPr lang="en-US" dirty="0"/>
          </a:p>
          <a:p>
            <a:r>
              <a:rPr lang="en-US" dirty="0"/>
              <a:t>Involves colleges and universities that serve student populations underrepresented in international exchange programs</a:t>
            </a:r>
          </a:p>
          <a:p>
            <a:endParaRPr lang="en-US" dirty="0"/>
          </a:p>
          <a:p>
            <a:r>
              <a:rPr lang="en-US" dirty="0"/>
              <a:t>Application is made by the interested U.S. institution</a:t>
            </a:r>
          </a:p>
          <a:p>
            <a:endParaRPr lang="en-US" dirty="0"/>
          </a:p>
          <a:p>
            <a:r>
              <a:rPr lang="en-US" dirty="0"/>
              <a:t>Deadline is OCTOBER 15</a:t>
            </a:r>
          </a:p>
          <a:p>
            <a:pPr marL="0" indent="0">
              <a:buNone/>
            </a:pPr>
            <a:endParaRPr lang="en-US" dirty="0"/>
          </a:p>
        </p:txBody>
      </p:sp>
    </p:spTree>
    <p:extLst>
      <p:ext uri="{BB962C8B-B14F-4D97-AF65-F5344CB8AC3E}">
        <p14:creationId xmlns:p14="http://schemas.microsoft.com/office/powerpoint/2010/main" val="374661732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Outreach Lecturing Fund (OLF)</a:t>
            </a:r>
          </a:p>
          <a:p>
            <a:endParaRPr lang="en-US" dirty="0"/>
          </a:p>
        </p:txBody>
      </p:sp>
      <p:sp>
        <p:nvSpPr>
          <p:cNvPr id="3" name="Content Placeholder 2"/>
          <p:cNvSpPr>
            <a:spLocks noGrp="1"/>
          </p:cNvSpPr>
          <p:nvPr>
            <p:ph sz="quarter" idx="11"/>
          </p:nvPr>
        </p:nvSpPr>
        <p:spPr>
          <a:xfrm>
            <a:off x="533400" y="1219200"/>
            <a:ext cx="8229600" cy="5410200"/>
          </a:xfrm>
        </p:spPr>
        <p:txBody>
          <a:bodyPr/>
          <a:lstStyle/>
          <a:p>
            <a:pPr marL="0">
              <a:spcBef>
                <a:spcPts val="0"/>
              </a:spcBef>
            </a:pPr>
            <a:r>
              <a:rPr lang="en-US" dirty="0"/>
              <a:t>Institutions apply and pay for lodging and </a:t>
            </a:r>
            <a:r>
              <a:rPr lang="en-US" dirty="0" smtClean="0"/>
              <a:t>meals</a:t>
            </a:r>
            <a:br>
              <a:rPr lang="en-US" dirty="0" smtClean="0"/>
            </a:br>
            <a:endParaRPr lang="en-US" dirty="0"/>
          </a:p>
          <a:p>
            <a:pPr marL="0">
              <a:spcBef>
                <a:spcPts val="0"/>
              </a:spcBef>
            </a:pPr>
            <a:r>
              <a:rPr lang="en-US" dirty="0"/>
              <a:t>Travel grant for Fulbright Visiting Scholars already in the U.S. </a:t>
            </a:r>
            <a:r>
              <a:rPr lang="en-US" dirty="0" smtClean="0"/>
              <a:t>for</a:t>
            </a:r>
            <a:br>
              <a:rPr lang="en-US" dirty="0" smtClean="0"/>
            </a:br>
            <a:r>
              <a:rPr lang="en-US" dirty="0" smtClean="0"/>
              <a:t>     short-term </a:t>
            </a:r>
            <a:r>
              <a:rPr lang="en-US" dirty="0"/>
              <a:t>guest </a:t>
            </a:r>
            <a:r>
              <a:rPr lang="en-US" dirty="0" smtClean="0"/>
              <a:t>teaching</a:t>
            </a:r>
            <a:br>
              <a:rPr lang="en-US" dirty="0" smtClean="0"/>
            </a:br>
            <a:endParaRPr lang="en-US" dirty="0"/>
          </a:p>
          <a:p>
            <a:pPr marL="0">
              <a:spcBef>
                <a:spcPts val="0"/>
              </a:spcBef>
            </a:pPr>
            <a:r>
              <a:rPr lang="en-US" dirty="0"/>
              <a:t>Meet with faculty and students to allow for an exchange of </a:t>
            </a:r>
            <a:r>
              <a:rPr lang="en-US" dirty="0" smtClean="0"/>
              <a:t>ideas</a:t>
            </a:r>
            <a:br>
              <a:rPr lang="en-US" dirty="0" smtClean="0"/>
            </a:br>
            <a:endParaRPr lang="en-US" dirty="0"/>
          </a:p>
          <a:p>
            <a:pPr marL="0">
              <a:spcBef>
                <a:spcPts val="0"/>
              </a:spcBef>
            </a:pPr>
            <a:r>
              <a:rPr lang="en-US" dirty="0"/>
              <a:t>Meet with community organizations, professional, cultural </a:t>
            </a:r>
            <a:r>
              <a:rPr lang="en-US" dirty="0" smtClean="0"/>
              <a:t>or </a:t>
            </a:r>
            <a:br>
              <a:rPr lang="en-US" dirty="0" smtClean="0"/>
            </a:br>
            <a:r>
              <a:rPr lang="en-US" dirty="0" smtClean="0"/>
              <a:t>     religious </a:t>
            </a:r>
            <a:r>
              <a:rPr lang="en-US" dirty="0"/>
              <a:t>groups, K-12 schools and school districts that have </a:t>
            </a:r>
            <a:r>
              <a:rPr lang="en-US" dirty="0" smtClean="0"/>
              <a:t>a</a:t>
            </a:r>
            <a:br>
              <a:rPr lang="en-US" dirty="0" smtClean="0"/>
            </a:br>
            <a:r>
              <a:rPr lang="en-US" dirty="0" smtClean="0"/>
              <a:t>     special </a:t>
            </a:r>
            <a:r>
              <a:rPr lang="en-US" dirty="0"/>
              <a:t>interest in international relations. </a:t>
            </a:r>
            <a:r>
              <a:rPr lang="en-US" dirty="0" smtClean="0"/>
              <a:t/>
            </a:r>
            <a:br>
              <a:rPr lang="en-US" dirty="0" smtClean="0"/>
            </a:br>
            <a:endParaRPr lang="en-US" dirty="0"/>
          </a:p>
          <a:p>
            <a:pPr marL="0">
              <a:spcBef>
                <a:spcPts val="0"/>
              </a:spcBef>
            </a:pPr>
            <a:r>
              <a:rPr lang="en-US" dirty="0"/>
              <a:t>View a list of 900+ scholars in country </a:t>
            </a:r>
            <a:r>
              <a:rPr lang="en-US" dirty="0" smtClean="0"/>
              <a:t>at:</a:t>
            </a:r>
            <a:br>
              <a:rPr lang="en-US" dirty="0" smtClean="0"/>
            </a:br>
            <a:r>
              <a:rPr lang="en-US" dirty="0" smtClean="0"/>
              <a:t>     </a:t>
            </a:r>
            <a:r>
              <a:rPr lang="en-US" dirty="0" smtClean="0">
                <a:hlinkClick r:id="rId2"/>
              </a:rPr>
              <a:t>http</a:t>
            </a:r>
            <a:r>
              <a:rPr lang="en-US" dirty="0">
                <a:hlinkClick r:id="rId2"/>
              </a:rPr>
              <a:t>://</a:t>
            </a:r>
            <a:r>
              <a:rPr lang="en-US" dirty="0" smtClean="0">
                <a:hlinkClick r:id="rId2"/>
              </a:rPr>
              <a:t>www.cies.org/fulbright-scholars</a:t>
            </a:r>
            <a:r>
              <a:rPr lang="en-US" dirty="0" smtClean="0"/>
              <a:t> </a:t>
            </a:r>
            <a:br>
              <a:rPr lang="en-US" dirty="0" smtClean="0"/>
            </a:br>
            <a:endParaRPr lang="en-US" dirty="0"/>
          </a:p>
          <a:p>
            <a:pPr marL="0">
              <a:spcBef>
                <a:spcPts val="0"/>
              </a:spcBef>
            </a:pPr>
            <a:r>
              <a:rPr lang="en-US" dirty="0"/>
              <a:t>Sarah Causer, OLF Coordinator – </a:t>
            </a:r>
            <a:r>
              <a:rPr lang="en-US" dirty="0" smtClean="0">
                <a:hlinkClick r:id="rId3"/>
              </a:rPr>
              <a:t>olf@iie.org</a:t>
            </a:r>
            <a:r>
              <a:rPr lang="en-US" dirty="0" smtClean="0"/>
              <a:t> </a:t>
            </a:r>
            <a:endParaRPr lang="en-US" dirty="0"/>
          </a:p>
          <a:p>
            <a:pPr marL="0">
              <a:spcBef>
                <a:spcPts val="0"/>
              </a:spcBef>
            </a:pPr>
            <a:endParaRPr lang="en-US" dirty="0"/>
          </a:p>
        </p:txBody>
      </p:sp>
    </p:spTree>
    <p:extLst>
      <p:ext uri="{BB962C8B-B14F-4D97-AF65-F5344CB8AC3E}">
        <p14:creationId xmlns:p14="http://schemas.microsoft.com/office/powerpoint/2010/main" val="257047181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992116"/>
            <a:ext cx="7924800" cy="989084"/>
          </a:xfrm>
        </p:spPr>
        <p:txBody>
          <a:bodyPr/>
          <a:lstStyle/>
          <a:p>
            <a:r>
              <a:rPr lang="en-US" dirty="0"/>
              <a:t>Visiting Scholar Programs for Iraq, Lebanon and Palestinian Territories</a:t>
            </a:r>
          </a:p>
          <a:p>
            <a:endParaRPr lang="en-US" dirty="0"/>
          </a:p>
        </p:txBody>
      </p:sp>
      <p:sp>
        <p:nvSpPr>
          <p:cNvPr id="3" name="Content Placeholder 2"/>
          <p:cNvSpPr>
            <a:spLocks noGrp="1"/>
          </p:cNvSpPr>
          <p:nvPr>
            <p:ph sz="quarter" idx="11"/>
          </p:nvPr>
        </p:nvSpPr>
        <p:spPr>
          <a:xfrm>
            <a:off x="533400" y="2286000"/>
            <a:ext cx="7772400" cy="2057400"/>
          </a:xfrm>
        </p:spPr>
        <p:txBody>
          <a:bodyPr/>
          <a:lstStyle/>
          <a:p>
            <a:r>
              <a:rPr lang="en-US" dirty="0"/>
              <a:t>Host cohorts of junior scholars in specific disciplines for faculty development, mentoring and cultural exchange</a:t>
            </a:r>
          </a:p>
          <a:p>
            <a:pPr lvl="1"/>
            <a:r>
              <a:rPr lang="en-US" dirty="0" smtClean="0"/>
              <a:t>Visiting Scholar Program for Iraq – DECEMBER 1</a:t>
            </a:r>
          </a:p>
          <a:p>
            <a:pPr lvl="1"/>
            <a:r>
              <a:rPr lang="en-US" dirty="0" smtClean="0"/>
              <a:t>Junior Faculty Development Program for Lebanon DECEMBER 1</a:t>
            </a:r>
          </a:p>
          <a:p>
            <a:pPr lvl="1"/>
            <a:r>
              <a:rPr lang="en-US" dirty="0" smtClean="0"/>
              <a:t>Junior Faculty Development Program for Afghanistan</a:t>
            </a:r>
            <a:endParaRPr lang="en-US" dirty="0"/>
          </a:p>
        </p:txBody>
      </p:sp>
    </p:spTree>
    <p:extLst>
      <p:ext uri="{BB962C8B-B14F-4D97-AF65-F5344CB8AC3E}">
        <p14:creationId xmlns:p14="http://schemas.microsoft.com/office/powerpoint/2010/main" val="353996718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Other Fulbright Programs</a:t>
            </a:r>
          </a:p>
          <a:p>
            <a:endParaRPr lang="en-US" dirty="0"/>
          </a:p>
        </p:txBody>
      </p:sp>
      <p:sp>
        <p:nvSpPr>
          <p:cNvPr id="3" name="Content Placeholder 2"/>
          <p:cNvSpPr>
            <a:spLocks noGrp="1"/>
          </p:cNvSpPr>
          <p:nvPr>
            <p:ph sz="quarter" idx="11"/>
          </p:nvPr>
        </p:nvSpPr>
        <p:spPr>
          <a:xfrm>
            <a:off x="533400" y="1219200"/>
            <a:ext cx="8382000" cy="4495800"/>
          </a:xfrm>
        </p:spPr>
        <p:txBody>
          <a:bodyPr/>
          <a:lstStyle/>
          <a:p>
            <a:r>
              <a:rPr lang="en-US" dirty="0" smtClean="0"/>
              <a:t>Fulbright U.S. Student Program</a:t>
            </a:r>
          </a:p>
          <a:p>
            <a:pPr lvl="1"/>
            <a:r>
              <a:rPr lang="en-US" dirty="0" smtClean="0"/>
              <a:t>Recent graduates, postgraduate candidates through dissertation level, developing professionals and artists to study and research abroad</a:t>
            </a:r>
          </a:p>
          <a:p>
            <a:pPr lvl="1"/>
            <a:r>
              <a:rPr lang="en-US" dirty="0" smtClean="0"/>
              <a:t>Administered by the Institute of International Education (IIE)</a:t>
            </a:r>
          </a:p>
          <a:p>
            <a:pPr lvl="1"/>
            <a:r>
              <a:rPr lang="en-US" dirty="0">
                <a:solidFill>
                  <a:schemeClr val="tx2"/>
                </a:solidFill>
                <a:latin typeface="Open Sans" pitchFamily="34" charset="0"/>
                <a:ea typeface="Open Sans" pitchFamily="34" charset="0"/>
                <a:cs typeface="Open Sans" pitchFamily="34" charset="0"/>
                <a:hlinkClick r:id="rId2"/>
              </a:rPr>
              <a:t>Fulbright U. S. Student Program</a:t>
            </a:r>
            <a:endParaRPr lang="en-US" dirty="0">
              <a:solidFill>
                <a:schemeClr val="tx2"/>
              </a:solidFill>
              <a:latin typeface="Open Sans" pitchFamily="34" charset="0"/>
              <a:ea typeface="Open Sans" pitchFamily="34" charset="0"/>
              <a:cs typeface="Open Sans" pitchFamily="34" charset="0"/>
            </a:endParaRPr>
          </a:p>
          <a:p>
            <a:r>
              <a:rPr lang="en-US" dirty="0"/>
              <a:t>Fulbright Distinguished Awards in Teaching Program</a:t>
            </a:r>
          </a:p>
          <a:p>
            <a:pPr lvl="1"/>
            <a:r>
              <a:rPr lang="en-US" dirty="0"/>
              <a:t>Principally for primary- and secondary-level educators</a:t>
            </a:r>
          </a:p>
          <a:p>
            <a:pPr lvl="1"/>
            <a:r>
              <a:rPr lang="en-US" dirty="0"/>
              <a:t>Administered by Institute of International Education (IIE/DC)</a:t>
            </a:r>
          </a:p>
          <a:p>
            <a:pPr lvl="1"/>
            <a:r>
              <a:rPr lang="en-US" dirty="0"/>
              <a:t>Fulbright Distinguished Awards in Teaching</a:t>
            </a:r>
          </a:p>
          <a:p>
            <a:r>
              <a:rPr lang="en-US" dirty="0"/>
              <a:t>Fulbright-Hays Awards</a:t>
            </a:r>
          </a:p>
          <a:p>
            <a:pPr lvl="1"/>
            <a:r>
              <a:rPr lang="en-US" dirty="0"/>
              <a:t>Faculty research, group projects and seminars in designated social sciences and humanities fields</a:t>
            </a:r>
          </a:p>
          <a:p>
            <a:pPr lvl="1"/>
            <a:r>
              <a:rPr lang="en-US" dirty="0"/>
              <a:t>Administered by the </a:t>
            </a:r>
            <a:r>
              <a:rPr lang="en-US" dirty="0" smtClean="0"/>
              <a:t>U.S</a:t>
            </a:r>
            <a:r>
              <a:rPr lang="en-US" dirty="0"/>
              <a:t>. Department of </a:t>
            </a:r>
            <a:r>
              <a:rPr lang="en-US" dirty="0" smtClean="0"/>
              <a:t>Education</a:t>
            </a:r>
            <a:endParaRPr lang="en-US" dirty="0"/>
          </a:p>
          <a:p>
            <a:pPr lvl="1"/>
            <a:r>
              <a:rPr lang="en-US" dirty="0">
                <a:solidFill>
                  <a:schemeClr val="tx2"/>
                </a:solidFill>
                <a:latin typeface="Open Sans" pitchFamily="34" charset="0"/>
                <a:ea typeface="Open Sans" pitchFamily="34" charset="0"/>
                <a:cs typeface="Open Sans" pitchFamily="34" charset="0"/>
                <a:hlinkClick r:id="rId3"/>
              </a:rPr>
              <a:t>Fulbright-Hays </a:t>
            </a:r>
            <a:r>
              <a:rPr lang="en-US" dirty="0" smtClean="0">
                <a:solidFill>
                  <a:schemeClr val="tx2"/>
                </a:solidFill>
                <a:latin typeface="Open Sans" pitchFamily="34" charset="0"/>
                <a:ea typeface="Open Sans" pitchFamily="34" charset="0"/>
                <a:cs typeface="Open Sans" pitchFamily="34" charset="0"/>
                <a:hlinkClick r:id="rId3"/>
              </a:rPr>
              <a:t>Program</a:t>
            </a:r>
            <a:endParaRPr lang="en-US" dirty="0">
              <a:solidFill>
                <a:schemeClr val="tx2"/>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7229069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Market</a:t>
            </a:r>
            <a:endParaRPr lang="en-US" dirty="0"/>
          </a:p>
        </p:txBody>
      </p:sp>
      <p:pic>
        <p:nvPicPr>
          <p:cNvPr id="4" name="Content Placeholder 3"/>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2943224" y="1981200"/>
            <a:ext cx="2800350" cy="3733800"/>
          </a:xfrm>
        </p:spPr>
      </p:pic>
    </p:spTree>
    <p:extLst>
      <p:ext uri="{BB962C8B-B14F-4D97-AF65-F5344CB8AC3E}">
        <p14:creationId xmlns:p14="http://schemas.microsoft.com/office/powerpoint/2010/main" val="41119636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Presentation Overview</a:t>
            </a:r>
            <a:endParaRPr lang="en-US" dirty="0"/>
          </a:p>
        </p:txBody>
      </p:sp>
      <p:sp>
        <p:nvSpPr>
          <p:cNvPr id="3" name="Content Placeholder 2"/>
          <p:cNvSpPr>
            <a:spLocks noGrp="1"/>
          </p:cNvSpPr>
          <p:nvPr>
            <p:ph sz="quarter" idx="12"/>
          </p:nvPr>
        </p:nvSpPr>
        <p:spPr>
          <a:xfrm>
            <a:off x="457200" y="2286000"/>
            <a:ext cx="7772400" cy="3048000"/>
          </a:xfrm>
        </p:spPr>
        <p:txBody>
          <a:bodyPr/>
          <a:lstStyle/>
          <a:p>
            <a:r>
              <a:rPr lang="en-US" dirty="0" smtClean="0"/>
              <a:t>Introduction</a:t>
            </a:r>
            <a:br>
              <a:rPr lang="en-US" dirty="0" smtClean="0"/>
            </a:br>
            <a:endParaRPr lang="en-US" dirty="0" smtClean="0"/>
          </a:p>
          <a:p>
            <a:r>
              <a:rPr lang="en-US" dirty="0" smtClean="0"/>
              <a:t>How to apply for Fulbright Scholar grants</a:t>
            </a:r>
            <a:br>
              <a:rPr lang="en-US" dirty="0" smtClean="0"/>
            </a:br>
            <a:endParaRPr lang="en-US" dirty="0" smtClean="0"/>
          </a:p>
          <a:p>
            <a:r>
              <a:rPr lang="en-US" dirty="0" smtClean="0"/>
              <a:t>Additional Fulbright Scholar opportunities for U.S. faculty and professionals</a:t>
            </a:r>
            <a:br>
              <a:rPr lang="en-US" dirty="0" smtClean="0"/>
            </a:br>
            <a:endParaRPr lang="en-US" dirty="0" smtClean="0"/>
          </a:p>
          <a:p>
            <a:r>
              <a:rPr lang="en-US" dirty="0" smtClean="0"/>
              <a:t>Fulbright Visiting Scholar Opportunities</a:t>
            </a:r>
            <a:endParaRPr lang="en-US" dirty="0"/>
          </a:p>
        </p:txBody>
      </p:sp>
    </p:spTree>
    <p:extLst>
      <p:ext uri="{BB962C8B-B14F-4D97-AF65-F5344CB8AC3E}">
        <p14:creationId xmlns:p14="http://schemas.microsoft.com/office/powerpoint/2010/main" val="15547556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763516"/>
            <a:ext cx="7620000" cy="531884"/>
          </a:xfrm>
        </p:spPr>
        <p:txBody>
          <a:bodyPr/>
          <a:lstStyle/>
          <a:p>
            <a:pPr algn="ctr"/>
            <a:r>
              <a:rPr lang="en-US" dirty="0" smtClean="0"/>
              <a:t>Eligibility</a:t>
            </a:r>
            <a:endParaRPr lang="en-US" dirty="0"/>
          </a:p>
        </p:txBody>
      </p:sp>
      <p:sp>
        <p:nvSpPr>
          <p:cNvPr id="3" name="Content Placeholder 2"/>
          <p:cNvSpPr>
            <a:spLocks noGrp="1"/>
          </p:cNvSpPr>
          <p:nvPr>
            <p:ph sz="quarter" idx="11"/>
          </p:nvPr>
        </p:nvSpPr>
        <p:spPr>
          <a:xfrm>
            <a:off x="533400" y="1295400"/>
            <a:ext cx="7772400" cy="4495800"/>
          </a:xfrm>
        </p:spPr>
        <p:txBody>
          <a:bodyPr/>
          <a:lstStyle/>
          <a:p>
            <a:r>
              <a:rPr lang="en-US" dirty="0"/>
              <a:t>U.S. citizenship</a:t>
            </a:r>
          </a:p>
          <a:p>
            <a:endParaRPr lang="en-US" dirty="0"/>
          </a:p>
          <a:p>
            <a:r>
              <a:rPr lang="en-US" dirty="0"/>
              <a:t>A Ph.D. or professional/terminal degree </a:t>
            </a:r>
          </a:p>
          <a:p>
            <a:endParaRPr lang="en-US" dirty="0"/>
          </a:p>
          <a:p>
            <a:r>
              <a:rPr lang="en-US" dirty="0"/>
              <a:t>Professionals and artists outside academia - recognized professional standing and substantial accomplishments</a:t>
            </a:r>
          </a:p>
          <a:p>
            <a:endParaRPr lang="en-US" dirty="0"/>
          </a:p>
          <a:p>
            <a:r>
              <a:rPr lang="en-US" dirty="0"/>
              <a:t>Teaching experience as required by award</a:t>
            </a:r>
          </a:p>
          <a:p>
            <a:endParaRPr lang="en-US" dirty="0"/>
          </a:p>
          <a:p>
            <a:r>
              <a:rPr lang="en-US" dirty="0"/>
              <a:t>As a general matter, preference for Fulbright Scholar opportunities is given to candidates who have not previously received a Fulbright Scholar </a:t>
            </a:r>
            <a:r>
              <a:rPr lang="en-US" dirty="0" smtClean="0"/>
              <a:t>grant</a:t>
            </a:r>
            <a:endParaRPr lang="en-US" dirty="0"/>
          </a:p>
        </p:txBody>
      </p:sp>
    </p:spTree>
    <p:extLst>
      <p:ext uri="{BB962C8B-B14F-4D97-AF65-F5344CB8AC3E}">
        <p14:creationId xmlns:p14="http://schemas.microsoft.com/office/powerpoint/2010/main" val="9346024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687316"/>
            <a:ext cx="8153400" cy="531884"/>
          </a:xfrm>
        </p:spPr>
        <p:txBody>
          <a:bodyPr/>
          <a:lstStyle/>
          <a:p>
            <a:pPr algn="ctr"/>
            <a:r>
              <a:rPr lang="en-US" dirty="0"/>
              <a:t>Who Are Fulbrighters?</a:t>
            </a:r>
          </a:p>
          <a:p>
            <a:endParaRPr lang="en-US" dirty="0"/>
          </a:p>
        </p:txBody>
      </p:sp>
      <p:sp>
        <p:nvSpPr>
          <p:cNvPr id="3" name="Content Placeholder 2"/>
          <p:cNvSpPr>
            <a:spLocks noGrp="1"/>
          </p:cNvSpPr>
          <p:nvPr>
            <p:ph sz="quarter" idx="11"/>
          </p:nvPr>
        </p:nvSpPr>
        <p:spPr>
          <a:xfrm>
            <a:off x="533400" y="1371600"/>
            <a:ext cx="7772400" cy="4495800"/>
          </a:xfrm>
        </p:spPr>
        <p:txBody>
          <a:bodyPr/>
          <a:lstStyle/>
          <a:p>
            <a:r>
              <a:rPr lang="en-US" dirty="0"/>
              <a:t>Grantees from nearly 500 institutions</a:t>
            </a:r>
          </a:p>
          <a:p>
            <a:endParaRPr lang="en-US" sz="1200" dirty="0"/>
          </a:p>
          <a:p>
            <a:r>
              <a:rPr lang="en-US" dirty="0"/>
              <a:t>50 states, the District of Columbia, Puerto Rico and Guam</a:t>
            </a:r>
          </a:p>
          <a:p>
            <a:endParaRPr lang="en-US" sz="1200" dirty="0"/>
          </a:p>
          <a:p>
            <a:r>
              <a:rPr lang="en-US" dirty="0"/>
              <a:t>All levels and ranks of academe </a:t>
            </a:r>
          </a:p>
          <a:p>
            <a:endParaRPr lang="en-US" sz="1200" dirty="0"/>
          </a:p>
          <a:p>
            <a:r>
              <a:rPr lang="en-US" dirty="0"/>
              <a:t>Tenured and untenured</a:t>
            </a:r>
          </a:p>
          <a:p>
            <a:endParaRPr lang="en-US" sz="1200" dirty="0"/>
          </a:p>
          <a:p>
            <a:r>
              <a:rPr lang="en-US" dirty="0"/>
              <a:t>Postdoc and new faculty</a:t>
            </a:r>
          </a:p>
          <a:p>
            <a:endParaRPr lang="en-US" sz="1200" dirty="0"/>
          </a:p>
          <a:p>
            <a:r>
              <a:rPr lang="en-US" dirty="0"/>
              <a:t>Professionals</a:t>
            </a:r>
          </a:p>
          <a:p>
            <a:endParaRPr lang="en-US" sz="1200" dirty="0"/>
          </a:p>
          <a:p>
            <a:r>
              <a:rPr lang="en-US" dirty="0"/>
              <a:t>Artists, writers, independent and retired scholars</a:t>
            </a:r>
          </a:p>
          <a:p>
            <a:endParaRPr lang="en-US" sz="1200" dirty="0"/>
          </a:p>
          <a:p>
            <a:r>
              <a:rPr lang="en-US" dirty="0"/>
              <a:t>From every type of </a:t>
            </a:r>
            <a:r>
              <a:rPr lang="en-US" dirty="0" smtClean="0"/>
              <a:t>institution</a:t>
            </a:r>
            <a:endParaRPr lang="en-US" dirty="0"/>
          </a:p>
        </p:txBody>
      </p:sp>
    </p:spTree>
    <p:extLst>
      <p:ext uri="{BB962C8B-B14F-4D97-AF65-F5344CB8AC3E}">
        <p14:creationId xmlns:p14="http://schemas.microsoft.com/office/powerpoint/2010/main" val="19758592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Wedding Fun </a:t>
            </a:r>
            <a:endParaRPr lang="en-US" dirty="0"/>
          </a:p>
        </p:txBody>
      </p:sp>
      <p:pic>
        <p:nvPicPr>
          <p:cNvPr id="4" name="Content Placeholder 3" descr="wedding.jpeg"/>
          <p:cNvPicPr>
            <a:picLocks noGrp="1" noChangeAspect="1"/>
          </p:cNvPicPr>
          <p:nvPr>
            <p:ph sz="quarter" idx="11"/>
          </p:nvPr>
        </p:nvPicPr>
        <p:blipFill>
          <a:blip r:embed="rId2">
            <a:extLst>
              <a:ext uri="{28A0092B-C50C-407E-A947-70E740481C1C}">
                <a14:useLocalDpi xmlns:a14="http://schemas.microsoft.com/office/drawing/2010/main" val="0"/>
              </a:ext>
            </a:extLst>
          </a:blip>
          <a:srcRect l="-69298" r="-69298"/>
          <a:stretch>
            <a:fillRect/>
          </a:stretch>
        </p:blipFill>
        <p:spPr/>
      </p:pic>
    </p:spTree>
    <p:extLst>
      <p:ext uri="{BB962C8B-B14F-4D97-AF65-F5344CB8AC3E}">
        <p14:creationId xmlns:p14="http://schemas.microsoft.com/office/powerpoint/2010/main" val="26781610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687316"/>
            <a:ext cx="8153400" cy="531884"/>
          </a:xfrm>
        </p:spPr>
        <p:txBody>
          <a:bodyPr/>
          <a:lstStyle/>
          <a:p>
            <a:pPr algn="ctr"/>
            <a:r>
              <a:rPr lang="en-US" dirty="0"/>
              <a:t>Is My Field Represented?</a:t>
            </a:r>
          </a:p>
          <a:p>
            <a:endParaRPr lang="en-US" dirty="0"/>
          </a:p>
        </p:txBody>
      </p:sp>
      <p:sp>
        <p:nvSpPr>
          <p:cNvPr id="3" name="Content Placeholder 2"/>
          <p:cNvSpPr>
            <a:spLocks noGrp="1"/>
          </p:cNvSpPr>
          <p:nvPr>
            <p:ph sz="quarter" idx="11"/>
          </p:nvPr>
        </p:nvSpPr>
        <p:spPr>
          <a:xfrm>
            <a:off x="533400" y="1371600"/>
            <a:ext cx="7772400" cy="4495800"/>
          </a:xfrm>
        </p:spPr>
        <p:txBody>
          <a:bodyPr/>
          <a:lstStyle/>
          <a:p>
            <a:r>
              <a:rPr lang="en-US" dirty="0"/>
              <a:t>All </a:t>
            </a:r>
            <a:r>
              <a:rPr lang="en-US" dirty="0" smtClean="0"/>
              <a:t>academic </a:t>
            </a:r>
            <a:r>
              <a:rPr lang="en-US" dirty="0"/>
              <a:t>fields and many professional fields are </a:t>
            </a:r>
            <a:r>
              <a:rPr lang="en-US" dirty="0" smtClean="0"/>
              <a:t>eligible</a:t>
            </a:r>
            <a:r>
              <a:rPr lang="en-US" dirty="0"/>
              <a:t>	</a:t>
            </a:r>
            <a:endParaRPr lang="en-US" dirty="0" smtClean="0"/>
          </a:p>
          <a:p>
            <a:pPr lvl="1"/>
            <a:r>
              <a:rPr lang="en-US" dirty="0" smtClean="0"/>
              <a:t>Traditional Humanities and Social Sciences</a:t>
            </a:r>
          </a:p>
          <a:p>
            <a:pPr lvl="1"/>
            <a:r>
              <a:rPr lang="en-US" dirty="0" smtClean="0"/>
              <a:t>Hard and Applied Sciences</a:t>
            </a:r>
          </a:p>
          <a:p>
            <a:pPr lvl="1"/>
            <a:r>
              <a:rPr lang="en-US" dirty="0" smtClean="0"/>
              <a:t>Technology</a:t>
            </a:r>
          </a:p>
          <a:p>
            <a:pPr lvl="1"/>
            <a:r>
              <a:rPr lang="en-US" dirty="0" smtClean="0"/>
              <a:t>Engineering and Mathematics</a:t>
            </a:r>
          </a:p>
          <a:p>
            <a:pPr lvl="1"/>
            <a:r>
              <a:rPr lang="en-US" dirty="0" smtClean="0"/>
              <a:t>Performing and Visual Arts</a:t>
            </a:r>
          </a:p>
          <a:p>
            <a:pPr marL="457200" lvl="1" indent="0">
              <a:buNone/>
            </a:pPr>
            <a:endParaRPr lang="en-US" dirty="0" smtClean="0"/>
          </a:p>
          <a:p>
            <a:r>
              <a:rPr lang="en-US" dirty="0" smtClean="0"/>
              <a:t>Interdisciplinary fields</a:t>
            </a:r>
          </a:p>
          <a:p>
            <a:pPr marL="0" indent="0">
              <a:buNone/>
            </a:pPr>
            <a:endParaRPr lang="en-US" dirty="0" smtClean="0"/>
          </a:p>
          <a:p>
            <a:r>
              <a:rPr lang="en-US" smtClean="0"/>
              <a:t>570 </a:t>
            </a:r>
            <a:r>
              <a:rPr lang="en-US" dirty="0" smtClean="0"/>
              <a:t>Awards listed for 2016-2017</a:t>
            </a:r>
          </a:p>
          <a:p>
            <a:pPr marL="0" indent="0">
              <a:buNone/>
            </a:pPr>
            <a:endParaRPr lang="en-US" dirty="0" smtClean="0"/>
          </a:p>
          <a:p>
            <a:r>
              <a:rPr lang="en-US" dirty="0" smtClean="0"/>
              <a:t>300+ All/Multiple Discipline Awards 2016-2017</a:t>
            </a:r>
            <a:endParaRPr lang="en-US" dirty="0"/>
          </a:p>
        </p:txBody>
      </p:sp>
    </p:spTree>
    <p:extLst>
      <p:ext uri="{BB962C8B-B14F-4D97-AF65-F5344CB8AC3E}">
        <p14:creationId xmlns:p14="http://schemas.microsoft.com/office/powerpoint/2010/main" val="39138546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ulbright Scholar Template 2014">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2538</TotalTime>
  <Words>1135</Words>
  <Application>Microsoft Macintosh PowerPoint</Application>
  <PresentationFormat>On-screen Show (4:3)</PresentationFormat>
  <Paragraphs>311</Paragraphs>
  <Slides>37</Slides>
  <Notes>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Ullman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Christina Ullman</dc:creator>
  <cp:lastModifiedBy>Margaret Wright Cleveland</cp:lastModifiedBy>
  <cp:revision>236</cp:revision>
  <dcterms:created xsi:type="dcterms:W3CDTF">2014-01-16T15:13:25Z</dcterms:created>
  <dcterms:modified xsi:type="dcterms:W3CDTF">2017-04-17T20:36:34Z</dcterms:modified>
</cp:coreProperties>
</file>