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5"/>
  </p:notesMasterIdLst>
  <p:sldIdLst>
    <p:sldId id="311" r:id="rId4"/>
    <p:sldId id="258" r:id="rId5"/>
    <p:sldId id="289" r:id="rId6"/>
    <p:sldId id="284" r:id="rId7"/>
    <p:sldId id="286" r:id="rId8"/>
    <p:sldId id="269" r:id="rId9"/>
    <p:sldId id="320" r:id="rId10"/>
    <p:sldId id="319" r:id="rId11"/>
    <p:sldId id="317" r:id="rId12"/>
    <p:sldId id="321" r:id="rId13"/>
    <p:sldId id="27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ED"/>
    <a:srgbClr val="F0E9D8"/>
    <a:srgbClr val="EEE6D9"/>
    <a:srgbClr val="D0B884"/>
    <a:srgbClr val="800000"/>
    <a:srgbClr val="FADE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4" autoAdjust="0"/>
    <p:restoredTop sz="90436" autoAdjust="0"/>
  </p:normalViewPr>
  <p:slideViewPr>
    <p:cSldViewPr snapToGrid="0" snapToObjects="1">
      <p:cViewPr varScale="1">
        <p:scale>
          <a:sx n="98" d="100"/>
          <a:sy n="98" d="100"/>
        </p:scale>
        <p:origin x="437"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CAFC7-10D3-4006-861E-A3F033478F7C}" type="doc">
      <dgm:prSet loTypeId="urn:microsoft.com/office/officeart/2005/8/layout/hProcess9" loCatId="process" qsTypeId="urn:microsoft.com/office/officeart/2005/8/quickstyle/simple1" qsCatId="simple" csTypeId="urn:microsoft.com/office/officeart/2005/8/colors/accent1_2" csCatId="accent1" phldr="1"/>
      <dgm:spPr/>
    </dgm:pt>
    <dgm:pt modelId="{E8B523D6-0B95-4AC9-9E60-4AF8A07D1413}">
      <dgm:prSet phldrT="[Text]"/>
      <dgm:spPr/>
      <dgm:t>
        <a:bodyPr/>
        <a:lstStyle/>
        <a:p>
          <a:r>
            <a:rPr lang="en-US" dirty="0">
              <a:solidFill>
                <a:srgbClr val="782F40"/>
              </a:solidFill>
              <a:latin typeface="+mj-lt"/>
            </a:rPr>
            <a:t>University Priority One</a:t>
          </a:r>
        </a:p>
      </dgm:t>
    </dgm:pt>
    <dgm:pt modelId="{1F8A6C5A-E82E-4365-B17C-FF9865EEC3E3}" type="parTrans" cxnId="{E46DB656-FFED-4D0D-8829-5F9D09927782}">
      <dgm:prSet/>
      <dgm:spPr/>
      <dgm:t>
        <a:bodyPr/>
        <a:lstStyle/>
        <a:p>
          <a:endParaRPr lang="en-US"/>
        </a:p>
      </dgm:t>
    </dgm:pt>
    <dgm:pt modelId="{67052543-1EA8-406F-AC3F-9EB3CF9C3A35}" type="sibTrans" cxnId="{E46DB656-FFED-4D0D-8829-5F9D09927782}">
      <dgm:prSet/>
      <dgm:spPr/>
      <dgm:t>
        <a:bodyPr/>
        <a:lstStyle/>
        <a:p>
          <a:endParaRPr lang="en-US"/>
        </a:p>
      </dgm:t>
    </dgm:pt>
    <dgm:pt modelId="{E9750F83-ADC3-4F93-9CC6-A13C3E33D253}">
      <dgm:prSet phldrT="[Text]" custT="1"/>
      <dgm:spPr/>
      <dgm:t>
        <a:bodyPr/>
        <a:lstStyle/>
        <a:p>
          <a:r>
            <a:rPr lang="en-US" sz="1600" dirty="0">
              <a:solidFill>
                <a:srgbClr val="782F40"/>
              </a:solidFill>
              <a:latin typeface="+mj-lt"/>
            </a:rPr>
            <a:t>University Priority Three</a:t>
          </a:r>
        </a:p>
      </dgm:t>
    </dgm:pt>
    <dgm:pt modelId="{04108B56-40E6-46CE-AE70-DA8D3AF80A80}" type="parTrans" cxnId="{0D2F5020-83C5-4DF4-9546-5ECC6850479C}">
      <dgm:prSet/>
      <dgm:spPr/>
      <dgm:t>
        <a:bodyPr/>
        <a:lstStyle/>
        <a:p>
          <a:endParaRPr lang="en-US"/>
        </a:p>
      </dgm:t>
    </dgm:pt>
    <dgm:pt modelId="{CF10C565-B916-4DDD-9961-04899AD98605}" type="sibTrans" cxnId="{0D2F5020-83C5-4DF4-9546-5ECC6850479C}">
      <dgm:prSet/>
      <dgm:spPr/>
      <dgm:t>
        <a:bodyPr/>
        <a:lstStyle/>
        <a:p>
          <a:endParaRPr lang="en-US"/>
        </a:p>
      </dgm:t>
    </dgm:pt>
    <dgm:pt modelId="{F98EAB1C-EE8B-4254-9AD3-91CFCF701671}">
      <dgm:prSet phldrT="[Text]"/>
      <dgm:spPr/>
      <dgm:t>
        <a:bodyPr/>
        <a:lstStyle/>
        <a:p>
          <a:r>
            <a:rPr lang="en-US" dirty="0">
              <a:solidFill>
                <a:srgbClr val="782F40"/>
              </a:solidFill>
              <a:latin typeface="+mj-lt"/>
            </a:rPr>
            <a:t>Athletics</a:t>
          </a:r>
        </a:p>
      </dgm:t>
    </dgm:pt>
    <dgm:pt modelId="{6B993F50-BF02-4ED9-A232-9632D496C559}" type="parTrans" cxnId="{D8E3D4CF-12C6-45BD-B558-2A1748F8E95C}">
      <dgm:prSet/>
      <dgm:spPr/>
      <dgm:t>
        <a:bodyPr/>
        <a:lstStyle/>
        <a:p>
          <a:endParaRPr lang="en-US"/>
        </a:p>
      </dgm:t>
    </dgm:pt>
    <dgm:pt modelId="{87D557CE-A434-4AFB-8DDA-1040A65AFF0D}" type="sibTrans" cxnId="{D8E3D4CF-12C6-45BD-B558-2A1748F8E95C}">
      <dgm:prSet/>
      <dgm:spPr/>
      <dgm:t>
        <a:bodyPr/>
        <a:lstStyle/>
        <a:p>
          <a:endParaRPr lang="en-US"/>
        </a:p>
      </dgm:t>
    </dgm:pt>
    <dgm:pt modelId="{C0B74FDE-F41A-466E-9AD4-12658A596749}">
      <dgm:prSet phldrT="[Text]"/>
      <dgm:spPr/>
      <dgm:t>
        <a:bodyPr/>
        <a:lstStyle/>
        <a:p>
          <a:r>
            <a:rPr lang="en-US" dirty="0">
              <a:solidFill>
                <a:srgbClr val="782F40"/>
              </a:solidFill>
              <a:latin typeface="+mj-lt"/>
            </a:rPr>
            <a:t>University Priority Two</a:t>
          </a:r>
        </a:p>
      </dgm:t>
    </dgm:pt>
    <dgm:pt modelId="{4D2B61E8-A66D-480D-BE81-03BFDA96FD06}" type="parTrans" cxnId="{4E96B2FA-C4F4-4D06-AAF2-8A80EFADB65E}">
      <dgm:prSet/>
      <dgm:spPr/>
      <dgm:t>
        <a:bodyPr/>
        <a:lstStyle/>
        <a:p>
          <a:endParaRPr lang="en-US"/>
        </a:p>
      </dgm:t>
    </dgm:pt>
    <dgm:pt modelId="{765CA9F4-66E5-4A59-80BA-A87DD802110C}" type="sibTrans" cxnId="{4E96B2FA-C4F4-4D06-AAF2-8A80EFADB65E}">
      <dgm:prSet/>
      <dgm:spPr/>
      <dgm:t>
        <a:bodyPr/>
        <a:lstStyle/>
        <a:p>
          <a:endParaRPr lang="en-US"/>
        </a:p>
      </dgm:t>
    </dgm:pt>
    <dgm:pt modelId="{A4339B44-39C8-423E-9B43-15F7DBCD70C5}" type="pres">
      <dgm:prSet presAssocID="{3DDCAFC7-10D3-4006-861E-A3F033478F7C}" presName="CompostProcess" presStyleCnt="0">
        <dgm:presLayoutVars>
          <dgm:dir/>
          <dgm:resizeHandles val="exact"/>
        </dgm:presLayoutVars>
      </dgm:prSet>
      <dgm:spPr/>
    </dgm:pt>
    <dgm:pt modelId="{547992AA-9680-430A-8AE3-F99C532C3FBC}" type="pres">
      <dgm:prSet presAssocID="{3DDCAFC7-10D3-4006-861E-A3F033478F7C}" presName="arrow" presStyleLbl="bgShp" presStyleIdx="0" presStyleCnt="1" custScaleX="117647" custLinFactNeighborX="8163" custLinFactNeighborY="-20090"/>
      <dgm:spPr/>
    </dgm:pt>
    <dgm:pt modelId="{027CB681-7EF8-407F-A5E2-7319ACFDA30E}" type="pres">
      <dgm:prSet presAssocID="{3DDCAFC7-10D3-4006-861E-A3F033478F7C}" presName="linearProcess" presStyleCnt="0"/>
      <dgm:spPr/>
    </dgm:pt>
    <dgm:pt modelId="{3E51811A-B45A-4D65-85DD-E7121C230AE5}" type="pres">
      <dgm:prSet presAssocID="{E8B523D6-0B95-4AC9-9E60-4AF8A07D1413}" presName="textNode" presStyleLbl="node1" presStyleIdx="0" presStyleCnt="4" custLinFactNeighborY="1553">
        <dgm:presLayoutVars>
          <dgm:bulletEnabled val="1"/>
        </dgm:presLayoutVars>
      </dgm:prSet>
      <dgm:spPr/>
    </dgm:pt>
    <dgm:pt modelId="{3D92F636-EA58-4C5E-8912-71EBACD602B6}" type="pres">
      <dgm:prSet presAssocID="{67052543-1EA8-406F-AC3F-9EB3CF9C3A35}" presName="sibTrans" presStyleCnt="0"/>
      <dgm:spPr/>
    </dgm:pt>
    <dgm:pt modelId="{6F2C0E5D-F605-4A97-A488-3981C8E60B9C}" type="pres">
      <dgm:prSet presAssocID="{C0B74FDE-F41A-466E-9AD4-12658A596749}" presName="textNode" presStyleLbl="node1" presStyleIdx="1" presStyleCnt="4" custLinFactNeighborX="-27078" custLinFactNeighborY="2208">
        <dgm:presLayoutVars>
          <dgm:bulletEnabled val="1"/>
        </dgm:presLayoutVars>
      </dgm:prSet>
      <dgm:spPr/>
    </dgm:pt>
    <dgm:pt modelId="{2D5D7D45-9D1F-44F9-B47C-BA46810E2095}" type="pres">
      <dgm:prSet presAssocID="{765CA9F4-66E5-4A59-80BA-A87DD802110C}" presName="sibTrans" presStyleCnt="0"/>
      <dgm:spPr/>
    </dgm:pt>
    <dgm:pt modelId="{4B1BD6E7-5B4F-4D86-B58F-561DD9FA8B4C}" type="pres">
      <dgm:prSet presAssocID="{E9750F83-ADC3-4F93-9CC6-A13C3E33D253}" presName="textNode" presStyleLbl="node1" presStyleIdx="2" presStyleCnt="4">
        <dgm:presLayoutVars>
          <dgm:bulletEnabled val="1"/>
        </dgm:presLayoutVars>
      </dgm:prSet>
      <dgm:spPr/>
    </dgm:pt>
    <dgm:pt modelId="{AF6C7AB5-6D63-41C2-966B-5FC04F312624}" type="pres">
      <dgm:prSet presAssocID="{CF10C565-B916-4DDD-9961-04899AD98605}" presName="sibTrans" presStyleCnt="0"/>
      <dgm:spPr/>
    </dgm:pt>
    <dgm:pt modelId="{9E5A9ACC-4CD0-4719-A0AD-307AF3A688F0}" type="pres">
      <dgm:prSet presAssocID="{F98EAB1C-EE8B-4254-9AD3-91CFCF701671}" presName="textNode" presStyleLbl="node1" presStyleIdx="3" presStyleCnt="4">
        <dgm:presLayoutVars>
          <dgm:bulletEnabled val="1"/>
        </dgm:presLayoutVars>
      </dgm:prSet>
      <dgm:spPr/>
    </dgm:pt>
  </dgm:ptLst>
  <dgm:cxnLst>
    <dgm:cxn modelId="{0D2F5020-83C5-4DF4-9546-5ECC6850479C}" srcId="{3DDCAFC7-10D3-4006-861E-A3F033478F7C}" destId="{E9750F83-ADC3-4F93-9CC6-A13C3E33D253}" srcOrd="2" destOrd="0" parTransId="{04108B56-40E6-46CE-AE70-DA8D3AF80A80}" sibTransId="{CF10C565-B916-4DDD-9961-04899AD98605}"/>
    <dgm:cxn modelId="{E46DB656-FFED-4D0D-8829-5F9D09927782}" srcId="{3DDCAFC7-10D3-4006-861E-A3F033478F7C}" destId="{E8B523D6-0B95-4AC9-9E60-4AF8A07D1413}" srcOrd="0" destOrd="0" parTransId="{1F8A6C5A-E82E-4365-B17C-FF9865EEC3E3}" sibTransId="{67052543-1EA8-406F-AC3F-9EB3CF9C3A35}"/>
    <dgm:cxn modelId="{1B5CB878-8A5D-4297-B09C-214DED81CA2D}" type="presOf" srcId="{C0B74FDE-F41A-466E-9AD4-12658A596749}" destId="{6F2C0E5D-F605-4A97-A488-3981C8E60B9C}" srcOrd="0" destOrd="0" presId="urn:microsoft.com/office/officeart/2005/8/layout/hProcess9"/>
    <dgm:cxn modelId="{DF53CF59-C376-42F8-85A7-54F1B6B951DA}" type="presOf" srcId="{3DDCAFC7-10D3-4006-861E-A3F033478F7C}" destId="{A4339B44-39C8-423E-9B43-15F7DBCD70C5}" srcOrd="0" destOrd="0" presId="urn:microsoft.com/office/officeart/2005/8/layout/hProcess9"/>
    <dgm:cxn modelId="{CA1201A1-8E28-4004-A44B-A320F9D9B22A}" type="presOf" srcId="{F98EAB1C-EE8B-4254-9AD3-91CFCF701671}" destId="{9E5A9ACC-4CD0-4719-A0AD-307AF3A688F0}" srcOrd="0" destOrd="0" presId="urn:microsoft.com/office/officeart/2005/8/layout/hProcess9"/>
    <dgm:cxn modelId="{5346E6C8-83FD-42A6-BE53-CFF62F05BE66}" type="presOf" srcId="{E8B523D6-0B95-4AC9-9E60-4AF8A07D1413}" destId="{3E51811A-B45A-4D65-85DD-E7121C230AE5}" srcOrd="0" destOrd="0" presId="urn:microsoft.com/office/officeart/2005/8/layout/hProcess9"/>
    <dgm:cxn modelId="{D8E3D4CF-12C6-45BD-B558-2A1748F8E95C}" srcId="{3DDCAFC7-10D3-4006-861E-A3F033478F7C}" destId="{F98EAB1C-EE8B-4254-9AD3-91CFCF701671}" srcOrd="3" destOrd="0" parTransId="{6B993F50-BF02-4ED9-A232-9632D496C559}" sibTransId="{87D557CE-A434-4AFB-8DDA-1040A65AFF0D}"/>
    <dgm:cxn modelId="{4E96B2FA-C4F4-4D06-AAF2-8A80EFADB65E}" srcId="{3DDCAFC7-10D3-4006-861E-A3F033478F7C}" destId="{C0B74FDE-F41A-466E-9AD4-12658A596749}" srcOrd="1" destOrd="0" parTransId="{4D2B61E8-A66D-480D-BE81-03BFDA96FD06}" sibTransId="{765CA9F4-66E5-4A59-80BA-A87DD802110C}"/>
    <dgm:cxn modelId="{77BB3AFF-9F18-4E47-B070-4586E0744A3B}" type="presOf" srcId="{E9750F83-ADC3-4F93-9CC6-A13C3E33D253}" destId="{4B1BD6E7-5B4F-4D86-B58F-561DD9FA8B4C}" srcOrd="0" destOrd="0" presId="urn:microsoft.com/office/officeart/2005/8/layout/hProcess9"/>
    <dgm:cxn modelId="{08DD8FC7-D4E9-49BF-8F59-D89B80BED455}" type="presParOf" srcId="{A4339B44-39C8-423E-9B43-15F7DBCD70C5}" destId="{547992AA-9680-430A-8AE3-F99C532C3FBC}" srcOrd="0" destOrd="0" presId="urn:microsoft.com/office/officeart/2005/8/layout/hProcess9"/>
    <dgm:cxn modelId="{2979CEED-4D70-4AAF-8009-1EB018265873}" type="presParOf" srcId="{A4339B44-39C8-423E-9B43-15F7DBCD70C5}" destId="{027CB681-7EF8-407F-A5E2-7319ACFDA30E}" srcOrd="1" destOrd="0" presId="urn:microsoft.com/office/officeart/2005/8/layout/hProcess9"/>
    <dgm:cxn modelId="{4BB9297A-CA9E-489F-960C-3C48C2080C1B}" type="presParOf" srcId="{027CB681-7EF8-407F-A5E2-7319ACFDA30E}" destId="{3E51811A-B45A-4D65-85DD-E7121C230AE5}" srcOrd="0" destOrd="0" presId="urn:microsoft.com/office/officeart/2005/8/layout/hProcess9"/>
    <dgm:cxn modelId="{B5D7A23D-D827-4505-A713-6A97D483550F}" type="presParOf" srcId="{027CB681-7EF8-407F-A5E2-7319ACFDA30E}" destId="{3D92F636-EA58-4C5E-8912-71EBACD602B6}" srcOrd="1" destOrd="0" presId="urn:microsoft.com/office/officeart/2005/8/layout/hProcess9"/>
    <dgm:cxn modelId="{C84D00D0-680C-4286-A25B-4F532376D5DA}" type="presParOf" srcId="{027CB681-7EF8-407F-A5E2-7319ACFDA30E}" destId="{6F2C0E5D-F605-4A97-A488-3981C8E60B9C}" srcOrd="2" destOrd="0" presId="urn:microsoft.com/office/officeart/2005/8/layout/hProcess9"/>
    <dgm:cxn modelId="{D5BA313C-4568-4749-8306-F5B3E32B3F8C}" type="presParOf" srcId="{027CB681-7EF8-407F-A5E2-7319ACFDA30E}" destId="{2D5D7D45-9D1F-44F9-B47C-BA46810E2095}" srcOrd="3" destOrd="0" presId="urn:microsoft.com/office/officeart/2005/8/layout/hProcess9"/>
    <dgm:cxn modelId="{48ACA03A-9B32-41C2-8595-27C495F0001A}" type="presParOf" srcId="{027CB681-7EF8-407F-A5E2-7319ACFDA30E}" destId="{4B1BD6E7-5B4F-4D86-B58F-561DD9FA8B4C}" srcOrd="4" destOrd="0" presId="urn:microsoft.com/office/officeart/2005/8/layout/hProcess9"/>
    <dgm:cxn modelId="{C8BCC14C-42F5-4B45-A55D-D8DEBE7B6CDB}" type="presParOf" srcId="{027CB681-7EF8-407F-A5E2-7319ACFDA30E}" destId="{AF6C7AB5-6D63-41C2-966B-5FC04F312624}" srcOrd="5" destOrd="0" presId="urn:microsoft.com/office/officeart/2005/8/layout/hProcess9"/>
    <dgm:cxn modelId="{C3945CF3-9588-45AF-8EAD-F005958BE8F0}" type="presParOf" srcId="{027CB681-7EF8-407F-A5E2-7319ACFDA30E}" destId="{9E5A9ACC-4CD0-4719-A0AD-307AF3A688F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992AA-9680-430A-8AE3-F99C532C3FBC}">
      <dsp:nvSpPr>
        <dsp:cNvPr id="0" name=""/>
        <dsp:cNvSpPr/>
      </dsp:nvSpPr>
      <dsp:spPr>
        <a:xfrm>
          <a:off x="3" y="0"/>
          <a:ext cx="7839191" cy="15559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1811A-B45A-4D65-85DD-E7121C230AE5}">
      <dsp:nvSpPr>
        <dsp:cNvPr id="0" name=""/>
        <dsp:cNvSpPr/>
      </dsp:nvSpPr>
      <dsp:spPr>
        <a:xfrm>
          <a:off x="3923" y="476453"/>
          <a:ext cx="1887071" cy="622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82F40"/>
              </a:solidFill>
              <a:latin typeface="+mj-lt"/>
            </a:rPr>
            <a:t>University Priority One</a:t>
          </a:r>
        </a:p>
      </dsp:txBody>
      <dsp:txXfrm>
        <a:off x="34305" y="506835"/>
        <a:ext cx="1826307" cy="561620"/>
      </dsp:txXfrm>
    </dsp:sp>
    <dsp:sp modelId="{6F2C0E5D-F605-4A97-A488-3981C8E60B9C}">
      <dsp:nvSpPr>
        <dsp:cNvPr id="0" name=""/>
        <dsp:cNvSpPr/>
      </dsp:nvSpPr>
      <dsp:spPr>
        <a:xfrm>
          <a:off x="1959799" y="480530"/>
          <a:ext cx="1887071" cy="622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82F40"/>
              </a:solidFill>
              <a:latin typeface="+mj-lt"/>
            </a:rPr>
            <a:t>University Priority Two</a:t>
          </a:r>
        </a:p>
      </dsp:txBody>
      <dsp:txXfrm>
        <a:off x="1990181" y="510912"/>
        <a:ext cx="1826307" cy="561620"/>
      </dsp:txXfrm>
    </dsp:sp>
    <dsp:sp modelId="{4B1BD6E7-5B4F-4D86-B58F-561DD9FA8B4C}">
      <dsp:nvSpPr>
        <dsp:cNvPr id="0" name=""/>
        <dsp:cNvSpPr/>
      </dsp:nvSpPr>
      <dsp:spPr>
        <a:xfrm>
          <a:off x="3966774" y="466788"/>
          <a:ext cx="1887071" cy="622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82F40"/>
              </a:solidFill>
              <a:latin typeface="+mj-lt"/>
            </a:rPr>
            <a:t>University Priority Three</a:t>
          </a:r>
        </a:p>
      </dsp:txBody>
      <dsp:txXfrm>
        <a:off x="3997156" y="497170"/>
        <a:ext cx="1826307" cy="561620"/>
      </dsp:txXfrm>
    </dsp:sp>
    <dsp:sp modelId="{9E5A9ACC-4CD0-4719-A0AD-307AF3A688F0}">
      <dsp:nvSpPr>
        <dsp:cNvPr id="0" name=""/>
        <dsp:cNvSpPr/>
      </dsp:nvSpPr>
      <dsp:spPr>
        <a:xfrm>
          <a:off x="5948199" y="466788"/>
          <a:ext cx="1887071" cy="622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82F40"/>
              </a:solidFill>
              <a:latin typeface="+mj-lt"/>
            </a:rPr>
            <a:t>Athletics</a:t>
          </a:r>
        </a:p>
      </dsp:txBody>
      <dsp:txXfrm>
        <a:off x="5978581" y="497170"/>
        <a:ext cx="1826307" cy="5616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10CE7-4B52-9F4F-B37F-BE977A2B7FCB}"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FD3AA-30DE-EE44-BF5B-C581F074F075}" type="slidenum">
              <a:rPr lang="en-US" smtClean="0"/>
              <a:t>‹#›</a:t>
            </a:fld>
            <a:endParaRPr lang="en-US"/>
          </a:p>
        </p:txBody>
      </p:sp>
    </p:spTree>
    <p:extLst>
      <p:ext uri="{BB962C8B-B14F-4D97-AF65-F5344CB8AC3E}">
        <p14:creationId xmlns:p14="http://schemas.microsoft.com/office/powerpoint/2010/main" val="391620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Fundraising </a:t>
            </a:r>
            <a:r>
              <a:rPr lang="en-US" dirty="0"/>
              <a:t>Numbers as of 3/29/24</a:t>
            </a:r>
          </a:p>
          <a:p>
            <a:endParaRPr lang="en-US" b="1" dirty="0"/>
          </a:p>
          <a:p>
            <a:r>
              <a:rPr lang="en-US" b="1" dirty="0"/>
              <a:t>Likelihood Percentages to close FY24</a:t>
            </a:r>
          </a:p>
          <a:p>
            <a:r>
              <a:rPr lang="en-US" dirty="0"/>
              <a:t>100% likelihood - $2,</a:t>
            </a:r>
            <a:r>
              <a:rPr lang="en-US" sz="1800" dirty="0">
                <a:solidFill>
                  <a:srgbClr val="000000"/>
                </a:solidFill>
                <a:effectLst/>
                <a:latin typeface="Calibri" panose="020F0502020204030204" pitchFamily="34" charset="0"/>
                <a:ea typeface="Aptos" panose="020B0004020202020204" pitchFamily="34" charset="0"/>
              </a:rPr>
              <a:t>496,377.89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rPr>
              <a:t>80% Likelihood - </a:t>
            </a:r>
            <a:r>
              <a:rPr lang="en-US" sz="1800" dirty="0">
                <a:solidFill>
                  <a:srgbClr val="000000"/>
                </a:solidFill>
                <a:effectLst/>
                <a:latin typeface="Calibri" panose="020F0502020204030204" pitchFamily="34" charset="0"/>
                <a:ea typeface="Aptos" panose="020B0004020202020204" pitchFamily="34" charset="0"/>
              </a:rPr>
              <a:t>$29,476,447.30</a:t>
            </a:r>
            <a:endParaRPr lang="en-US" sz="1800" dirty="0">
              <a:effectLst/>
              <a:latin typeface="Calibri" panose="020F0502020204030204" pitchFamily="34" charset="0"/>
              <a:ea typeface="Aptos" panose="020B0004020202020204" pitchFamily="34" charset="0"/>
            </a:endParaRPr>
          </a:p>
          <a:p>
            <a:r>
              <a:rPr lang="en-US" sz="1800" dirty="0">
                <a:solidFill>
                  <a:srgbClr val="000000"/>
                </a:solidFill>
                <a:effectLst/>
                <a:latin typeface="Calibri" panose="020F0502020204030204" pitchFamily="34" charset="0"/>
              </a:rPr>
              <a:t>60% Likelihood - </a:t>
            </a:r>
            <a:r>
              <a:rPr lang="en-US" sz="1800" dirty="0">
                <a:solidFill>
                  <a:srgbClr val="000000"/>
                </a:solidFill>
                <a:effectLst/>
                <a:latin typeface="Calibri" panose="020F0502020204030204" pitchFamily="34" charset="0"/>
                <a:ea typeface="Aptos" panose="020B0004020202020204" pitchFamily="34" charset="0"/>
              </a:rPr>
              <a:t>$48,304,500.00</a:t>
            </a:r>
          </a:p>
          <a:p>
            <a:r>
              <a:rPr lang="en-US" sz="1800" dirty="0">
                <a:solidFill>
                  <a:srgbClr val="000000"/>
                </a:solidFill>
                <a:effectLst/>
                <a:latin typeface="Calibri" panose="020F0502020204030204" pitchFamily="34" charset="0"/>
              </a:rPr>
              <a:t>40% Likelihood - </a:t>
            </a:r>
            <a:r>
              <a:rPr lang="en-US" sz="1800" dirty="0">
                <a:solidFill>
                  <a:srgbClr val="000000"/>
                </a:solidFill>
                <a:effectLst/>
                <a:latin typeface="Calibri" panose="020F0502020204030204" pitchFamily="34" charset="0"/>
                <a:ea typeface="Aptos" panose="020B0004020202020204" pitchFamily="34" charset="0"/>
              </a:rPr>
              <a:t>$12,525,500.00</a:t>
            </a:r>
          </a:p>
          <a:p>
            <a:r>
              <a:rPr lang="en-US" sz="1800" dirty="0">
                <a:solidFill>
                  <a:srgbClr val="000000"/>
                </a:solidFill>
                <a:effectLst/>
                <a:latin typeface="Calibri" panose="020F0502020204030204" pitchFamily="34" charset="0"/>
              </a:rPr>
              <a:t>20% Likelihood - </a:t>
            </a:r>
            <a:r>
              <a:rPr lang="en-US" sz="1800" dirty="0">
                <a:solidFill>
                  <a:srgbClr val="000000"/>
                </a:solidFill>
                <a:effectLst/>
                <a:latin typeface="Calibri" panose="020F0502020204030204" pitchFamily="34" charset="0"/>
                <a:ea typeface="Aptos" panose="020B0004020202020204" pitchFamily="34" charset="0"/>
              </a:rPr>
              <a:t>$13,395,000.00</a:t>
            </a:r>
          </a:p>
          <a:p>
            <a:r>
              <a:rPr lang="en-US" sz="1800" b="1" dirty="0">
                <a:solidFill>
                  <a:srgbClr val="000000"/>
                </a:solidFill>
                <a:effectLst/>
                <a:latin typeface="Calibri" panose="020F0502020204030204" pitchFamily="34" charset="0"/>
              </a:rPr>
              <a:t>Total - </a:t>
            </a:r>
            <a:r>
              <a:rPr lang="en-US" sz="1800" dirty="0">
                <a:solidFill>
                  <a:srgbClr val="000000"/>
                </a:solidFill>
                <a:effectLst/>
                <a:latin typeface="Calibri" panose="020F0502020204030204" pitchFamily="34" charset="0"/>
              </a:rPr>
              <a:t>	    </a:t>
            </a:r>
            <a:r>
              <a:rPr lang="en-US" sz="1800" b="1" dirty="0">
                <a:solidFill>
                  <a:srgbClr val="000000"/>
                </a:solidFill>
                <a:effectLst/>
                <a:latin typeface="Calibri" panose="020F0502020204030204" pitchFamily="34" charset="0"/>
                <a:ea typeface="Aptos" panose="020B0004020202020204" pitchFamily="34" charset="0"/>
              </a:rPr>
              <a:t>$106,277,825.19</a:t>
            </a:r>
            <a:endParaRPr lang="en-US" dirty="0"/>
          </a:p>
          <a:p>
            <a:endParaRPr lang="en-US" dirty="0"/>
          </a:p>
        </p:txBody>
      </p:sp>
      <p:sp>
        <p:nvSpPr>
          <p:cNvPr id="4" name="Slide Number Placeholder 3"/>
          <p:cNvSpPr>
            <a:spLocks noGrp="1"/>
          </p:cNvSpPr>
          <p:nvPr>
            <p:ph type="sldNum" sz="quarter" idx="5"/>
          </p:nvPr>
        </p:nvSpPr>
        <p:spPr/>
        <p:txBody>
          <a:bodyPr/>
          <a:lstStyle/>
          <a:p>
            <a:fld id="{CDCD2DD5-E338-4E96-A852-10BCBC17EA06}" type="slidenum">
              <a:rPr lang="en-US" smtClean="0"/>
              <a:t>2</a:t>
            </a:fld>
            <a:endParaRPr lang="en-US"/>
          </a:p>
        </p:txBody>
      </p:sp>
    </p:spTree>
    <p:extLst>
      <p:ext uri="{BB962C8B-B14F-4D97-AF65-F5344CB8AC3E}">
        <p14:creationId xmlns:p14="http://schemas.microsoft.com/office/powerpoint/2010/main" val="110474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4</a:t>
            </a:fld>
            <a:endParaRPr lang="en-US"/>
          </a:p>
        </p:txBody>
      </p:sp>
    </p:spTree>
    <p:extLst>
      <p:ext uri="{BB962C8B-B14F-4D97-AF65-F5344CB8AC3E}">
        <p14:creationId xmlns:p14="http://schemas.microsoft.com/office/powerpoint/2010/main" val="244013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FD3AA-30DE-EE44-BF5B-C581F074F075}" type="slidenum">
              <a:rPr lang="en-US" smtClean="0"/>
              <a:t>9</a:t>
            </a:fld>
            <a:endParaRPr lang="en-US"/>
          </a:p>
        </p:txBody>
      </p:sp>
    </p:spTree>
    <p:extLst>
      <p:ext uri="{BB962C8B-B14F-4D97-AF65-F5344CB8AC3E}">
        <p14:creationId xmlns:p14="http://schemas.microsoft.com/office/powerpoint/2010/main" val="107905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CD2DD5-E338-4E96-A852-10BCBC17EA06}" type="slidenum">
              <a:rPr lang="en-US" smtClean="0"/>
              <a:t>11</a:t>
            </a:fld>
            <a:endParaRPr lang="en-US"/>
          </a:p>
        </p:txBody>
      </p:sp>
    </p:spTree>
    <p:extLst>
      <p:ext uri="{BB962C8B-B14F-4D97-AF65-F5344CB8AC3E}">
        <p14:creationId xmlns:p14="http://schemas.microsoft.com/office/powerpoint/2010/main" val="3923435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62E97C-994E-55ED-D6FC-0DB9701DD047}"/>
              </a:ext>
            </a:extLst>
          </p:cNvPr>
          <p:cNvGrpSpPr/>
          <p:nvPr userDrawn="1"/>
        </p:nvGrpSpPr>
        <p:grpSpPr>
          <a:xfrm>
            <a:off x="0" y="4546821"/>
            <a:ext cx="9144000" cy="508883"/>
            <a:chOff x="0" y="4500439"/>
            <a:chExt cx="9144000" cy="508883"/>
          </a:xfrm>
        </p:grpSpPr>
        <p:sp>
          <p:nvSpPr>
            <p:cNvPr id="3" name="TextBox 2">
              <a:extLst>
                <a:ext uri="{FF2B5EF4-FFF2-40B4-BE49-F238E27FC236}">
                  <a16:creationId xmlns:a16="http://schemas.microsoft.com/office/drawing/2014/main" id="{CF43797B-5CD9-47AF-B9CD-E5DB625BBB12}"/>
                </a:ext>
              </a:extLst>
            </p:cNvPr>
            <p:cNvSpPr txBox="1"/>
            <p:nvPr userDrawn="1"/>
          </p:nvSpPr>
          <p:spPr>
            <a:xfrm>
              <a:off x="254441" y="4683318"/>
              <a:ext cx="8635117" cy="326004"/>
            </a:xfrm>
            <a:prstGeom prst="rect">
              <a:avLst/>
            </a:prstGeom>
            <a:noFill/>
          </p:spPr>
          <p:txBody>
            <a:bodyPr wrap="square" lIns="0" tIns="0" rIns="0" bIns="0" rtlCol="0" anchor="ctr" anchorCtr="0">
              <a:noAutofit/>
            </a:bodyPr>
            <a:lstStyle/>
            <a:p>
              <a:pPr algn="just"/>
              <a:r>
                <a:rPr lang="en-US" sz="900" b="0" i="1" dirty="0">
                  <a:solidFill>
                    <a:srgbClr val="D0B884">
                      <a:alpha val="50000"/>
                    </a:srgb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rgbClr val="FADEA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853CF58-C3A9-1444-8498-946996F110AC}"/>
                </a:ext>
              </a:extLst>
            </p:cNvPr>
            <p:cNvCxnSpPr>
              <a:cxnSpLocks/>
            </p:cNvCxnSpPr>
            <p:nvPr userDrawn="1"/>
          </p:nvCxnSpPr>
          <p:spPr>
            <a:xfrm>
              <a:off x="0" y="4500439"/>
              <a:ext cx="9144000" cy="0"/>
            </a:xfrm>
            <a:prstGeom prst="line">
              <a:avLst/>
            </a:prstGeom>
            <a:ln w="635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53724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80572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051" y="2509517"/>
            <a:ext cx="8507896" cy="1021556"/>
          </a:xfrm>
          <a:prstGeom prst="rect">
            <a:avLst/>
          </a:prstGeom>
        </p:spPr>
        <p:txBody>
          <a:bodyPr lIns="0" tIns="0" rIns="0" bIns="0" anchor="t">
            <a:noAutofit/>
          </a:bodyPr>
          <a:lstStyle>
            <a:lvl1pPr algn="ctr">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18051" y="1337427"/>
            <a:ext cx="8507896" cy="1125140"/>
          </a:xfrm>
          <a:prstGeom prst="rect">
            <a:avLst/>
          </a:prstGeom>
        </p:spPr>
        <p:txBody>
          <a:bodyPr lIns="0" tIns="0" rIns="0" bIns="0" anchor="b" anchorCtr="0">
            <a:noAutofit/>
          </a:bodyPr>
          <a:lstStyle>
            <a:lvl1pPr marL="0" indent="0" algn="ctr">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4" name="Group 3">
            <a:extLst>
              <a:ext uri="{FF2B5EF4-FFF2-40B4-BE49-F238E27FC236}">
                <a16:creationId xmlns:a16="http://schemas.microsoft.com/office/drawing/2014/main" id="{4D74E96D-4357-9278-C636-F61E6A3F90A5}"/>
              </a:ext>
            </a:extLst>
          </p:cNvPr>
          <p:cNvGrpSpPr/>
          <p:nvPr userDrawn="1"/>
        </p:nvGrpSpPr>
        <p:grpSpPr>
          <a:xfrm>
            <a:off x="0" y="4546821"/>
            <a:ext cx="9144000" cy="508883"/>
            <a:chOff x="0" y="4500439"/>
            <a:chExt cx="9144000" cy="508883"/>
          </a:xfrm>
        </p:grpSpPr>
        <p:sp>
          <p:nvSpPr>
            <p:cNvPr id="6" name="TextBox 5">
              <a:extLst>
                <a:ext uri="{FF2B5EF4-FFF2-40B4-BE49-F238E27FC236}">
                  <a16:creationId xmlns:a16="http://schemas.microsoft.com/office/drawing/2014/main" id="{694A16A6-A284-288F-125E-A8EC7D269251}"/>
                </a:ext>
              </a:extLst>
            </p:cNvPr>
            <p:cNvSpPr txBox="1"/>
            <p:nvPr userDrawn="1"/>
          </p:nvSpPr>
          <p:spPr>
            <a:xfrm>
              <a:off x="254441" y="4683318"/>
              <a:ext cx="8635117" cy="326004"/>
            </a:xfrm>
            <a:prstGeom prst="rect">
              <a:avLst/>
            </a:prstGeom>
            <a:noFill/>
          </p:spPr>
          <p:txBody>
            <a:bodyPr wrap="square" lIns="0" tIns="0" rIns="0" bIns="0" rtlCol="0" anchor="ctr" anchorCtr="0">
              <a:noAutofit/>
            </a:bodyPr>
            <a:lstStyle/>
            <a:p>
              <a:pPr algn="just"/>
              <a:r>
                <a:rPr lang="en-US" sz="900" b="0" i="1" dirty="0">
                  <a:solidFill>
                    <a:srgbClr val="D0B884">
                      <a:alpha val="50000"/>
                    </a:srgb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rgbClr val="FADEA1"/>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28F7E78-EEE7-AC5B-D89E-21FE127D22CA}"/>
                </a:ext>
              </a:extLst>
            </p:cNvPr>
            <p:cNvCxnSpPr>
              <a:cxnSpLocks/>
            </p:cNvCxnSpPr>
            <p:nvPr userDrawn="1"/>
          </p:nvCxnSpPr>
          <p:spPr>
            <a:xfrm>
              <a:off x="0" y="4500439"/>
              <a:ext cx="9144000" cy="0"/>
            </a:xfrm>
            <a:prstGeom prst="line">
              <a:avLst/>
            </a:prstGeom>
            <a:ln w="635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8268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855" y="2508803"/>
            <a:ext cx="8444285" cy="1021556"/>
          </a:xfrm>
          <a:prstGeom prst="rect">
            <a:avLst/>
          </a:prstGeom>
        </p:spPr>
        <p:txBody>
          <a:bodyPr lIns="0" tIns="0" rIns="0" bIns="0" anchor="t">
            <a:noAutofit/>
          </a:bodyPr>
          <a:lstStyle>
            <a:lvl1pPr algn="ctr">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9855" y="1341097"/>
            <a:ext cx="8444286" cy="1125140"/>
          </a:xfrm>
          <a:prstGeom prst="rect">
            <a:avLst/>
          </a:prstGeom>
        </p:spPr>
        <p:txBody>
          <a:bodyPr lIns="0" tIns="0" rIns="0" bIns="0" anchor="b" anchorCtr="0">
            <a:noAutofit/>
          </a:bodyPr>
          <a:lstStyle>
            <a:lvl1pPr marL="0" indent="0" algn="ctr">
              <a:buNone/>
              <a:defRPr sz="2000">
                <a:solidFill>
                  <a:srgbClr val="D0B8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4" name="Group 3">
            <a:extLst>
              <a:ext uri="{FF2B5EF4-FFF2-40B4-BE49-F238E27FC236}">
                <a16:creationId xmlns:a16="http://schemas.microsoft.com/office/drawing/2014/main" id="{8C10CA49-1A11-F725-4F61-0C505E2A80D7}"/>
              </a:ext>
            </a:extLst>
          </p:cNvPr>
          <p:cNvGrpSpPr/>
          <p:nvPr userDrawn="1"/>
        </p:nvGrpSpPr>
        <p:grpSpPr>
          <a:xfrm>
            <a:off x="0" y="4553447"/>
            <a:ext cx="9144000" cy="508883"/>
            <a:chOff x="0" y="4500439"/>
            <a:chExt cx="9144000" cy="508883"/>
          </a:xfrm>
        </p:grpSpPr>
        <p:sp>
          <p:nvSpPr>
            <p:cNvPr id="5" name="TextBox 4">
              <a:extLst>
                <a:ext uri="{FF2B5EF4-FFF2-40B4-BE49-F238E27FC236}">
                  <a16:creationId xmlns:a16="http://schemas.microsoft.com/office/drawing/2014/main" id="{BF49EE96-7E47-B30A-284B-53A8FC82CC35}"/>
                </a:ext>
              </a:extLst>
            </p:cNvPr>
            <p:cNvSpPr txBox="1"/>
            <p:nvPr userDrawn="1"/>
          </p:nvSpPr>
          <p:spPr>
            <a:xfrm>
              <a:off x="254441" y="4683318"/>
              <a:ext cx="8635117" cy="326004"/>
            </a:xfrm>
            <a:prstGeom prst="rect">
              <a:avLst/>
            </a:prstGeom>
            <a:noFill/>
          </p:spPr>
          <p:txBody>
            <a:bodyPr wrap="square" lIns="0" tIns="0" rIns="0" bIns="0" rtlCol="0" anchor="ctr" anchorCtr="0">
              <a:noAutofit/>
            </a:bodyPr>
            <a:lstStyle/>
            <a:p>
              <a:pPr algn="just"/>
              <a:r>
                <a:rPr lang="en-US" sz="900" b="0" i="1" dirty="0">
                  <a:solidFill>
                    <a:srgbClr val="D0B884">
                      <a:alpha val="50000"/>
                    </a:srgb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rgbClr val="FADEA1"/>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B7BCDBAE-2CB9-2285-93CF-694540D92FA4}"/>
                </a:ext>
              </a:extLst>
            </p:cNvPr>
            <p:cNvCxnSpPr>
              <a:cxnSpLocks/>
            </p:cNvCxnSpPr>
            <p:nvPr userDrawn="1"/>
          </p:nvCxnSpPr>
          <p:spPr>
            <a:xfrm>
              <a:off x="0" y="4500439"/>
              <a:ext cx="9144000" cy="0"/>
            </a:xfrm>
            <a:prstGeom prst="line">
              <a:avLst/>
            </a:prstGeom>
            <a:ln w="635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54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43125"/>
            <a:ext cx="8229600" cy="857250"/>
          </a:xfrm>
          <a:prstGeom prst="rect">
            <a:avLst/>
          </a:prstGeom>
        </p:spPr>
        <p:txBody>
          <a:bodyPr/>
          <a:lstStyle>
            <a:lvl1pPr>
              <a:defRPr b="1" i="0">
                <a:solidFill>
                  <a:schemeClr val="bg1"/>
                </a:solidFill>
                <a:latin typeface="Times New Roman"/>
                <a:cs typeface="Times New Roman"/>
              </a:defRPr>
            </a:lvl1pPr>
          </a:lstStyle>
          <a:p>
            <a:r>
              <a:rPr lang="en-US" dirty="0"/>
              <a:t>Subtitle Page</a:t>
            </a:r>
          </a:p>
        </p:txBody>
      </p:sp>
      <p:grpSp>
        <p:nvGrpSpPr>
          <p:cNvPr id="4" name="Group 3">
            <a:extLst>
              <a:ext uri="{FF2B5EF4-FFF2-40B4-BE49-F238E27FC236}">
                <a16:creationId xmlns:a16="http://schemas.microsoft.com/office/drawing/2014/main" id="{A030E2C5-7591-8529-E216-DEEA6D33A546}"/>
              </a:ext>
            </a:extLst>
          </p:cNvPr>
          <p:cNvGrpSpPr/>
          <p:nvPr userDrawn="1"/>
        </p:nvGrpSpPr>
        <p:grpSpPr>
          <a:xfrm>
            <a:off x="0" y="4560073"/>
            <a:ext cx="9144000" cy="508883"/>
            <a:chOff x="0" y="4500439"/>
            <a:chExt cx="9144000" cy="508883"/>
          </a:xfrm>
        </p:grpSpPr>
        <p:sp>
          <p:nvSpPr>
            <p:cNvPr id="5" name="TextBox 4">
              <a:extLst>
                <a:ext uri="{FF2B5EF4-FFF2-40B4-BE49-F238E27FC236}">
                  <a16:creationId xmlns:a16="http://schemas.microsoft.com/office/drawing/2014/main" id="{9718F16D-6527-13C6-2B58-4C85604E8CD0}"/>
                </a:ext>
              </a:extLst>
            </p:cNvPr>
            <p:cNvSpPr txBox="1"/>
            <p:nvPr userDrawn="1"/>
          </p:nvSpPr>
          <p:spPr>
            <a:xfrm>
              <a:off x="254441" y="4683318"/>
              <a:ext cx="8635117" cy="326004"/>
            </a:xfrm>
            <a:prstGeom prst="rect">
              <a:avLst/>
            </a:prstGeom>
            <a:noFill/>
          </p:spPr>
          <p:txBody>
            <a:bodyPr wrap="square" lIns="0" tIns="0" rIns="0" bIns="0" rtlCol="0" anchor="ctr" anchorCtr="0">
              <a:noAutofit/>
            </a:bodyPr>
            <a:lstStyle/>
            <a:p>
              <a:pPr algn="just"/>
              <a:r>
                <a:rPr lang="en-US" sz="900" b="0" i="1" dirty="0">
                  <a:solidFill>
                    <a:srgbClr val="D0B884">
                      <a:alpha val="50000"/>
                    </a:srgb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rgbClr val="FADEA1"/>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A14194F-3CA8-561F-8D54-B1C4D4091B7E}"/>
                </a:ext>
              </a:extLst>
            </p:cNvPr>
            <p:cNvCxnSpPr>
              <a:cxnSpLocks/>
            </p:cNvCxnSpPr>
            <p:nvPr userDrawn="1"/>
          </p:nvCxnSpPr>
          <p:spPr>
            <a:xfrm>
              <a:off x="0" y="4500439"/>
              <a:ext cx="9144000" cy="0"/>
            </a:xfrm>
            <a:prstGeom prst="line">
              <a:avLst/>
            </a:prstGeom>
            <a:ln w="635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4175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7EE75A2-A4A4-E322-DFE4-CFC157D87071}"/>
              </a:ext>
            </a:extLst>
          </p:cNvPr>
          <p:cNvGrpSpPr/>
          <p:nvPr userDrawn="1"/>
        </p:nvGrpSpPr>
        <p:grpSpPr>
          <a:xfrm>
            <a:off x="0" y="4513691"/>
            <a:ext cx="9144000" cy="543003"/>
            <a:chOff x="0" y="4500439"/>
            <a:chExt cx="9144000" cy="543003"/>
          </a:xfrm>
        </p:grpSpPr>
        <p:sp>
          <p:nvSpPr>
            <p:cNvPr id="2" name="TextBox 1">
              <a:extLst>
                <a:ext uri="{FF2B5EF4-FFF2-40B4-BE49-F238E27FC236}">
                  <a16:creationId xmlns:a16="http://schemas.microsoft.com/office/drawing/2014/main" id="{C159591A-2DD6-0655-31D3-1EF94AE5D973}"/>
                </a:ext>
              </a:extLst>
            </p:cNvPr>
            <p:cNvSpPr txBox="1"/>
            <p:nvPr userDrawn="1"/>
          </p:nvSpPr>
          <p:spPr>
            <a:xfrm>
              <a:off x="254441" y="4717438"/>
              <a:ext cx="8635117" cy="326004"/>
            </a:xfrm>
            <a:prstGeom prst="rect">
              <a:avLst/>
            </a:prstGeom>
            <a:noFill/>
          </p:spPr>
          <p:txBody>
            <a:bodyPr wrap="square" lIns="0" tIns="0" rIns="0" bIns="0" rtlCol="0" anchor="ctr" anchorCtr="0">
              <a:noAutofit/>
            </a:bodyPr>
            <a:lstStyle/>
            <a:p>
              <a:pPr algn="just"/>
              <a:r>
                <a:rPr lang="en-US" sz="900" b="0" i="1" dirty="0">
                  <a:solidFill>
                    <a:schemeClr val="bg1">
                      <a:lumMod val="50000"/>
                    </a:scheme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chemeClr val="tx1">
                    <a:alpha val="80000"/>
                  </a:schemeClr>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DC163E4B-A906-7FC3-1831-20EE06825897}"/>
                </a:ext>
              </a:extLst>
            </p:cNvPr>
            <p:cNvCxnSpPr>
              <a:cxnSpLocks/>
            </p:cNvCxnSpPr>
            <p:nvPr userDrawn="1"/>
          </p:nvCxnSpPr>
          <p:spPr>
            <a:xfrm>
              <a:off x="0" y="4500439"/>
              <a:ext cx="9144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Text Placeholder 3">
            <a:extLst>
              <a:ext uri="{FF2B5EF4-FFF2-40B4-BE49-F238E27FC236}">
                <a16:creationId xmlns:a16="http://schemas.microsoft.com/office/drawing/2014/main" id="{9D1482F7-1507-27B8-C184-B9F1C20FDA53}"/>
              </a:ext>
            </a:extLst>
          </p:cNvPr>
          <p:cNvSpPr>
            <a:spLocks noGrp="1"/>
          </p:cNvSpPr>
          <p:nvPr>
            <p:ph type="body" sz="quarter" idx="10" hasCustomPrompt="1"/>
          </p:nvPr>
        </p:nvSpPr>
        <p:spPr>
          <a:xfrm>
            <a:off x="1183125" y="993775"/>
            <a:ext cx="6777747" cy="3506664"/>
          </a:xfrm>
          <a:prstGeom prst="rect">
            <a:avLst/>
          </a:prstGeom>
        </p:spPr>
        <p:txBody>
          <a:bodyPr lIns="0" tIns="0" rIns="0" bIns="0" anchor="ctr" anchorCtr="0"/>
          <a:lstStyle>
            <a:lvl1pPr marL="0" indent="0">
              <a:buNone/>
              <a:defRPr/>
            </a:lvl1pPr>
          </a:lstStyle>
          <a:p>
            <a:r>
              <a:rPr lang="en-US" sz="2400" dirty="0"/>
              <a:t>Text between 16 and 28 point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t>Text between 16 and 28 point</a:t>
            </a:r>
          </a:p>
        </p:txBody>
      </p:sp>
    </p:spTree>
    <p:extLst>
      <p:ext uri="{BB962C8B-B14F-4D97-AF65-F5344CB8AC3E}">
        <p14:creationId xmlns:p14="http://schemas.microsoft.com/office/powerpoint/2010/main" val="265393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3AA2-DDEC-1A51-53CC-0C5CA67D2248}"/>
              </a:ext>
            </a:extLst>
          </p:cNvPr>
          <p:cNvSpPr>
            <a:spLocks noGrp="1"/>
          </p:cNvSpPr>
          <p:nvPr>
            <p:ph type="title" hasCustomPrompt="1"/>
          </p:nvPr>
        </p:nvSpPr>
        <p:spPr>
          <a:xfrm>
            <a:off x="1181764" y="1"/>
            <a:ext cx="7886700" cy="940904"/>
          </a:xfrm>
          <a:prstGeom prst="rect">
            <a:avLst/>
          </a:prstGeom>
        </p:spPr>
        <p:txBody>
          <a:bodyPr lIns="0" tIns="0" rIns="0" bIns="0" anchor="ctr" anchorCtr="0"/>
          <a:lstStyle>
            <a:lvl1pPr algn="l">
              <a:defRPr sz="4000" baseline="0">
                <a:solidFill>
                  <a:srgbClr val="D0B884"/>
                </a:solidFill>
                <a:latin typeface="Times New Roman" panose="02020603050405020304" pitchFamily="18" charset="0"/>
              </a:defRPr>
            </a:lvl1pPr>
          </a:lstStyle>
          <a:p>
            <a:r>
              <a:rPr lang="en-US" dirty="0"/>
              <a:t>Slide Title</a:t>
            </a:r>
          </a:p>
        </p:txBody>
      </p:sp>
      <p:sp>
        <p:nvSpPr>
          <p:cNvPr id="7" name="Text Placeholder 3">
            <a:extLst>
              <a:ext uri="{FF2B5EF4-FFF2-40B4-BE49-F238E27FC236}">
                <a16:creationId xmlns:a16="http://schemas.microsoft.com/office/drawing/2014/main" id="{9ADE1EA5-0E90-537C-1E9F-E5DF1638750F}"/>
              </a:ext>
            </a:extLst>
          </p:cNvPr>
          <p:cNvSpPr>
            <a:spLocks noGrp="1"/>
          </p:cNvSpPr>
          <p:nvPr>
            <p:ph type="body" sz="quarter" idx="10" hasCustomPrompt="1"/>
          </p:nvPr>
        </p:nvSpPr>
        <p:spPr>
          <a:xfrm>
            <a:off x="1181764" y="993775"/>
            <a:ext cx="6777747" cy="3506664"/>
          </a:xfrm>
          <a:prstGeom prst="rect">
            <a:avLst/>
          </a:prstGeom>
        </p:spPr>
        <p:txBody>
          <a:bodyPr lIns="0" tIns="0" rIns="0" bIns="0" anchor="ctr" anchorCtr="0"/>
          <a:lstStyle>
            <a:lvl1pPr marL="0" indent="0">
              <a:buNone/>
              <a:defRPr/>
            </a:lvl1pPr>
          </a:lstStyle>
          <a:p>
            <a:r>
              <a:rPr lang="en-US" sz="2400" dirty="0"/>
              <a:t>Text between 16 and 28 point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t>Text between 16 and 28 point</a:t>
            </a:r>
          </a:p>
        </p:txBody>
      </p:sp>
      <p:grpSp>
        <p:nvGrpSpPr>
          <p:cNvPr id="4" name="Group 3">
            <a:extLst>
              <a:ext uri="{FF2B5EF4-FFF2-40B4-BE49-F238E27FC236}">
                <a16:creationId xmlns:a16="http://schemas.microsoft.com/office/drawing/2014/main" id="{1D2D8530-27F1-DDD2-9483-65633598A84D}"/>
              </a:ext>
            </a:extLst>
          </p:cNvPr>
          <p:cNvGrpSpPr/>
          <p:nvPr userDrawn="1"/>
        </p:nvGrpSpPr>
        <p:grpSpPr>
          <a:xfrm>
            <a:off x="0" y="4500439"/>
            <a:ext cx="9144000" cy="549827"/>
            <a:chOff x="0" y="4500439"/>
            <a:chExt cx="9144000" cy="549827"/>
          </a:xfrm>
        </p:grpSpPr>
        <p:sp>
          <p:nvSpPr>
            <p:cNvPr id="5" name="TextBox 4">
              <a:extLst>
                <a:ext uri="{FF2B5EF4-FFF2-40B4-BE49-F238E27FC236}">
                  <a16:creationId xmlns:a16="http://schemas.microsoft.com/office/drawing/2014/main" id="{63063DEA-C784-07C4-CE73-67DD261D7B6A}"/>
                </a:ext>
              </a:extLst>
            </p:cNvPr>
            <p:cNvSpPr txBox="1"/>
            <p:nvPr userDrawn="1"/>
          </p:nvSpPr>
          <p:spPr>
            <a:xfrm>
              <a:off x="254441" y="4724262"/>
              <a:ext cx="8635117" cy="326004"/>
            </a:xfrm>
            <a:prstGeom prst="rect">
              <a:avLst/>
            </a:prstGeom>
            <a:noFill/>
          </p:spPr>
          <p:txBody>
            <a:bodyPr wrap="square" lIns="0" tIns="0" rIns="0" bIns="0" rtlCol="0" anchor="ctr" anchorCtr="0">
              <a:noAutofit/>
            </a:bodyPr>
            <a:lstStyle/>
            <a:p>
              <a:pPr algn="just"/>
              <a:r>
                <a:rPr lang="en-US" sz="900" b="0" i="1" dirty="0">
                  <a:solidFill>
                    <a:schemeClr val="bg1">
                      <a:lumMod val="50000"/>
                    </a:scheme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chemeClr val="tx1">
                    <a:alpha val="80000"/>
                  </a:schemeClr>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F9F876A-D5C5-F144-BD2A-A07E5ABF79D5}"/>
                </a:ext>
              </a:extLst>
            </p:cNvPr>
            <p:cNvCxnSpPr>
              <a:cxnSpLocks/>
            </p:cNvCxnSpPr>
            <p:nvPr userDrawn="1"/>
          </p:nvCxnSpPr>
          <p:spPr>
            <a:xfrm>
              <a:off x="0" y="4500439"/>
              <a:ext cx="9144000"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098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93D98AC-F699-2792-EA92-37A97687D51D}"/>
              </a:ext>
            </a:extLst>
          </p:cNvPr>
          <p:cNvSpPr>
            <a:spLocks noGrp="1"/>
          </p:cNvSpPr>
          <p:nvPr>
            <p:ph type="body" sz="quarter" idx="10" hasCustomPrompt="1"/>
          </p:nvPr>
        </p:nvSpPr>
        <p:spPr>
          <a:xfrm>
            <a:off x="1817686" y="0"/>
            <a:ext cx="5508628" cy="5143500"/>
          </a:xfrm>
          <a:prstGeom prst="rect">
            <a:avLst/>
          </a:prstGeom>
        </p:spPr>
        <p:txBody>
          <a:bodyPr lIns="0" tIns="0" rIns="0" bIns="0" anchor="ctr" anchorCtr="0"/>
          <a:lstStyle>
            <a:lvl1pPr marL="0" indent="0">
              <a:buNone/>
              <a:defRPr/>
            </a:lvl1pPr>
          </a:lstStyle>
          <a:p>
            <a:r>
              <a:rPr lang="en-US" sz="2400" dirty="0"/>
              <a:t>Text between 16 and 28 point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t>Text between 16 and 28 point</a:t>
            </a:r>
          </a:p>
        </p:txBody>
      </p:sp>
      <p:sp>
        <p:nvSpPr>
          <p:cNvPr id="5" name="TextBox 4">
            <a:extLst>
              <a:ext uri="{FF2B5EF4-FFF2-40B4-BE49-F238E27FC236}">
                <a16:creationId xmlns:a16="http://schemas.microsoft.com/office/drawing/2014/main" id="{E2ADE2BA-CDA2-40F4-4050-F88D5567CBBA}"/>
              </a:ext>
            </a:extLst>
          </p:cNvPr>
          <p:cNvSpPr txBox="1"/>
          <p:nvPr userDrawn="1"/>
        </p:nvSpPr>
        <p:spPr>
          <a:xfrm>
            <a:off x="1125940" y="4683318"/>
            <a:ext cx="7895230" cy="326004"/>
          </a:xfrm>
          <a:prstGeom prst="rect">
            <a:avLst/>
          </a:prstGeom>
          <a:noFill/>
        </p:spPr>
        <p:txBody>
          <a:bodyPr wrap="square" lIns="0" tIns="0" rIns="0" bIns="0" rtlCol="0" anchor="ctr" anchorCtr="0">
            <a:noAutofit/>
          </a:bodyPr>
          <a:lstStyle/>
          <a:p>
            <a:pPr algn="just"/>
            <a:r>
              <a:rPr lang="en-US" sz="900" b="0" i="1" dirty="0">
                <a:solidFill>
                  <a:schemeClr val="bg1">
                    <a:lumMod val="50000"/>
                  </a:schemeClr>
                </a:solidFill>
                <a:latin typeface="Times New Roman" panose="02020603050405020304" pitchFamily="18" charset="0"/>
                <a:cs typeface="Times New Roman" panose="02020603050405020304" pitchFamily="18" charset="0"/>
              </a:rPr>
              <a:t>MISSION: Florida State University preserves, expands, and disseminates knowledge in the sciences, technology, arts, humanities, and professions, while embracing a philosophy of learning strongly rooted in the traditions of the liberal arts. The university is dedicated to excellence in teaching, research, creative endeavors, and service. The university strives to instill the strength, skill, and character essential for lifelong learning, personal responsibility, and sustained achievement within a community that fosters free inquiry and embraces diversity.</a:t>
            </a:r>
          </a:p>
          <a:p>
            <a:pPr algn="l"/>
            <a:endParaRPr lang="en-US" sz="900" b="0" i="1" dirty="0">
              <a:solidFill>
                <a:schemeClr val="tx1">
                  <a:alpha val="80000"/>
                </a:schemeClr>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CF9E3AD-5C5D-2464-E5E2-1A7AB54AACC7}"/>
              </a:ext>
            </a:extLst>
          </p:cNvPr>
          <p:cNvCxnSpPr>
            <a:cxnSpLocks/>
          </p:cNvCxnSpPr>
          <p:nvPr userDrawn="1"/>
        </p:nvCxnSpPr>
        <p:spPr>
          <a:xfrm>
            <a:off x="984738" y="4418551"/>
            <a:ext cx="8159262"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82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2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6536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4" r:id="rId4"/>
    <p:sldLayoutId id="2147483655" r:id="rId5"/>
    <p:sldLayoutId id="2147483658" r:id="rId6"/>
    <p:sldLayoutId id="2147483657" r:id="rId7"/>
    <p:sldLayoutId id="2147483662" r:id="rId8"/>
    <p:sldLayoutId id="2147483663" r:id="rId9"/>
    <p:sldLayoutId id="2147483664"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14919D-DD68-4D5C-B3BB-EB77E7BACDE3}"/>
              </a:ext>
            </a:extLst>
          </p:cNvPr>
          <p:cNvSpPr>
            <a:spLocks noGrp="1"/>
          </p:cNvSpPr>
          <p:nvPr>
            <p:ph type="body" idx="1"/>
          </p:nvPr>
        </p:nvSpPr>
        <p:spPr>
          <a:xfrm>
            <a:off x="318051" y="3211244"/>
            <a:ext cx="8507896" cy="1125140"/>
          </a:xfrm>
        </p:spPr>
        <p:txBody>
          <a:bodyPr/>
          <a:lstStyle/>
          <a:p>
            <a:r>
              <a:rPr lang="en-US" sz="2800" b="1" dirty="0">
                <a:solidFill>
                  <a:srgbClr val="D0B884"/>
                </a:solidFill>
                <a:latin typeface="+mj-lt"/>
              </a:rPr>
              <a:t>Preview of FSU’s Next Comprehensive Campaign</a:t>
            </a:r>
          </a:p>
          <a:p>
            <a:endParaRPr lang="en-US" sz="2800" b="1" dirty="0">
              <a:solidFill>
                <a:srgbClr val="D0B884"/>
              </a:solidFill>
              <a:latin typeface="+mj-lt"/>
            </a:endParaRPr>
          </a:p>
          <a:p>
            <a:r>
              <a:rPr lang="en-US" sz="2800" b="1" dirty="0">
                <a:solidFill>
                  <a:srgbClr val="D0B884"/>
                </a:solidFill>
                <a:latin typeface="+mj-lt"/>
              </a:rPr>
              <a:t>Marla Vickers, ’00, MBA, CFRE</a:t>
            </a:r>
            <a:br>
              <a:rPr lang="en-US" sz="2800" b="1" dirty="0">
                <a:solidFill>
                  <a:srgbClr val="D0B884"/>
                </a:solidFill>
                <a:latin typeface="+mj-lt"/>
              </a:rPr>
            </a:br>
            <a:r>
              <a:rPr lang="en-US" sz="2800" b="1" dirty="0">
                <a:solidFill>
                  <a:srgbClr val="D0B884"/>
                </a:solidFill>
                <a:latin typeface="+mj-lt"/>
              </a:rPr>
              <a:t>Vice President of University Advancement</a:t>
            </a:r>
          </a:p>
          <a:p>
            <a:endParaRPr lang="en-US" sz="2800" b="1" dirty="0">
              <a:latin typeface="+mj-lt"/>
            </a:endParaRPr>
          </a:p>
        </p:txBody>
      </p:sp>
    </p:spTree>
    <p:extLst>
      <p:ext uri="{BB962C8B-B14F-4D97-AF65-F5344CB8AC3E}">
        <p14:creationId xmlns:p14="http://schemas.microsoft.com/office/powerpoint/2010/main" val="336206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C5F8-BD99-070E-DA9F-BB0F34F1CBD4}"/>
              </a:ext>
            </a:extLst>
          </p:cNvPr>
          <p:cNvSpPr>
            <a:spLocks noGrp="1"/>
          </p:cNvSpPr>
          <p:nvPr>
            <p:ph type="title"/>
          </p:nvPr>
        </p:nvSpPr>
        <p:spPr/>
        <p:txBody>
          <a:bodyPr/>
          <a:lstStyle/>
          <a:p>
            <a:r>
              <a:rPr lang="en-US" dirty="0"/>
              <a:t>What can YOU do? </a:t>
            </a:r>
          </a:p>
        </p:txBody>
      </p:sp>
      <p:sp>
        <p:nvSpPr>
          <p:cNvPr id="3" name="Text Placeholder 2">
            <a:extLst>
              <a:ext uri="{FF2B5EF4-FFF2-40B4-BE49-F238E27FC236}">
                <a16:creationId xmlns:a16="http://schemas.microsoft.com/office/drawing/2014/main" id="{D3F9723F-8740-069C-7F5E-EECA471001B1}"/>
              </a:ext>
            </a:extLst>
          </p:cNvPr>
          <p:cNvSpPr>
            <a:spLocks noGrp="1"/>
          </p:cNvSpPr>
          <p:nvPr>
            <p:ph type="body" sz="quarter" idx="10"/>
          </p:nvPr>
        </p:nvSpPr>
        <p:spPr>
          <a:xfrm>
            <a:off x="355111" y="1189159"/>
            <a:ext cx="8433777" cy="3506664"/>
          </a:xfrm>
        </p:spPr>
        <p:txBody>
          <a:bodyPr/>
          <a:lstStyle/>
          <a:p>
            <a:pPr marL="457200" indent="-457200">
              <a:buFont typeface="Wingdings" panose="05000000000000000000" pitchFamily="2" charset="2"/>
              <a:buChar char="Ø"/>
            </a:pPr>
            <a:r>
              <a:rPr lang="en-US" sz="2400" dirty="0"/>
              <a:t>Champion the campaign university priorities and your area’s campaign fundraising priorities  </a:t>
            </a:r>
          </a:p>
          <a:p>
            <a:pPr marL="457200" indent="-457200">
              <a:buFont typeface="Wingdings" panose="05000000000000000000" pitchFamily="2" charset="2"/>
              <a:buChar char="Ø"/>
            </a:pPr>
            <a:r>
              <a:rPr lang="en-US" sz="2400" dirty="0"/>
              <a:t>Identify key faculty within your college that can represent your area on the road to promote the campaign  </a:t>
            </a:r>
          </a:p>
          <a:p>
            <a:pPr marL="457200" indent="-457200">
              <a:buFont typeface="Wingdings" panose="05000000000000000000" pitchFamily="2" charset="2"/>
              <a:buChar char="Ø"/>
            </a:pPr>
            <a:r>
              <a:rPr lang="en-US" sz="2400" dirty="0"/>
              <a:t>Integrate your area’s campaign fundraising priorities into your area’s omnichannel messaging</a:t>
            </a:r>
          </a:p>
          <a:p>
            <a:pPr marL="457200" indent="-457200">
              <a:buFont typeface="Wingdings" panose="05000000000000000000" pitchFamily="2" charset="2"/>
              <a:buChar char="Ø"/>
            </a:pPr>
            <a:r>
              <a:rPr lang="en-US" sz="2400" dirty="0"/>
              <a:t>Encourage faculty and staff giving within your college </a:t>
            </a:r>
          </a:p>
          <a:p>
            <a:pPr marL="457200" indent="-457200">
              <a:buFont typeface="Wingdings" panose="05000000000000000000" pitchFamily="2" charset="2"/>
              <a:buChar char="Ø"/>
            </a:pPr>
            <a:endParaRPr lang="en-US" sz="2000" dirty="0"/>
          </a:p>
        </p:txBody>
      </p:sp>
    </p:spTree>
    <p:extLst>
      <p:ext uri="{BB962C8B-B14F-4D97-AF65-F5344CB8AC3E}">
        <p14:creationId xmlns:p14="http://schemas.microsoft.com/office/powerpoint/2010/main" val="7093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47EC9B-C865-9E36-DA86-BFD7BAB7BA3F}"/>
              </a:ext>
            </a:extLst>
          </p:cNvPr>
          <p:cNvSpPr>
            <a:spLocks noGrp="1"/>
          </p:cNvSpPr>
          <p:nvPr>
            <p:ph type="title"/>
          </p:nvPr>
        </p:nvSpPr>
        <p:spPr>
          <a:xfrm>
            <a:off x="1724297" y="1080700"/>
            <a:ext cx="5695406" cy="3418449"/>
          </a:xfrm>
        </p:spPr>
        <p:txBody>
          <a:bodyPr>
            <a:normAutofit/>
          </a:bodyPr>
          <a:lstStyle/>
          <a:p>
            <a:r>
              <a:rPr lang="en-US" sz="7200" b="1" dirty="0">
                <a:solidFill>
                  <a:schemeClr val="bg1"/>
                </a:solidFill>
                <a:latin typeface="+mj-lt"/>
              </a:rPr>
              <a:t>Questions? </a:t>
            </a:r>
          </a:p>
          <a:p>
            <a:r>
              <a:rPr lang="en-US" sz="7200" dirty="0">
                <a:latin typeface="+mj-lt"/>
              </a:rPr>
              <a:t>Thank You </a:t>
            </a:r>
            <a:endParaRPr lang="en-US" sz="2600" dirty="0">
              <a:latin typeface="+mj-lt"/>
            </a:endParaRPr>
          </a:p>
        </p:txBody>
      </p:sp>
    </p:spTree>
    <p:extLst>
      <p:ext uri="{BB962C8B-B14F-4D97-AF65-F5344CB8AC3E}">
        <p14:creationId xmlns:p14="http://schemas.microsoft.com/office/powerpoint/2010/main" val="26309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BCA5-C539-1655-B20C-3B595C4C698C}"/>
              </a:ext>
            </a:extLst>
          </p:cNvPr>
          <p:cNvSpPr>
            <a:spLocks noGrp="1"/>
          </p:cNvSpPr>
          <p:nvPr>
            <p:ph type="title"/>
          </p:nvPr>
        </p:nvSpPr>
        <p:spPr>
          <a:xfrm>
            <a:off x="1188720" y="232588"/>
            <a:ext cx="6587588" cy="667325"/>
          </a:xfrm>
        </p:spPr>
        <p:txBody>
          <a:bodyPr>
            <a:noAutofit/>
          </a:bodyPr>
          <a:lstStyle/>
          <a:p>
            <a:pPr algn="l"/>
            <a:r>
              <a:rPr lang="en-US" sz="2800" dirty="0">
                <a:solidFill>
                  <a:srgbClr val="D0B884"/>
                </a:solidFill>
                <a:latin typeface="+mj-lt"/>
                <a:cs typeface="Times New Roman" panose="02020603050405020304" pitchFamily="18" charset="0"/>
              </a:rPr>
              <a:t>FY24 Fundraising Totals (as of 3/29/24)</a:t>
            </a:r>
            <a:endParaRPr lang="en-US" sz="2800" dirty="0">
              <a:solidFill>
                <a:srgbClr val="D0B884"/>
              </a:solidFill>
              <a:latin typeface="+mj-lt"/>
            </a:endParaRPr>
          </a:p>
        </p:txBody>
      </p:sp>
      <p:graphicFrame>
        <p:nvGraphicFramePr>
          <p:cNvPr id="4" name="Table 3">
            <a:extLst>
              <a:ext uri="{FF2B5EF4-FFF2-40B4-BE49-F238E27FC236}">
                <a16:creationId xmlns:a16="http://schemas.microsoft.com/office/drawing/2014/main" id="{123932F8-8CF7-8AEB-3867-29A8843C9835}"/>
              </a:ext>
            </a:extLst>
          </p:cNvPr>
          <p:cNvGraphicFramePr>
            <a:graphicFrameLocks noGrp="1"/>
          </p:cNvGraphicFramePr>
          <p:nvPr>
            <p:extLst>
              <p:ext uri="{D42A27DB-BD31-4B8C-83A1-F6EECF244321}">
                <p14:modId xmlns:p14="http://schemas.microsoft.com/office/powerpoint/2010/main" val="3470994908"/>
              </p:ext>
            </p:extLst>
          </p:nvPr>
        </p:nvGraphicFramePr>
        <p:xfrm>
          <a:off x="464820" y="1206467"/>
          <a:ext cx="8252459" cy="3662690"/>
        </p:xfrm>
        <a:graphic>
          <a:graphicData uri="http://schemas.openxmlformats.org/drawingml/2006/table">
            <a:tbl>
              <a:tblPr firstRow="1" firstCol="1" bandRow="1">
                <a:tableStyleId>{5C22544A-7EE6-4342-B048-85BDC9FD1C3A}</a:tableStyleId>
              </a:tblPr>
              <a:tblGrid>
                <a:gridCol w="2644140">
                  <a:extLst>
                    <a:ext uri="{9D8B030D-6E8A-4147-A177-3AD203B41FA5}">
                      <a16:colId xmlns:a16="http://schemas.microsoft.com/office/drawing/2014/main" val="1202933932"/>
                    </a:ext>
                  </a:extLst>
                </a:gridCol>
                <a:gridCol w="2811780">
                  <a:extLst>
                    <a:ext uri="{9D8B030D-6E8A-4147-A177-3AD203B41FA5}">
                      <a16:colId xmlns:a16="http://schemas.microsoft.com/office/drawing/2014/main" val="1989686001"/>
                    </a:ext>
                  </a:extLst>
                </a:gridCol>
                <a:gridCol w="2796539">
                  <a:extLst>
                    <a:ext uri="{9D8B030D-6E8A-4147-A177-3AD203B41FA5}">
                      <a16:colId xmlns:a16="http://schemas.microsoft.com/office/drawing/2014/main" val="2971832242"/>
                    </a:ext>
                  </a:extLst>
                </a:gridCol>
              </a:tblGrid>
              <a:tr h="500890">
                <a:tc>
                  <a:txBody>
                    <a:bodyPr/>
                    <a:lstStyle/>
                    <a:p>
                      <a:pPr marL="0" marR="0" algn="ctr">
                        <a:spcBef>
                          <a:spcPts val="0"/>
                        </a:spcBef>
                        <a:spcAft>
                          <a:spcPts val="0"/>
                        </a:spcAft>
                      </a:pPr>
                      <a:r>
                        <a:rPr lang="en-US" sz="1600" dirty="0">
                          <a:solidFill>
                            <a:srgbClr val="D0B884"/>
                          </a:solidFill>
                          <a:effectLst/>
                          <a:latin typeface="+mj-lt"/>
                        </a:rPr>
                        <a:t>DSO</a:t>
                      </a:r>
                      <a:endParaRPr lang="en-US" sz="1600" dirty="0">
                        <a:solidFill>
                          <a:srgbClr val="D0B884"/>
                        </a:solidFill>
                        <a:effectLst/>
                        <a:latin typeface="+mj-lt"/>
                        <a:ea typeface="Calibri" panose="020F0502020204030204" pitchFamily="34" charset="0"/>
                        <a:cs typeface="Times New Roman" panose="02020603050405020304" pitchFamily="18" charset="0"/>
                      </a:endParaRPr>
                    </a:p>
                  </a:txBody>
                  <a:tcPr anchor="ctr">
                    <a:solidFill>
                      <a:schemeClr val="tx2">
                        <a:lumMod val="75000"/>
                      </a:schemeClr>
                    </a:solidFill>
                  </a:tcPr>
                </a:tc>
                <a:tc>
                  <a:txBody>
                    <a:bodyPr/>
                    <a:lstStyle/>
                    <a:p>
                      <a:pPr marL="0" marR="0" algn="ctr">
                        <a:spcBef>
                          <a:spcPts val="0"/>
                        </a:spcBef>
                        <a:spcAft>
                          <a:spcPts val="0"/>
                        </a:spcAft>
                      </a:pPr>
                      <a:r>
                        <a:rPr lang="en-US" sz="1600" dirty="0">
                          <a:solidFill>
                            <a:srgbClr val="D0B884"/>
                          </a:solidFill>
                          <a:effectLst/>
                          <a:latin typeface="+mj-lt"/>
                        </a:rPr>
                        <a:t>PREVIOUS FISCAL</a:t>
                      </a:r>
                    </a:p>
                    <a:p>
                      <a:pPr marL="0" marR="0" algn="ctr">
                        <a:spcBef>
                          <a:spcPts val="0"/>
                        </a:spcBef>
                        <a:spcAft>
                          <a:spcPts val="0"/>
                        </a:spcAft>
                      </a:pPr>
                      <a:r>
                        <a:rPr lang="en-US" sz="1600" dirty="0">
                          <a:solidFill>
                            <a:srgbClr val="D0B884"/>
                          </a:solidFill>
                          <a:effectLst/>
                          <a:latin typeface="+mj-lt"/>
                        </a:rPr>
                        <a:t> YEAR TO DATE 2023</a:t>
                      </a:r>
                    </a:p>
                  </a:txBody>
                  <a:tcPr anchor="ctr">
                    <a:solidFill>
                      <a:schemeClr val="tx2">
                        <a:lumMod val="75000"/>
                      </a:schemeClr>
                    </a:solidFill>
                  </a:tcPr>
                </a:tc>
                <a:tc>
                  <a:txBody>
                    <a:bodyPr/>
                    <a:lstStyle/>
                    <a:p>
                      <a:pPr marL="0" marR="0" algn="ctr">
                        <a:spcBef>
                          <a:spcPts val="0"/>
                        </a:spcBef>
                        <a:spcAft>
                          <a:spcPts val="0"/>
                        </a:spcAft>
                      </a:pPr>
                      <a:r>
                        <a:rPr lang="en-US" sz="1600" dirty="0">
                          <a:solidFill>
                            <a:srgbClr val="D0B884"/>
                          </a:solidFill>
                          <a:effectLst/>
                          <a:latin typeface="+mj-lt"/>
                        </a:rPr>
                        <a:t>FISCAL YEAR TO DATE 2024</a:t>
                      </a:r>
                    </a:p>
                  </a:txBody>
                  <a:tcPr anchor="ctr">
                    <a:solidFill>
                      <a:schemeClr val="tx2">
                        <a:lumMod val="75000"/>
                      </a:schemeClr>
                    </a:solidFill>
                  </a:tcPr>
                </a:tc>
                <a:extLst>
                  <a:ext uri="{0D108BD9-81ED-4DB2-BD59-A6C34878D82A}">
                    <a16:rowId xmlns:a16="http://schemas.microsoft.com/office/drawing/2014/main" val="3072917652"/>
                  </a:ext>
                </a:extLst>
              </a:tr>
              <a:tr h="500890">
                <a:tc>
                  <a:txBody>
                    <a:bodyPr/>
                    <a:lstStyle/>
                    <a:p>
                      <a:pPr marL="0" marR="0" algn="l">
                        <a:spcBef>
                          <a:spcPts val="0"/>
                        </a:spcBef>
                        <a:spcAft>
                          <a:spcPts val="0"/>
                        </a:spcAft>
                      </a:pPr>
                      <a:r>
                        <a:rPr lang="en-US" sz="1600" b="0" dirty="0">
                          <a:solidFill>
                            <a:schemeClr val="tx1"/>
                          </a:solidFill>
                          <a:effectLst/>
                          <a:latin typeface="+mj-lt"/>
                        </a:rPr>
                        <a:t>FSU Foundation</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0E9D8"/>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$53,645,258</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0E9D8"/>
                    </a:solidFill>
                  </a:tcPr>
                </a:tc>
                <a:tc>
                  <a:txBody>
                    <a:bodyPr/>
                    <a:lstStyle/>
                    <a:p>
                      <a:pPr marL="0" marR="0" algn="ctr">
                        <a:spcBef>
                          <a:spcPts val="0"/>
                        </a:spcBef>
                        <a:spcAft>
                          <a:spcPts val="0"/>
                        </a:spcAft>
                      </a:pPr>
                      <a:r>
                        <a:rPr lang="en-US" sz="1800" dirty="0">
                          <a:solidFill>
                            <a:schemeClr val="tx1"/>
                          </a:solidFill>
                          <a:effectLst/>
                          <a:latin typeface="+mj-lt"/>
                          <a:ea typeface="Aptos" panose="020B0004020202020204" pitchFamily="34" charset="0"/>
                        </a:rPr>
                        <a:t>$41,544,751</a:t>
                      </a:r>
                    </a:p>
                  </a:txBody>
                  <a:tcPr marL="24765" marR="24765" marT="24765" marB="24765" anchor="ctr">
                    <a:solidFill>
                      <a:srgbClr val="F0E9D8"/>
                    </a:solidFill>
                  </a:tcPr>
                </a:tc>
                <a:extLst>
                  <a:ext uri="{0D108BD9-81ED-4DB2-BD59-A6C34878D82A}">
                    <a16:rowId xmlns:a16="http://schemas.microsoft.com/office/drawing/2014/main" val="478651204"/>
                  </a:ext>
                </a:extLst>
              </a:tr>
              <a:tr h="500890">
                <a:tc>
                  <a:txBody>
                    <a:bodyPr/>
                    <a:lstStyle/>
                    <a:p>
                      <a:pPr marL="0" marR="0" algn="l">
                        <a:spcBef>
                          <a:spcPts val="0"/>
                        </a:spcBef>
                        <a:spcAft>
                          <a:spcPts val="0"/>
                        </a:spcAft>
                      </a:pPr>
                      <a:r>
                        <a:rPr lang="en-US" sz="1600" b="0" dirty="0">
                          <a:solidFill>
                            <a:schemeClr val="tx1"/>
                          </a:solidFill>
                          <a:effectLst/>
                          <a:latin typeface="+mj-lt"/>
                        </a:rPr>
                        <a:t>Alumni Association</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7F3ED"/>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$517,726</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7F3ED"/>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$242,598</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7F3ED"/>
                    </a:solidFill>
                  </a:tcPr>
                </a:tc>
                <a:extLst>
                  <a:ext uri="{0D108BD9-81ED-4DB2-BD59-A6C34878D82A}">
                    <a16:rowId xmlns:a16="http://schemas.microsoft.com/office/drawing/2014/main" val="2664378173"/>
                  </a:ext>
                </a:extLst>
              </a:tr>
              <a:tr h="500890">
                <a:tc>
                  <a:txBody>
                    <a:bodyPr/>
                    <a:lstStyle/>
                    <a:p>
                      <a:pPr marL="0" marR="0" algn="l">
                        <a:spcBef>
                          <a:spcPts val="0"/>
                        </a:spcBef>
                        <a:spcAft>
                          <a:spcPts val="0"/>
                        </a:spcAft>
                      </a:pPr>
                      <a:r>
                        <a:rPr lang="en-US" sz="1600" b="0" dirty="0">
                          <a:solidFill>
                            <a:schemeClr val="tx1"/>
                          </a:solidFill>
                          <a:effectLst/>
                          <a:latin typeface="+mj-lt"/>
                        </a:rPr>
                        <a:t>Seminole Boosters</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0E9D8"/>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$49,205,979</a:t>
                      </a:r>
                      <a:endParaRPr lang="en-US" sz="1600" dirty="0">
                        <a:solidFill>
                          <a:schemeClr val="tx1"/>
                        </a:solidFill>
                        <a:effectLst/>
                        <a:latin typeface="+mj-lt"/>
                        <a:ea typeface="Calibri" panose="020F0502020204030204" pitchFamily="34" charset="0"/>
                        <a:cs typeface="Calibri" panose="020F0502020204030204" pitchFamily="34" charset="0"/>
                      </a:endParaRPr>
                    </a:p>
                  </a:txBody>
                  <a:tcPr marL="9525" marR="9525" marT="9525" marB="9525" anchor="ctr">
                    <a:solidFill>
                      <a:srgbClr val="F0E9D8"/>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$49,766,969</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0E9D8"/>
                    </a:solidFill>
                  </a:tcPr>
                </a:tc>
                <a:extLst>
                  <a:ext uri="{0D108BD9-81ED-4DB2-BD59-A6C34878D82A}">
                    <a16:rowId xmlns:a16="http://schemas.microsoft.com/office/drawing/2014/main" val="4046140708"/>
                  </a:ext>
                </a:extLst>
              </a:tr>
              <a:tr h="500890">
                <a:tc>
                  <a:txBody>
                    <a:bodyPr/>
                    <a:lstStyle/>
                    <a:p>
                      <a:pPr marL="0" marR="0" algn="l">
                        <a:spcBef>
                          <a:spcPts val="0"/>
                        </a:spcBef>
                        <a:spcAft>
                          <a:spcPts val="0"/>
                        </a:spcAft>
                      </a:pPr>
                      <a:r>
                        <a:rPr lang="en-US" sz="1600" b="0" dirty="0">
                          <a:solidFill>
                            <a:schemeClr val="tx1"/>
                          </a:solidFill>
                          <a:effectLst/>
                          <a:latin typeface="+mj-lt"/>
                        </a:rPr>
                        <a:t>Research Foundation</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7F3ED"/>
                    </a:solidFill>
                  </a:tcPr>
                </a:tc>
                <a:tc>
                  <a:txBody>
                    <a:bodyPr/>
                    <a:lstStyle/>
                    <a:p>
                      <a:pPr marL="0" marR="0" algn="ctr">
                        <a:spcBef>
                          <a:spcPts val="0"/>
                        </a:spcBef>
                        <a:spcAft>
                          <a:spcPts val="0"/>
                        </a:spcAft>
                      </a:pPr>
                      <a:r>
                        <a:rPr lang="en-US" sz="1800" dirty="0">
                          <a:solidFill>
                            <a:schemeClr val="tx1"/>
                          </a:solidFill>
                          <a:effectLst/>
                          <a:latin typeface="+mn-lt"/>
                          <a:ea typeface="Aptos" panose="020B0004020202020204" pitchFamily="34" charset="0"/>
                        </a:rPr>
                        <a:t>$1,084,832</a:t>
                      </a:r>
                    </a:p>
                  </a:txBody>
                  <a:tcPr marL="24765" marR="24765" marT="24765" marB="24765" anchor="ctr">
                    <a:solidFill>
                      <a:srgbClr val="F7F3ED"/>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$2,259,414</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7F3ED"/>
                    </a:solidFill>
                  </a:tcPr>
                </a:tc>
                <a:extLst>
                  <a:ext uri="{0D108BD9-81ED-4DB2-BD59-A6C34878D82A}">
                    <a16:rowId xmlns:a16="http://schemas.microsoft.com/office/drawing/2014/main" val="3946791264"/>
                  </a:ext>
                </a:extLst>
              </a:tr>
              <a:tr h="500890">
                <a:tc>
                  <a:txBody>
                    <a:bodyPr/>
                    <a:lstStyle/>
                    <a:p>
                      <a:pPr marL="0" marR="0" algn="l">
                        <a:spcBef>
                          <a:spcPts val="0"/>
                        </a:spcBef>
                        <a:spcAft>
                          <a:spcPts val="0"/>
                        </a:spcAft>
                      </a:pPr>
                      <a:r>
                        <a:rPr lang="en-US" sz="1600" b="0" dirty="0">
                          <a:solidFill>
                            <a:schemeClr val="tx1"/>
                          </a:solidFill>
                          <a:effectLst/>
                          <a:latin typeface="+mj-lt"/>
                        </a:rPr>
                        <a:t>The John</a:t>
                      </a:r>
                      <a:r>
                        <a:rPr lang="en-US" sz="1600" b="0" baseline="0" dirty="0">
                          <a:solidFill>
                            <a:schemeClr val="tx1"/>
                          </a:solidFill>
                          <a:effectLst/>
                          <a:latin typeface="+mj-lt"/>
                        </a:rPr>
                        <a:t> and Mable Ringling Museum of Art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0E9D8"/>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$1,998,911</a:t>
                      </a:r>
                      <a:endParaRPr lang="en-US" sz="1600" dirty="0">
                        <a:solidFill>
                          <a:schemeClr val="tx1"/>
                        </a:solidFill>
                        <a:effectLst/>
                        <a:latin typeface="+mj-lt"/>
                        <a:ea typeface="Calibri" panose="020F0502020204030204" pitchFamily="34" charset="0"/>
                        <a:cs typeface="Calibri" panose="020F0502020204030204" pitchFamily="34" charset="0"/>
                      </a:endParaRPr>
                    </a:p>
                  </a:txBody>
                  <a:tcPr marL="9525" marR="9525" marT="9525" marB="9525" anchor="ctr">
                    <a:solidFill>
                      <a:srgbClr val="F0E9D8"/>
                    </a:solidFill>
                  </a:tcPr>
                </a:tc>
                <a:tc>
                  <a:txBody>
                    <a:bodyPr/>
                    <a:lstStyle/>
                    <a:p>
                      <a:pPr marL="0" marR="0" algn="ctr">
                        <a:spcBef>
                          <a:spcPts val="0"/>
                        </a:spcBef>
                        <a:spcAft>
                          <a:spcPts val="0"/>
                        </a:spcAft>
                      </a:pPr>
                      <a:r>
                        <a:rPr lang="en-US" sz="1800" kern="1200" dirty="0">
                          <a:solidFill>
                            <a:schemeClr val="tx1"/>
                          </a:solidFill>
                          <a:effectLst/>
                          <a:latin typeface="+mn-lt"/>
                          <a:ea typeface="+mn-ea"/>
                          <a:cs typeface="+mn-cs"/>
                        </a:rPr>
                        <a:t>$2,557,931</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0E9D8"/>
                    </a:solidFill>
                  </a:tcPr>
                </a:tc>
                <a:extLst>
                  <a:ext uri="{0D108BD9-81ED-4DB2-BD59-A6C34878D82A}">
                    <a16:rowId xmlns:a16="http://schemas.microsoft.com/office/drawing/2014/main" val="519811234"/>
                  </a:ext>
                </a:extLst>
              </a:tr>
              <a:tr h="500890">
                <a:tc>
                  <a:txBody>
                    <a:bodyPr/>
                    <a:lstStyle/>
                    <a:p>
                      <a:pPr marL="0" marR="0" algn="l">
                        <a:spcBef>
                          <a:spcPts val="0"/>
                        </a:spcBef>
                        <a:spcAft>
                          <a:spcPts val="0"/>
                        </a:spcAft>
                      </a:pPr>
                      <a:r>
                        <a:rPr lang="en-US" sz="1600" dirty="0">
                          <a:solidFill>
                            <a:schemeClr val="tx1"/>
                          </a:solidFill>
                          <a:effectLst/>
                          <a:latin typeface="+mj-lt"/>
                        </a:rPr>
                        <a:t>TOTAL</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anchor="ctr">
                    <a:solidFill>
                      <a:srgbClr val="F7F3ED"/>
                    </a:solidFill>
                  </a:tcPr>
                </a:tc>
                <a:tc>
                  <a:txBody>
                    <a:bodyPr/>
                    <a:lstStyle/>
                    <a:p>
                      <a:pPr marL="0" marR="0" algn="ctr">
                        <a:spcBef>
                          <a:spcPts val="0"/>
                        </a:spcBef>
                        <a:spcAft>
                          <a:spcPts val="0"/>
                        </a:spcAft>
                      </a:pPr>
                      <a:r>
                        <a:rPr lang="en-US" sz="1800" b="1" kern="1200" dirty="0">
                          <a:solidFill>
                            <a:schemeClr val="tx1"/>
                          </a:solidFill>
                          <a:effectLst/>
                          <a:latin typeface="+mn-lt"/>
                          <a:ea typeface="+mn-ea"/>
                          <a:cs typeface="+mn-cs"/>
                        </a:rPr>
                        <a:t>$106,452,705</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7F3ED"/>
                    </a:solidFill>
                  </a:tcPr>
                </a:tc>
                <a:tc>
                  <a:txBody>
                    <a:bodyPr/>
                    <a:lstStyle/>
                    <a:p>
                      <a:pPr marL="0" marR="0" algn="ctr">
                        <a:spcBef>
                          <a:spcPts val="0"/>
                        </a:spcBef>
                        <a:spcAft>
                          <a:spcPts val="0"/>
                        </a:spcAft>
                      </a:pPr>
                      <a:r>
                        <a:rPr lang="en-US" sz="1800" b="1" kern="1200" dirty="0">
                          <a:solidFill>
                            <a:schemeClr val="tx1"/>
                          </a:solidFill>
                          <a:effectLst/>
                          <a:latin typeface="+mn-lt"/>
                          <a:ea typeface="+mn-ea"/>
                          <a:cs typeface="+mn-cs"/>
                        </a:rPr>
                        <a:t>$96,371,664</a:t>
                      </a:r>
                      <a:endParaRPr lang="en-US" sz="1600" dirty="0">
                        <a:solidFill>
                          <a:schemeClr val="tx1"/>
                        </a:solidFill>
                        <a:effectLst/>
                        <a:latin typeface="+mj-lt"/>
                        <a:ea typeface="Calibri" panose="020F0502020204030204" pitchFamily="34" charset="0"/>
                      </a:endParaRPr>
                    </a:p>
                  </a:txBody>
                  <a:tcPr marL="9525" marR="9525" marT="9525" marB="9525" anchor="ctr">
                    <a:solidFill>
                      <a:srgbClr val="F7F3ED"/>
                    </a:solidFill>
                  </a:tcPr>
                </a:tc>
                <a:extLst>
                  <a:ext uri="{0D108BD9-81ED-4DB2-BD59-A6C34878D82A}">
                    <a16:rowId xmlns:a16="http://schemas.microsoft.com/office/drawing/2014/main" val="3802489412"/>
                  </a:ext>
                </a:extLst>
              </a:tr>
            </a:tbl>
          </a:graphicData>
        </a:graphic>
      </p:graphicFrame>
    </p:spTree>
    <p:extLst>
      <p:ext uri="{BB962C8B-B14F-4D97-AF65-F5344CB8AC3E}">
        <p14:creationId xmlns:p14="http://schemas.microsoft.com/office/powerpoint/2010/main" val="231503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849B-48E5-D723-5360-0999C44B37D3}"/>
              </a:ext>
            </a:extLst>
          </p:cNvPr>
          <p:cNvSpPr>
            <a:spLocks noGrp="1"/>
          </p:cNvSpPr>
          <p:nvPr>
            <p:ph type="title"/>
          </p:nvPr>
        </p:nvSpPr>
        <p:spPr/>
        <p:txBody>
          <a:bodyPr/>
          <a:lstStyle/>
          <a:p>
            <a:r>
              <a:rPr lang="en-US" dirty="0">
                <a:latin typeface="+mj-lt"/>
              </a:rPr>
              <a:t>Comprehensive Campaign</a:t>
            </a:r>
          </a:p>
        </p:txBody>
      </p:sp>
      <p:sp>
        <p:nvSpPr>
          <p:cNvPr id="6" name="Text Placeholder 5">
            <a:extLst>
              <a:ext uri="{FF2B5EF4-FFF2-40B4-BE49-F238E27FC236}">
                <a16:creationId xmlns:a16="http://schemas.microsoft.com/office/drawing/2014/main" id="{0D05AB98-ADED-9B4E-7905-32C454012276}"/>
              </a:ext>
            </a:extLst>
          </p:cNvPr>
          <p:cNvSpPr>
            <a:spLocks noGrp="1"/>
          </p:cNvSpPr>
          <p:nvPr>
            <p:ph type="body" sz="quarter" idx="10"/>
          </p:nvPr>
        </p:nvSpPr>
        <p:spPr>
          <a:xfrm>
            <a:off x="280219" y="1122363"/>
            <a:ext cx="8863781" cy="3506664"/>
          </a:xfrm>
        </p:spPr>
        <p:txBody>
          <a:bodyPr/>
          <a:lstStyle/>
          <a:p>
            <a:pPr marL="342900" indent="-342900">
              <a:buFont typeface="Arial" panose="020B0604020202020204" pitchFamily="34" charset="0"/>
              <a:buChar char="•"/>
            </a:pPr>
            <a:r>
              <a:rPr lang="en-US" sz="2000" dirty="0"/>
              <a:t>Comprehensive Campaign  = One university-wide campaign, encompassing fundraising priorities across </a:t>
            </a:r>
            <a:r>
              <a:rPr lang="en-US" sz="2000" u="sng" dirty="0"/>
              <a:t>all</a:t>
            </a:r>
            <a:r>
              <a:rPr lang="en-US" sz="2000" dirty="0"/>
              <a:t> of FSU’s colleges, schools and units + athletics</a:t>
            </a:r>
          </a:p>
          <a:p>
            <a:r>
              <a:rPr lang="en-US" sz="2000" dirty="0"/>
              <a:t> </a:t>
            </a:r>
          </a:p>
          <a:p>
            <a:pPr marL="342900" indent="-342900">
              <a:buFont typeface="Arial" panose="020B0604020202020204" pitchFamily="34" charset="0"/>
              <a:buChar char="•"/>
            </a:pPr>
            <a:r>
              <a:rPr lang="en-US" sz="2000" dirty="0"/>
              <a:t>Academics, Seminole Boosters and The Ringling are unified and coordinated in their approach  </a:t>
            </a:r>
          </a:p>
          <a:p>
            <a:endParaRPr lang="en-US" sz="2000" dirty="0"/>
          </a:p>
          <a:p>
            <a:pPr marL="342900" indent="-342900">
              <a:buFont typeface="Arial" panose="020B0604020202020204" pitchFamily="34" charset="0"/>
              <a:buChar char="•"/>
            </a:pPr>
            <a:r>
              <a:rPr lang="en-US" sz="2000" dirty="0"/>
              <a:t>We work as one Advancement team to achieve FSU’s campaign fundraising and engagement goal!</a:t>
            </a:r>
          </a:p>
        </p:txBody>
      </p:sp>
    </p:spTree>
    <p:extLst>
      <p:ext uri="{BB962C8B-B14F-4D97-AF65-F5344CB8AC3E}">
        <p14:creationId xmlns:p14="http://schemas.microsoft.com/office/powerpoint/2010/main" val="192637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29F94-85FD-5275-97C2-E531EB5CCF69}"/>
              </a:ext>
            </a:extLst>
          </p:cNvPr>
          <p:cNvSpPr txBox="1"/>
          <p:nvPr/>
        </p:nvSpPr>
        <p:spPr>
          <a:xfrm>
            <a:off x="1177503" y="48548"/>
            <a:ext cx="7159969" cy="835612"/>
          </a:xfrm>
          <a:prstGeom prst="rect">
            <a:avLst/>
          </a:prstGeom>
          <a:noFill/>
        </p:spPr>
        <p:txBody>
          <a:bodyPr wrap="square" lIns="0" tIns="0" rIns="0" bIns="0" rtlCol="0" anchor="ctr" anchorCtr="0">
            <a:noAutofit/>
          </a:bodyPr>
          <a:lstStyle/>
          <a:p>
            <a:pPr algn="l"/>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a:solidFill>
                  <a:schemeClr val="accent1"/>
                </a:solidFill>
                <a:latin typeface="+mj-lt"/>
                <a:cs typeface="Times New Roman" panose="02020603050405020304" pitchFamily="18" charset="0"/>
              </a:rPr>
              <a:t>Campaign Timeline</a:t>
            </a:r>
          </a:p>
        </p:txBody>
      </p:sp>
      <p:sp>
        <p:nvSpPr>
          <p:cNvPr id="2" name="TextBox 1">
            <a:extLst>
              <a:ext uri="{FF2B5EF4-FFF2-40B4-BE49-F238E27FC236}">
                <a16:creationId xmlns:a16="http://schemas.microsoft.com/office/drawing/2014/main" id="{510C89B4-5DB6-D09D-6BE7-30A3007A58EC}"/>
              </a:ext>
            </a:extLst>
          </p:cNvPr>
          <p:cNvSpPr txBox="1"/>
          <p:nvPr/>
        </p:nvSpPr>
        <p:spPr>
          <a:xfrm>
            <a:off x="165952" y="1198549"/>
            <a:ext cx="2026796" cy="12770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2024</a:t>
            </a:r>
          </a:p>
        </p:txBody>
      </p:sp>
      <p:sp>
        <p:nvSpPr>
          <p:cNvPr id="4" name="TextBox 3">
            <a:extLst>
              <a:ext uri="{FF2B5EF4-FFF2-40B4-BE49-F238E27FC236}">
                <a16:creationId xmlns:a16="http://schemas.microsoft.com/office/drawing/2014/main" id="{595006AB-25F7-C907-A54B-2E75415FD182}"/>
              </a:ext>
            </a:extLst>
          </p:cNvPr>
          <p:cNvSpPr txBox="1"/>
          <p:nvPr/>
        </p:nvSpPr>
        <p:spPr>
          <a:xfrm>
            <a:off x="165537" y="1351235"/>
            <a:ext cx="2027211" cy="127703"/>
          </a:xfrm>
          <a:prstGeom prst="rect">
            <a:avLst/>
          </a:prstGeom>
          <a:solidFill>
            <a:schemeClr val="bg1">
              <a:lumMod val="85000"/>
            </a:schemeClr>
          </a:solidFill>
        </p:spPr>
        <p:txBody>
          <a:bodyPr wrap="square" lIns="0" tIns="0" rIns="0" bIns="0" rtlCol="0" anchor="ctr" anchorCtr="0">
            <a:noAutofit/>
          </a:bodyPr>
          <a:lstStyle/>
          <a:p>
            <a:pPr algn="ctr"/>
            <a:r>
              <a:rPr lang="en-US" sz="600" spc="150" baseline="0" dirty="0">
                <a:solidFill>
                  <a:schemeClr val="bg1">
                    <a:lumMod val="50000"/>
                  </a:schemeClr>
                </a:solidFill>
                <a:latin typeface="Arial Narrow" panose="020B0604020202020204" pitchFamily="34" charset="0"/>
                <a:cs typeface="Arial Narrow" panose="020B0604020202020204" pitchFamily="34" charset="0"/>
              </a:rPr>
              <a:t> J | F | M | A | M | J | J | A | S | O | N | D</a:t>
            </a:r>
          </a:p>
        </p:txBody>
      </p:sp>
      <p:sp>
        <p:nvSpPr>
          <p:cNvPr id="5" name="TextBox 4">
            <a:extLst>
              <a:ext uri="{FF2B5EF4-FFF2-40B4-BE49-F238E27FC236}">
                <a16:creationId xmlns:a16="http://schemas.microsoft.com/office/drawing/2014/main" id="{6D2C1C48-DD80-5924-C462-9BCCA5EA61E3}"/>
              </a:ext>
            </a:extLst>
          </p:cNvPr>
          <p:cNvSpPr txBox="1"/>
          <p:nvPr/>
        </p:nvSpPr>
        <p:spPr>
          <a:xfrm>
            <a:off x="177296" y="1503922"/>
            <a:ext cx="2010821"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6" name="TextBox 5">
            <a:extLst>
              <a:ext uri="{FF2B5EF4-FFF2-40B4-BE49-F238E27FC236}">
                <a16:creationId xmlns:a16="http://schemas.microsoft.com/office/drawing/2014/main" id="{03FD9021-237A-A332-8C24-682ED7CB8739}"/>
              </a:ext>
            </a:extLst>
          </p:cNvPr>
          <p:cNvSpPr txBox="1"/>
          <p:nvPr/>
        </p:nvSpPr>
        <p:spPr>
          <a:xfrm>
            <a:off x="758599" y="1201783"/>
            <a:ext cx="0" cy="0"/>
          </a:xfrm>
          <a:prstGeom prst="rect">
            <a:avLst/>
          </a:prstGeom>
          <a:noFill/>
        </p:spPr>
        <p:txBody>
          <a:bodyPr wrap="none" lIns="0" tIns="0" rIns="0" bIns="0" rtlCol="0" anchor="ctr" anchorCtr="0">
            <a:noAutofit/>
          </a:bodyPr>
          <a:lstStyle/>
          <a:p>
            <a:pPr algn="l"/>
            <a:endParaRPr lang="en-US" sz="2400" dirty="0"/>
          </a:p>
        </p:txBody>
      </p:sp>
      <p:sp>
        <p:nvSpPr>
          <p:cNvPr id="7" name="TextBox 6">
            <a:extLst>
              <a:ext uri="{FF2B5EF4-FFF2-40B4-BE49-F238E27FC236}">
                <a16:creationId xmlns:a16="http://schemas.microsoft.com/office/drawing/2014/main" id="{B1A25355-3CEE-A8FA-B831-0A34C364487B}"/>
              </a:ext>
            </a:extLst>
          </p:cNvPr>
          <p:cNvSpPr txBox="1"/>
          <p:nvPr/>
        </p:nvSpPr>
        <p:spPr>
          <a:xfrm>
            <a:off x="2215536" y="1198548"/>
            <a:ext cx="2031810" cy="12770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2025</a:t>
            </a:r>
          </a:p>
        </p:txBody>
      </p:sp>
      <p:sp>
        <p:nvSpPr>
          <p:cNvPr id="8" name="TextBox 7">
            <a:extLst>
              <a:ext uri="{FF2B5EF4-FFF2-40B4-BE49-F238E27FC236}">
                <a16:creationId xmlns:a16="http://schemas.microsoft.com/office/drawing/2014/main" id="{F7407C5D-5D0D-991B-E4A8-9F2B3240B145}"/>
              </a:ext>
            </a:extLst>
          </p:cNvPr>
          <p:cNvSpPr txBox="1"/>
          <p:nvPr/>
        </p:nvSpPr>
        <p:spPr>
          <a:xfrm>
            <a:off x="2222613" y="1503922"/>
            <a:ext cx="2017655"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9" name="TextBox 8">
            <a:extLst>
              <a:ext uri="{FF2B5EF4-FFF2-40B4-BE49-F238E27FC236}">
                <a16:creationId xmlns:a16="http://schemas.microsoft.com/office/drawing/2014/main" id="{A9F1AFF5-072C-77CD-F44D-CD70AE0F7572}"/>
              </a:ext>
            </a:extLst>
          </p:cNvPr>
          <p:cNvSpPr txBox="1"/>
          <p:nvPr/>
        </p:nvSpPr>
        <p:spPr>
          <a:xfrm>
            <a:off x="2514663" y="1201782"/>
            <a:ext cx="0" cy="0"/>
          </a:xfrm>
          <a:prstGeom prst="rect">
            <a:avLst/>
          </a:prstGeom>
          <a:noFill/>
        </p:spPr>
        <p:txBody>
          <a:bodyPr wrap="none" lIns="0" tIns="0" rIns="0" bIns="0" rtlCol="0" anchor="ctr" anchorCtr="0">
            <a:noAutofit/>
          </a:bodyPr>
          <a:lstStyle/>
          <a:p>
            <a:pPr algn="l"/>
            <a:endParaRPr lang="en-US" sz="2400" dirty="0"/>
          </a:p>
        </p:txBody>
      </p:sp>
      <p:sp>
        <p:nvSpPr>
          <p:cNvPr id="10" name="TextBox 9">
            <a:extLst>
              <a:ext uri="{FF2B5EF4-FFF2-40B4-BE49-F238E27FC236}">
                <a16:creationId xmlns:a16="http://schemas.microsoft.com/office/drawing/2014/main" id="{7D3D46FD-45DD-5151-40E3-052DEC7E4CC3}"/>
              </a:ext>
            </a:extLst>
          </p:cNvPr>
          <p:cNvSpPr txBox="1"/>
          <p:nvPr/>
        </p:nvSpPr>
        <p:spPr>
          <a:xfrm>
            <a:off x="4270727" y="1201782"/>
            <a:ext cx="0" cy="0"/>
          </a:xfrm>
          <a:prstGeom prst="rect">
            <a:avLst/>
          </a:prstGeom>
          <a:noFill/>
        </p:spPr>
        <p:txBody>
          <a:bodyPr wrap="none" lIns="0" tIns="0" rIns="0" bIns="0" rtlCol="0" anchor="ctr" anchorCtr="0">
            <a:noAutofit/>
          </a:bodyPr>
          <a:lstStyle/>
          <a:p>
            <a:pPr algn="l"/>
            <a:endParaRPr lang="en-US" sz="2400" dirty="0"/>
          </a:p>
        </p:txBody>
      </p:sp>
      <p:sp>
        <p:nvSpPr>
          <p:cNvPr id="11" name="TextBox 10">
            <a:extLst>
              <a:ext uri="{FF2B5EF4-FFF2-40B4-BE49-F238E27FC236}">
                <a16:creationId xmlns:a16="http://schemas.microsoft.com/office/drawing/2014/main" id="{80208419-81B4-E373-E629-99E7E7AC4FF1}"/>
              </a:ext>
            </a:extLst>
          </p:cNvPr>
          <p:cNvSpPr txBox="1"/>
          <p:nvPr/>
        </p:nvSpPr>
        <p:spPr>
          <a:xfrm>
            <a:off x="7136691" y="1194266"/>
            <a:ext cx="0" cy="0"/>
          </a:xfrm>
          <a:prstGeom prst="rect">
            <a:avLst/>
          </a:prstGeom>
          <a:noFill/>
        </p:spPr>
        <p:txBody>
          <a:bodyPr wrap="none" lIns="0" tIns="0" rIns="0" bIns="0" rtlCol="0" anchor="ctr" anchorCtr="0">
            <a:noAutofit/>
          </a:bodyPr>
          <a:lstStyle/>
          <a:p>
            <a:pPr algn="l"/>
            <a:endParaRPr lang="en-US" sz="2400" dirty="0"/>
          </a:p>
        </p:txBody>
      </p:sp>
      <p:sp>
        <p:nvSpPr>
          <p:cNvPr id="12" name="TextBox 11">
            <a:extLst>
              <a:ext uri="{FF2B5EF4-FFF2-40B4-BE49-F238E27FC236}">
                <a16:creationId xmlns:a16="http://schemas.microsoft.com/office/drawing/2014/main" id="{6400C06A-7EE6-C73D-02E0-80E683551BC8}"/>
              </a:ext>
            </a:extLst>
          </p:cNvPr>
          <p:cNvSpPr txBox="1"/>
          <p:nvPr/>
        </p:nvSpPr>
        <p:spPr>
          <a:xfrm>
            <a:off x="2217898" y="1343719"/>
            <a:ext cx="2027211" cy="127703"/>
          </a:xfrm>
          <a:prstGeom prst="rect">
            <a:avLst/>
          </a:prstGeom>
          <a:solidFill>
            <a:schemeClr val="bg1">
              <a:lumMod val="85000"/>
            </a:schemeClr>
          </a:solidFill>
        </p:spPr>
        <p:txBody>
          <a:bodyPr wrap="square" lIns="0" tIns="0" rIns="0" bIns="0" rtlCol="0" anchor="ctr" anchorCtr="0">
            <a:noAutofit/>
          </a:bodyPr>
          <a:lstStyle/>
          <a:p>
            <a:pPr algn="ctr"/>
            <a:r>
              <a:rPr lang="en-US" sz="600" spc="150" baseline="0" dirty="0">
                <a:solidFill>
                  <a:schemeClr val="bg1">
                    <a:lumMod val="50000"/>
                  </a:schemeClr>
                </a:solidFill>
                <a:latin typeface="Arial Narrow" panose="020B0604020202020204" pitchFamily="34" charset="0"/>
                <a:cs typeface="Arial Narrow" panose="020B0604020202020204" pitchFamily="34" charset="0"/>
              </a:rPr>
              <a:t> J | F | M | A | M | J | J | A | S | O | N | D</a:t>
            </a:r>
          </a:p>
        </p:txBody>
      </p:sp>
      <p:sp>
        <p:nvSpPr>
          <p:cNvPr id="13" name="TextBox 12">
            <a:extLst>
              <a:ext uri="{FF2B5EF4-FFF2-40B4-BE49-F238E27FC236}">
                <a16:creationId xmlns:a16="http://schemas.microsoft.com/office/drawing/2014/main" id="{1D2CC8A0-5135-6687-0F05-01E7CCA8A4DF}"/>
              </a:ext>
            </a:extLst>
          </p:cNvPr>
          <p:cNvSpPr txBox="1"/>
          <p:nvPr/>
        </p:nvSpPr>
        <p:spPr>
          <a:xfrm>
            <a:off x="4919934" y="1206064"/>
            <a:ext cx="611026" cy="274999"/>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2027</a:t>
            </a:r>
          </a:p>
        </p:txBody>
      </p:sp>
      <p:sp>
        <p:nvSpPr>
          <p:cNvPr id="14" name="TextBox 13">
            <a:extLst>
              <a:ext uri="{FF2B5EF4-FFF2-40B4-BE49-F238E27FC236}">
                <a16:creationId xmlns:a16="http://schemas.microsoft.com/office/drawing/2014/main" id="{73F88C34-91C9-8BE2-9E34-979283901BAB}"/>
              </a:ext>
            </a:extLst>
          </p:cNvPr>
          <p:cNvSpPr txBox="1"/>
          <p:nvPr/>
        </p:nvSpPr>
        <p:spPr>
          <a:xfrm>
            <a:off x="5576184" y="1206064"/>
            <a:ext cx="598569" cy="27499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2028</a:t>
            </a:r>
          </a:p>
        </p:txBody>
      </p:sp>
      <p:sp>
        <p:nvSpPr>
          <p:cNvPr id="15" name="TextBox 14">
            <a:extLst>
              <a:ext uri="{FF2B5EF4-FFF2-40B4-BE49-F238E27FC236}">
                <a16:creationId xmlns:a16="http://schemas.microsoft.com/office/drawing/2014/main" id="{3281C3E2-39B8-D992-CAA0-13433CB8AC51}"/>
              </a:ext>
            </a:extLst>
          </p:cNvPr>
          <p:cNvSpPr txBox="1"/>
          <p:nvPr/>
        </p:nvSpPr>
        <p:spPr>
          <a:xfrm>
            <a:off x="6212155" y="1203944"/>
            <a:ext cx="605449" cy="274994"/>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2029</a:t>
            </a:r>
          </a:p>
        </p:txBody>
      </p:sp>
      <p:sp>
        <p:nvSpPr>
          <p:cNvPr id="16" name="TextBox 15">
            <a:extLst>
              <a:ext uri="{FF2B5EF4-FFF2-40B4-BE49-F238E27FC236}">
                <a16:creationId xmlns:a16="http://schemas.microsoft.com/office/drawing/2014/main" id="{FE87E1AB-6973-84D3-A7E5-E5E5E71F7FBD}"/>
              </a:ext>
            </a:extLst>
          </p:cNvPr>
          <p:cNvSpPr txBox="1"/>
          <p:nvPr/>
        </p:nvSpPr>
        <p:spPr>
          <a:xfrm>
            <a:off x="6855006" y="1203944"/>
            <a:ext cx="598569" cy="274990"/>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2030</a:t>
            </a:r>
          </a:p>
        </p:txBody>
      </p:sp>
      <p:sp>
        <p:nvSpPr>
          <p:cNvPr id="17" name="TextBox 16">
            <a:extLst>
              <a:ext uri="{FF2B5EF4-FFF2-40B4-BE49-F238E27FC236}">
                <a16:creationId xmlns:a16="http://schemas.microsoft.com/office/drawing/2014/main" id="{4F117874-5A17-2CCD-E9DC-7ABFFB7F0F15}"/>
              </a:ext>
            </a:extLst>
          </p:cNvPr>
          <p:cNvSpPr txBox="1"/>
          <p:nvPr/>
        </p:nvSpPr>
        <p:spPr>
          <a:xfrm>
            <a:off x="7490977" y="1203946"/>
            <a:ext cx="605447" cy="27498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2031</a:t>
            </a:r>
          </a:p>
        </p:txBody>
      </p:sp>
      <p:cxnSp>
        <p:nvCxnSpPr>
          <p:cNvPr id="18" name="Straight Connector 17">
            <a:extLst>
              <a:ext uri="{FF2B5EF4-FFF2-40B4-BE49-F238E27FC236}">
                <a16:creationId xmlns:a16="http://schemas.microsoft.com/office/drawing/2014/main" id="{9D685EF7-BD25-0057-0886-2DE7F6CAE37F}"/>
              </a:ext>
            </a:extLst>
          </p:cNvPr>
          <p:cNvCxnSpPr>
            <a:cxnSpLocks/>
          </p:cNvCxnSpPr>
          <p:nvPr/>
        </p:nvCxnSpPr>
        <p:spPr>
          <a:xfrm>
            <a:off x="5877807" y="1407570"/>
            <a:ext cx="17081" cy="2996572"/>
          </a:xfrm>
          <a:prstGeom prst="line">
            <a:avLst/>
          </a:prstGeom>
          <a:ln w="19050">
            <a:solidFill>
              <a:srgbClr val="782F40"/>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BEE4470-E724-5490-22EA-BF7764B22BD7}"/>
              </a:ext>
            </a:extLst>
          </p:cNvPr>
          <p:cNvSpPr txBox="1"/>
          <p:nvPr/>
        </p:nvSpPr>
        <p:spPr>
          <a:xfrm>
            <a:off x="4281649" y="1204212"/>
            <a:ext cx="617613" cy="276853"/>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2026</a:t>
            </a:r>
          </a:p>
        </p:txBody>
      </p:sp>
      <p:sp>
        <p:nvSpPr>
          <p:cNvPr id="20" name="TextBox 19">
            <a:extLst>
              <a:ext uri="{FF2B5EF4-FFF2-40B4-BE49-F238E27FC236}">
                <a16:creationId xmlns:a16="http://schemas.microsoft.com/office/drawing/2014/main" id="{FF2ACA04-196E-F2E2-9578-86319F1B2963}"/>
              </a:ext>
            </a:extLst>
          </p:cNvPr>
          <p:cNvSpPr txBox="1"/>
          <p:nvPr/>
        </p:nvSpPr>
        <p:spPr>
          <a:xfrm>
            <a:off x="4283963" y="151143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1" name="TextBox 20">
            <a:extLst>
              <a:ext uri="{FF2B5EF4-FFF2-40B4-BE49-F238E27FC236}">
                <a16:creationId xmlns:a16="http://schemas.microsoft.com/office/drawing/2014/main" id="{80C5B683-00D5-B0C1-ADCC-60ADEBED1B28}"/>
              </a:ext>
            </a:extLst>
          </p:cNvPr>
          <p:cNvSpPr txBox="1"/>
          <p:nvPr/>
        </p:nvSpPr>
        <p:spPr>
          <a:xfrm>
            <a:off x="4919934" y="151143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2" name="TextBox 21">
            <a:extLst>
              <a:ext uri="{FF2B5EF4-FFF2-40B4-BE49-F238E27FC236}">
                <a16:creationId xmlns:a16="http://schemas.microsoft.com/office/drawing/2014/main" id="{48BDC57A-1660-8454-DC62-C1C6CFE64301}"/>
              </a:ext>
            </a:extLst>
          </p:cNvPr>
          <p:cNvSpPr txBox="1"/>
          <p:nvPr/>
        </p:nvSpPr>
        <p:spPr>
          <a:xfrm>
            <a:off x="5750796" y="1428294"/>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3" name="TextBox 22">
            <a:extLst>
              <a:ext uri="{FF2B5EF4-FFF2-40B4-BE49-F238E27FC236}">
                <a16:creationId xmlns:a16="http://schemas.microsoft.com/office/drawing/2014/main" id="{D43CE406-5D4C-0B39-975B-60F2D73393F0}"/>
              </a:ext>
            </a:extLst>
          </p:cNvPr>
          <p:cNvSpPr txBox="1"/>
          <p:nvPr/>
        </p:nvSpPr>
        <p:spPr>
          <a:xfrm>
            <a:off x="6206579" y="1503922"/>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4" name="TextBox 23">
            <a:extLst>
              <a:ext uri="{FF2B5EF4-FFF2-40B4-BE49-F238E27FC236}">
                <a16:creationId xmlns:a16="http://schemas.microsoft.com/office/drawing/2014/main" id="{0DC4A67A-0B2B-5E62-6578-F3DAC3B109E2}"/>
              </a:ext>
            </a:extLst>
          </p:cNvPr>
          <p:cNvSpPr txBox="1"/>
          <p:nvPr/>
        </p:nvSpPr>
        <p:spPr>
          <a:xfrm>
            <a:off x="6849426" y="1503922"/>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5" name="TextBox 24">
            <a:extLst>
              <a:ext uri="{FF2B5EF4-FFF2-40B4-BE49-F238E27FC236}">
                <a16:creationId xmlns:a16="http://schemas.microsoft.com/office/drawing/2014/main" id="{10855895-CAED-CC4E-5E4D-275570C3CFE0}"/>
              </a:ext>
            </a:extLst>
          </p:cNvPr>
          <p:cNvSpPr txBox="1"/>
          <p:nvPr/>
        </p:nvSpPr>
        <p:spPr>
          <a:xfrm>
            <a:off x="7492273" y="1503922"/>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6" name="TextBox 25">
            <a:extLst>
              <a:ext uri="{FF2B5EF4-FFF2-40B4-BE49-F238E27FC236}">
                <a16:creationId xmlns:a16="http://schemas.microsoft.com/office/drawing/2014/main" id="{A1705AAF-8BA1-A560-3EF0-423B27CE7296}"/>
              </a:ext>
            </a:extLst>
          </p:cNvPr>
          <p:cNvSpPr txBox="1"/>
          <p:nvPr/>
        </p:nvSpPr>
        <p:spPr>
          <a:xfrm>
            <a:off x="8135120" y="1511438"/>
            <a:ext cx="611027" cy="2655453"/>
          </a:xfrm>
          <a:prstGeom prst="rect">
            <a:avLst/>
          </a:prstGeom>
          <a:solidFill>
            <a:schemeClr val="bg1">
              <a:lumMod val="95000"/>
            </a:schemeClr>
          </a:solidFill>
        </p:spPr>
        <p:txBody>
          <a:bodyPr wrap="square" lIns="0" tIns="0" rIns="0" bIns="0" rtlCol="0" anchor="ctr" anchorCtr="0">
            <a:noAutofit/>
          </a:bodyPr>
          <a:lstStyle/>
          <a:p>
            <a:pPr algn="ctr"/>
            <a:endParaRPr lang="en-US" sz="1200" dirty="0">
              <a:solidFill>
                <a:schemeClr val="tx1">
                  <a:lumMod val="65000"/>
                  <a:lumOff val="35000"/>
                </a:schemeClr>
              </a:solidFill>
            </a:endParaRPr>
          </a:p>
        </p:txBody>
      </p:sp>
      <p:sp>
        <p:nvSpPr>
          <p:cNvPr id="27" name="TextBox 26">
            <a:extLst>
              <a:ext uri="{FF2B5EF4-FFF2-40B4-BE49-F238E27FC236}">
                <a16:creationId xmlns:a16="http://schemas.microsoft.com/office/drawing/2014/main" id="{2F8DD287-B80F-95CF-29B3-7565AA0CB7FE}"/>
              </a:ext>
            </a:extLst>
          </p:cNvPr>
          <p:cNvSpPr txBox="1"/>
          <p:nvPr/>
        </p:nvSpPr>
        <p:spPr>
          <a:xfrm>
            <a:off x="8140700" y="1206064"/>
            <a:ext cx="605447" cy="274988"/>
          </a:xfrm>
          <a:prstGeom prst="rect">
            <a:avLst/>
          </a:prstGeom>
          <a:solidFill>
            <a:schemeClr val="bg1">
              <a:lumMod val="85000"/>
            </a:schemeClr>
          </a:solidFill>
        </p:spPr>
        <p:txBody>
          <a:bodyPr wrap="square" lIns="0" tIns="0" rIns="0" bIns="0" rtlCol="0" anchor="ctr" anchorCtr="0">
            <a:noAutofit/>
          </a:bodyPr>
          <a:lstStyle/>
          <a:p>
            <a:pPr algn="ctr"/>
            <a:r>
              <a:rPr lang="en-US" sz="900" dirty="0">
                <a:solidFill>
                  <a:schemeClr val="tx1">
                    <a:lumMod val="65000"/>
                    <a:lumOff val="35000"/>
                  </a:schemeClr>
                </a:solidFill>
              </a:rPr>
              <a:t>2032</a:t>
            </a:r>
          </a:p>
        </p:txBody>
      </p:sp>
      <p:sp>
        <p:nvSpPr>
          <p:cNvPr id="28" name="TextBox 27">
            <a:extLst>
              <a:ext uri="{FF2B5EF4-FFF2-40B4-BE49-F238E27FC236}">
                <a16:creationId xmlns:a16="http://schemas.microsoft.com/office/drawing/2014/main" id="{7F7DDD4D-44B8-B274-702C-77834472360E}"/>
              </a:ext>
            </a:extLst>
          </p:cNvPr>
          <p:cNvSpPr txBox="1"/>
          <p:nvPr/>
        </p:nvSpPr>
        <p:spPr>
          <a:xfrm>
            <a:off x="4049754" y="4483726"/>
            <a:ext cx="3673186" cy="251114"/>
          </a:xfrm>
          <a:prstGeom prst="rect">
            <a:avLst/>
          </a:prstGeom>
          <a:solidFill>
            <a:srgbClr val="782F40"/>
          </a:solidFill>
        </p:spPr>
        <p:txBody>
          <a:bodyPr wrap="square" lIns="0" tIns="0" rIns="0" bIns="0" rtlCol="0" anchor="ctr" anchorCtr="0">
            <a:noAutofit/>
          </a:bodyPr>
          <a:lstStyle/>
          <a:p>
            <a:pPr algn="ctr"/>
            <a:r>
              <a:rPr lang="en-US" sz="1000" dirty="0">
                <a:solidFill>
                  <a:srgbClr val="E1CD9D"/>
                </a:solidFill>
                <a:latin typeface="Arial Narrow" panose="020B0604020202020204" pitchFamily="34" charset="0"/>
                <a:cs typeface="Arial Narrow" panose="020B0604020202020204" pitchFamily="34" charset="0"/>
              </a:rPr>
              <a:t>Announce current fundraising totals after the Leadership Giving “Silent” Phase.</a:t>
            </a:r>
          </a:p>
        </p:txBody>
      </p:sp>
      <p:sp>
        <p:nvSpPr>
          <p:cNvPr id="29" name="TextBox 28">
            <a:extLst>
              <a:ext uri="{FF2B5EF4-FFF2-40B4-BE49-F238E27FC236}">
                <a16:creationId xmlns:a16="http://schemas.microsoft.com/office/drawing/2014/main" id="{CD287ED5-7F7E-D3C7-3071-D8AE8C26341D}"/>
              </a:ext>
            </a:extLst>
          </p:cNvPr>
          <p:cNvSpPr txBox="1"/>
          <p:nvPr/>
        </p:nvSpPr>
        <p:spPr>
          <a:xfrm>
            <a:off x="1203925" y="1554013"/>
            <a:ext cx="4653066" cy="787328"/>
          </a:xfrm>
          <a:prstGeom prst="rect">
            <a:avLst/>
          </a:prstGeom>
          <a:solidFill>
            <a:srgbClr val="782F40"/>
          </a:solidFill>
        </p:spPr>
        <p:txBody>
          <a:bodyPr wrap="square" lIns="91440" tIns="91440" rIns="91440" bIns="91440" rtlCol="0" anchor="ctr">
            <a:noAutofit/>
          </a:bodyPr>
          <a:lstStyle/>
          <a:p>
            <a:pPr algn="ctr"/>
            <a:r>
              <a:rPr lang="en-US" sz="1000" b="1" dirty="0">
                <a:solidFill>
                  <a:srgbClr val="E6CC97"/>
                </a:solidFill>
                <a:latin typeface="Arial Narrow" panose="020B0604020202020204" pitchFamily="34" charset="0"/>
                <a:cs typeface="Arial Narrow" panose="020B0604020202020204" pitchFamily="34" charset="0"/>
              </a:rPr>
              <a:t>Leadership Giving “Silent” Phase </a:t>
            </a:r>
            <a:r>
              <a:rPr lang="en-US" sz="800" dirty="0">
                <a:solidFill>
                  <a:srgbClr val="E6CC97"/>
                </a:solidFill>
                <a:latin typeface="Arial Narrow" panose="020B0604020202020204" pitchFamily="34" charset="0"/>
                <a:cs typeface="Arial Narrow" panose="020B0604020202020204" pitchFamily="34" charset="0"/>
              </a:rPr>
              <a:t>7/1/2024–6/30/2028</a:t>
            </a:r>
          </a:p>
          <a:p>
            <a:pPr algn="ctr"/>
            <a:r>
              <a:rPr lang="en-US" sz="800" dirty="0">
                <a:solidFill>
                  <a:srgbClr val="E6CC97"/>
                </a:solidFill>
                <a:latin typeface="Arial Narrow" panose="020B0604020202020204" pitchFamily="34" charset="0"/>
                <a:cs typeface="Arial Narrow" panose="020B0604020202020204" pitchFamily="34" charset="0"/>
              </a:rPr>
              <a:t>Inclusive of campaign reach-backs of $50K+ from 7/1/2018-6/30/2024 (FY19-FY24)</a:t>
            </a:r>
          </a:p>
        </p:txBody>
      </p:sp>
      <p:grpSp>
        <p:nvGrpSpPr>
          <p:cNvPr id="30" name="Group 29">
            <a:extLst>
              <a:ext uri="{FF2B5EF4-FFF2-40B4-BE49-F238E27FC236}">
                <a16:creationId xmlns:a16="http://schemas.microsoft.com/office/drawing/2014/main" id="{236DF9F9-F129-C260-434C-4EF1BF3DE322}"/>
              </a:ext>
            </a:extLst>
          </p:cNvPr>
          <p:cNvGrpSpPr/>
          <p:nvPr/>
        </p:nvGrpSpPr>
        <p:grpSpPr>
          <a:xfrm>
            <a:off x="5900686" y="1554013"/>
            <a:ext cx="2593396" cy="787328"/>
            <a:chOff x="5805607" y="1368841"/>
            <a:chExt cx="3070261" cy="604570"/>
          </a:xfrm>
        </p:grpSpPr>
        <p:sp>
          <p:nvSpPr>
            <p:cNvPr id="31" name="TextBox 30">
              <a:extLst>
                <a:ext uri="{FF2B5EF4-FFF2-40B4-BE49-F238E27FC236}">
                  <a16:creationId xmlns:a16="http://schemas.microsoft.com/office/drawing/2014/main" id="{BFC9242C-EB7B-0148-7D7B-976F9B655837}"/>
                </a:ext>
              </a:extLst>
            </p:cNvPr>
            <p:cNvSpPr txBox="1"/>
            <p:nvPr/>
          </p:nvSpPr>
          <p:spPr>
            <a:xfrm>
              <a:off x="5805607" y="1368841"/>
              <a:ext cx="3018582" cy="604570"/>
            </a:xfrm>
            <a:prstGeom prst="rect">
              <a:avLst/>
            </a:prstGeom>
            <a:solidFill>
              <a:srgbClr val="782F40"/>
            </a:solidFill>
          </p:spPr>
          <p:txBody>
            <a:bodyPr wrap="square" lIns="91440" tIns="91440" rIns="91440" bIns="91440" rtlCol="0" anchor="ctr" anchorCtr="0">
              <a:noAutofit/>
            </a:bodyPr>
            <a:lstStyle/>
            <a:p>
              <a:pPr algn="ctr"/>
              <a:r>
                <a:rPr lang="en-US" sz="1000" b="1" dirty="0">
                  <a:solidFill>
                    <a:srgbClr val="E1CD9D"/>
                  </a:solidFill>
                  <a:latin typeface="Arial Narrow" panose="020B0604020202020204" pitchFamily="34" charset="0"/>
                  <a:cs typeface="Arial Narrow" panose="020B0604020202020204" pitchFamily="34" charset="0"/>
                </a:rPr>
                <a:t>Community Phase </a:t>
              </a:r>
              <a:r>
                <a:rPr lang="en-US" sz="800" dirty="0">
                  <a:solidFill>
                    <a:srgbClr val="E1CD9D"/>
                  </a:solidFill>
                  <a:latin typeface="Arial Narrow" panose="020B0604020202020204" pitchFamily="34" charset="0"/>
                  <a:cs typeface="Arial Narrow" panose="020B0604020202020204" pitchFamily="34" charset="0"/>
                </a:rPr>
                <a:t>07/01/2028–06/30/2032</a:t>
              </a:r>
            </a:p>
          </p:txBody>
        </p:sp>
        <p:sp>
          <p:nvSpPr>
            <p:cNvPr id="32" name="Triangle 7">
              <a:extLst>
                <a:ext uri="{FF2B5EF4-FFF2-40B4-BE49-F238E27FC236}">
                  <a16:creationId xmlns:a16="http://schemas.microsoft.com/office/drawing/2014/main" id="{7A64D0B7-B8FF-20CB-5656-23105CDC9C6B}"/>
                </a:ext>
              </a:extLst>
            </p:cNvPr>
            <p:cNvSpPr/>
            <p:nvPr/>
          </p:nvSpPr>
          <p:spPr>
            <a:xfrm rot="5400000">
              <a:off x="8547744" y="1645286"/>
              <a:ext cx="604568" cy="51681"/>
            </a:xfrm>
            <a:prstGeom prst="triangle">
              <a:avLst>
                <a:gd name="adj" fmla="val 50000"/>
              </a:avLst>
            </a:prstGeom>
            <a:solidFill>
              <a:srgbClr val="782F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2F4C4528-00A5-05E5-1D50-D8956086FB4B}"/>
              </a:ext>
            </a:extLst>
          </p:cNvPr>
          <p:cNvSpPr txBox="1"/>
          <p:nvPr/>
        </p:nvSpPr>
        <p:spPr>
          <a:xfrm>
            <a:off x="520741" y="2427233"/>
            <a:ext cx="652121" cy="787331"/>
          </a:xfrm>
          <a:prstGeom prst="rect">
            <a:avLst/>
          </a:prstGeom>
          <a:solidFill>
            <a:srgbClr val="D0B884"/>
          </a:solidFill>
        </p:spPr>
        <p:txBody>
          <a:bodyPr wrap="square" lIns="91440" tIns="91440" rIns="91440" bIns="91440" rtlCol="0" anchor="ctr" anchorCtr="0">
            <a:noAutofit/>
          </a:bodyPr>
          <a:lstStyle/>
          <a:p>
            <a:pPr algn="ctr">
              <a:lnSpc>
                <a:spcPts val="980"/>
              </a:lnSpc>
            </a:pPr>
            <a:r>
              <a:rPr lang="en-US" sz="800" b="1" dirty="0">
                <a:latin typeface="Arial Narrow" panose="020B0604020202020204" pitchFamily="34" charset="0"/>
                <a:cs typeface="Arial Narrow" panose="020B0604020202020204" pitchFamily="34" charset="0"/>
              </a:rPr>
              <a:t>Leadership Briefings &amp; Feasibility Study </a:t>
            </a:r>
            <a:br>
              <a:rPr lang="en-US" sz="900" b="1"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03/01/2024–05/31/2024</a:t>
            </a:r>
          </a:p>
        </p:txBody>
      </p:sp>
      <p:sp>
        <p:nvSpPr>
          <p:cNvPr id="34" name="TextBox 33">
            <a:extLst>
              <a:ext uri="{FF2B5EF4-FFF2-40B4-BE49-F238E27FC236}">
                <a16:creationId xmlns:a16="http://schemas.microsoft.com/office/drawing/2014/main" id="{2C084C44-9E2B-3910-30CF-E5DD27F77DA8}"/>
              </a:ext>
            </a:extLst>
          </p:cNvPr>
          <p:cNvSpPr txBox="1"/>
          <p:nvPr/>
        </p:nvSpPr>
        <p:spPr>
          <a:xfrm>
            <a:off x="1186590" y="2427235"/>
            <a:ext cx="4636878" cy="787329"/>
          </a:xfrm>
          <a:prstGeom prst="rect">
            <a:avLst/>
          </a:prstGeom>
          <a:solidFill>
            <a:srgbClr val="D0B884"/>
          </a:solidFill>
        </p:spPr>
        <p:txBody>
          <a:bodyPr wrap="square" lIns="91440" tIns="91440" rIns="91440" bIns="91440" rtlCol="0" anchor="ctr" anchorCtr="0">
            <a:noAutofit/>
          </a:bodyPr>
          <a:lstStyle/>
          <a:p>
            <a:pPr algn="ctr">
              <a:lnSpc>
                <a:spcPts val="900"/>
              </a:lnSpc>
            </a:pPr>
            <a:r>
              <a:rPr lang="en-US" sz="900" b="1" dirty="0">
                <a:latin typeface="Arial Narrow" panose="020B0604020202020204" pitchFamily="34" charset="0"/>
                <a:cs typeface="Arial Narrow" panose="020B0604020202020204" pitchFamily="34" charset="0"/>
              </a:rPr>
              <a:t>FSU “Comes to You”</a:t>
            </a:r>
            <a:br>
              <a:rPr lang="en-US" sz="10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Presidential Gatherings, In-State and Regional Events</a:t>
            </a:r>
          </a:p>
        </p:txBody>
      </p:sp>
      <p:sp>
        <p:nvSpPr>
          <p:cNvPr id="35" name="TextBox 34">
            <a:extLst>
              <a:ext uri="{FF2B5EF4-FFF2-40B4-BE49-F238E27FC236}">
                <a16:creationId xmlns:a16="http://schemas.microsoft.com/office/drawing/2014/main" id="{5BAC7C9E-DED0-FF5B-37B6-339261FF05CF}"/>
              </a:ext>
            </a:extLst>
          </p:cNvPr>
          <p:cNvSpPr txBox="1"/>
          <p:nvPr/>
        </p:nvSpPr>
        <p:spPr>
          <a:xfrm rot="16200000">
            <a:off x="5617964" y="2672483"/>
            <a:ext cx="787331" cy="309277"/>
          </a:xfrm>
          <a:prstGeom prst="rect">
            <a:avLst/>
          </a:prstGeom>
          <a:solidFill>
            <a:srgbClr val="D0B884"/>
          </a:solidFill>
        </p:spPr>
        <p:txBody>
          <a:bodyPr wrap="square" lIns="0" tIns="0" rIns="0" bIns="0" rtlCol="0" anchor="ctr" anchorCtr="0">
            <a:noAutofit/>
          </a:bodyPr>
          <a:lstStyle/>
          <a:p>
            <a:pPr algn="ctr">
              <a:lnSpc>
                <a:spcPts val="1000"/>
              </a:lnSpc>
            </a:pPr>
            <a:r>
              <a:rPr lang="en-US" sz="900" b="1" dirty="0">
                <a:latin typeface="Arial Narrow" panose="020B0604020202020204" pitchFamily="34" charset="0"/>
                <a:cs typeface="Arial Narrow" panose="020B0604020202020204" pitchFamily="34" charset="0"/>
              </a:rPr>
              <a:t>Public  Launch </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Celebration</a:t>
            </a:r>
          </a:p>
        </p:txBody>
      </p:sp>
      <p:sp>
        <p:nvSpPr>
          <p:cNvPr id="36" name="TextBox 35">
            <a:extLst>
              <a:ext uri="{FF2B5EF4-FFF2-40B4-BE49-F238E27FC236}">
                <a16:creationId xmlns:a16="http://schemas.microsoft.com/office/drawing/2014/main" id="{93AE1F05-2A3D-41E8-764C-FDF703D7AC4D}"/>
              </a:ext>
            </a:extLst>
          </p:cNvPr>
          <p:cNvSpPr txBox="1"/>
          <p:nvPr/>
        </p:nvSpPr>
        <p:spPr>
          <a:xfrm rot="16200000">
            <a:off x="8197537" y="2681551"/>
            <a:ext cx="793552" cy="315225"/>
          </a:xfrm>
          <a:prstGeom prst="rect">
            <a:avLst/>
          </a:prstGeom>
          <a:solidFill>
            <a:srgbClr val="D0B884"/>
          </a:solidFill>
        </p:spPr>
        <p:txBody>
          <a:bodyPr wrap="square" lIns="0" tIns="0" rIns="0" bIns="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Closing </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Campaign</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Celebration</a:t>
            </a:r>
          </a:p>
        </p:txBody>
      </p:sp>
      <p:sp>
        <p:nvSpPr>
          <p:cNvPr id="37" name="TextBox 36">
            <a:extLst>
              <a:ext uri="{FF2B5EF4-FFF2-40B4-BE49-F238E27FC236}">
                <a16:creationId xmlns:a16="http://schemas.microsoft.com/office/drawing/2014/main" id="{689F7239-7D0A-B0E8-9E67-9AC3207E4122}"/>
              </a:ext>
            </a:extLst>
          </p:cNvPr>
          <p:cNvSpPr txBox="1"/>
          <p:nvPr/>
        </p:nvSpPr>
        <p:spPr>
          <a:xfrm>
            <a:off x="7896924" y="1369418"/>
            <a:ext cx="0" cy="0"/>
          </a:xfrm>
          <a:prstGeom prst="rect">
            <a:avLst/>
          </a:prstGeom>
          <a:noFill/>
        </p:spPr>
        <p:txBody>
          <a:bodyPr wrap="none" lIns="0" tIns="0" rIns="0" bIns="0" rtlCol="0" anchor="ctr" anchorCtr="0">
            <a:noAutofit/>
          </a:bodyPr>
          <a:lstStyle/>
          <a:p>
            <a:pPr algn="l"/>
            <a:endParaRPr lang="en-US" sz="2400" dirty="0"/>
          </a:p>
        </p:txBody>
      </p:sp>
      <p:sp>
        <p:nvSpPr>
          <p:cNvPr id="38" name="TextBox 37">
            <a:extLst>
              <a:ext uri="{FF2B5EF4-FFF2-40B4-BE49-F238E27FC236}">
                <a16:creationId xmlns:a16="http://schemas.microsoft.com/office/drawing/2014/main" id="{DCACB80D-8B44-A81D-6E94-E56C88FA3924}"/>
              </a:ext>
            </a:extLst>
          </p:cNvPr>
          <p:cNvSpPr txBox="1"/>
          <p:nvPr/>
        </p:nvSpPr>
        <p:spPr>
          <a:xfrm>
            <a:off x="7870946" y="1447349"/>
            <a:ext cx="0" cy="0"/>
          </a:xfrm>
          <a:prstGeom prst="rect">
            <a:avLst/>
          </a:prstGeom>
          <a:noFill/>
        </p:spPr>
        <p:txBody>
          <a:bodyPr wrap="none" lIns="0" tIns="0" rIns="0" bIns="0" rtlCol="0" anchor="ctr" anchorCtr="0">
            <a:noAutofit/>
          </a:bodyPr>
          <a:lstStyle/>
          <a:p>
            <a:pPr algn="l"/>
            <a:endParaRPr lang="en-US" sz="2400" dirty="0"/>
          </a:p>
        </p:txBody>
      </p:sp>
      <p:grpSp>
        <p:nvGrpSpPr>
          <p:cNvPr id="89" name="Group 88">
            <a:extLst>
              <a:ext uri="{FF2B5EF4-FFF2-40B4-BE49-F238E27FC236}">
                <a16:creationId xmlns:a16="http://schemas.microsoft.com/office/drawing/2014/main" id="{81F400B1-4841-F7D0-04B9-280F2EA666CC}"/>
              </a:ext>
            </a:extLst>
          </p:cNvPr>
          <p:cNvGrpSpPr/>
          <p:nvPr/>
        </p:nvGrpSpPr>
        <p:grpSpPr>
          <a:xfrm>
            <a:off x="5572335" y="3296413"/>
            <a:ext cx="2910473" cy="787334"/>
            <a:chOff x="4795442" y="1513010"/>
            <a:chExt cx="4080428" cy="514408"/>
          </a:xfrm>
          <a:solidFill>
            <a:srgbClr val="E7DCC4"/>
          </a:solidFill>
        </p:grpSpPr>
        <p:sp>
          <p:nvSpPr>
            <p:cNvPr id="90" name="TextBox 89">
              <a:extLst>
                <a:ext uri="{FF2B5EF4-FFF2-40B4-BE49-F238E27FC236}">
                  <a16:creationId xmlns:a16="http://schemas.microsoft.com/office/drawing/2014/main" id="{D6CA992F-9359-BD8E-CA2A-9980E5C8FAE8}"/>
                </a:ext>
              </a:extLst>
            </p:cNvPr>
            <p:cNvSpPr txBox="1"/>
            <p:nvPr/>
          </p:nvSpPr>
          <p:spPr>
            <a:xfrm>
              <a:off x="4795442" y="1513011"/>
              <a:ext cx="4028748" cy="514407"/>
            </a:xfrm>
            <a:prstGeom prst="rect">
              <a:avLst/>
            </a:prstGeom>
            <a:grp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Volunteer Training Modules for Community Phase</a:t>
              </a:r>
            </a:p>
          </p:txBody>
        </p:sp>
        <p:sp>
          <p:nvSpPr>
            <p:cNvPr id="91" name="Triangle 20">
              <a:extLst>
                <a:ext uri="{FF2B5EF4-FFF2-40B4-BE49-F238E27FC236}">
                  <a16:creationId xmlns:a16="http://schemas.microsoft.com/office/drawing/2014/main" id="{E0A4F196-0504-D7F5-874D-50C4FBA5CA3B}"/>
                </a:ext>
              </a:extLst>
            </p:cNvPr>
            <p:cNvSpPr/>
            <p:nvPr/>
          </p:nvSpPr>
          <p:spPr>
            <a:xfrm rot="5400000">
              <a:off x="8592826" y="1744374"/>
              <a:ext cx="514408" cy="51680"/>
            </a:xfrm>
            <a:prstGeom prst="triangle">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grpSp>
      <p:sp>
        <p:nvSpPr>
          <p:cNvPr id="92" name="TextBox 91">
            <a:extLst>
              <a:ext uri="{FF2B5EF4-FFF2-40B4-BE49-F238E27FC236}">
                <a16:creationId xmlns:a16="http://schemas.microsoft.com/office/drawing/2014/main" id="{E960493A-A6C1-E39B-92A0-8334BA548843}"/>
              </a:ext>
            </a:extLst>
          </p:cNvPr>
          <p:cNvSpPr txBox="1"/>
          <p:nvPr/>
        </p:nvSpPr>
        <p:spPr>
          <a:xfrm>
            <a:off x="4273884" y="3296412"/>
            <a:ext cx="1257722" cy="787331"/>
          </a:xfrm>
          <a:prstGeom prst="rect">
            <a:avLst/>
          </a:prstGeom>
          <a:solidFill>
            <a:srgbClr val="E7DCC4"/>
          </a:solid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Volunteer Trainings</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Pre-Launch Celebration</a:t>
            </a:r>
          </a:p>
        </p:txBody>
      </p:sp>
      <p:sp>
        <p:nvSpPr>
          <p:cNvPr id="93" name="TextBox 92">
            <a:extLst>
              <a:ext uri="{FF2B5EF4-FFF2-40B4-BE49-F238E27FC236}">
                <a16:creationId xmlns:a16="http://schemas.microsoft.com/office/drawing/2014/main" id="{90BFDFC4-7D81-B1A8-3BAF-AE4814BB35E9}"/>
              </a:ext>
            </a:extLst>
          </p:cNvPr>
          <p:cNvSpPr txBox="1"/>
          <p:nvPr/>
        </p:nvSpPr>
        <p:spPr>
          <a:xfrm>
            <a:off x="2682591" y="3296412"/>
            <a:ext cx="1546281" cy="787331"/>
          </a:xfrm>
          <a:prstGeom prst="rect">
            <a:avLst/>
          </a:prstGeom>
          <a:solidFill>
            <a:srgbClr val="E7DCC4"/>
          </a:solidFill>
        </p:spPr>
        <p:txBody>
          <a:bodyPr wrap="square" lIns="91440" tIns="91440" rIns="91440" bIns="91440" rtlCol="0" anchor="ctr" anchorCtr="0">
            <a:noAutofit/>
          </a:bodyPr>
          <a:lstStyle/>
          <a:p>
            <a:pPr algn="ctr">
              <a:lnSpc>
                <a:spcPts val="980"/>
              </a:lnSpc>
            </a:pPr>
            <a:r>
              <a:rPr lang="en-US" sz="900" b="1" dirty="0">
                <a:latin typeface="Arial Narrow" panose="020B0604020202020204" pitchFamily="34" charset="0"/>
                <a:cs typeface="Arial Narrow" panose="020B0604020202020204" pitchFamily="34" charset="0"/>
              </a:rPr>
              <a:t>Volunteer Trainings Developed</a:t>
            </a:r>
            <a:br>
              <a:rPr lang="en-US" sz="900" b="1" dirty="0">
                <a:latin typeface="Arial Narrow" panose="020B0604020202020204" pitchFamily="34" charset="0"/>
                <a:cs typeface="Arial Narrow" panose="020B0604020202020204" pitchFamily="34" charset="0"/>
              </a:rPr>
            </a:br>
            <a:r>
              <a:rPr lang="en-US" sz="900" b="1" dirty="0">
                <a:latin typeface="Arial Narrow" panose="020B0604020202020204" pitchFamily="34" charset="0"/>
                <a:cs typeface="Arial Narrow" panose="020B0604020202020204" pitchFamily="34" charset="0"/>
              </a:rPr>
              <a:t>Cabinet Trainings Begin</a:t>
            </a:r>
          </a:p>
        </p:txBody>
      </p:sp>
      <p:sp>
        <p:nvSpPr>
          <p:cNvPr id="94" name="TextBox 93">
            <a:extLst>
              <a:ext uri="{FF2B5EF4-FFF2-40B4-BE49-F238E27FC236}">
                <a16:creationId xmlns:a16="http://schemas.microsoft.com/office/drawing/2014/main" id="{4C32A645-075A-6DB2-7017-2F5E61901B77}"/>
              </a:ext>
            </a:extLst>
          </p:cNvPr>
          <p:cNvSpPr txBox="1"/>
          <p:nvPr/>
        </p:nvSpPr>
        <p:spPr>
          <a:xfrm>
            <a:off x="1186590" y="3296412"/>
            <a:ext cx="1450989" cy="787331"/>
          </a:xfrm>
          <a:prstGeom prst="rect">
            <a:avLst/>
          </a:prstGeom>
          <a:solidFill>
            <a:srgbClr val="E7DCC4"/>
          </a:solidFill>
        </p:spPr>
        <p:txBody>
          <a:bodyPr wrap="square" lIns="91440" tIns="91440" rIns="91440" bIns="91440" rtlCol="0" anchor="ctr" anchorCtr="0">
            <a:noAutofit/>
          </a:bodyPr>
          <a:lstStyle/>
          <a:p>
            <a:pPr algn="ctr">
              <a:lnSpc>
                <a:spcPts val="1000"/>
              </a:lnSpc>
            </a:pPr>
            <a:r>
              <a:rPr lang="en-US" sz="900" b="1" dirty="0">
                <a:latin typeface="Arial Narrow" panose="020B0604020202020204" pitchFamily="34" charset="0"/>
                <a:cs typeface="Arial Narrow" panose="020B0604020202020204" pitchFamily="34" charset="0"/>
              </a:rPr>
              <a:t>Launch of </a:t>
            </a:r>
          </a:p>
          <a:p>
            <a:pPr algn="ctr">
              <a:lnSpc>
                <a:spcPts val="1000"/>
              </a:lnSpc>
            </a:pPr>
            <a:r>
              <a:rPr lang="en-US" sz="900" b="1" dirty="0">
                <a:latin typeface="Arial Narrow" panose="020B0604020202020204" pitchFamily="34" charset="0"/>
                <a:cs typeface="Arial Narrow" panose="020B0604020202020204" pitchFamily="34" charset="0"/>
              </a:rPr>
              <a:t>Campaign Planning Taskforce</a:t>
            </a:r>
          </a:p>
        </p:txBody>
      </p:sp>
      <p:sp>
        <p:nvSpPr>
          <p:cNvPr id="95" name="TextBox 94">
            <a:extLst>
              <a:ext uri="{FF2B5EF4-FFF2-40B4-BE49-F238E27FC236}">
                <a16:creationId xmlns:a16="http://schemas.microsoft.com/office/drawing/2014/main" id="{DB919672-44D8-5EED-4BD6-9D5621AEABBB}"/>
              </a:ext>
            </a:extLst>
          </p:cNvPr>
          <p:cNvSpPr txBox="1"/>
          <p:nvPr/>
        </p:nvSpPr>
        <p:spPr>
          <a:xfrm>
            <a:off x="434750" y="2733744"/>
            <a:ext cx="0" cy="0"/>
          </a:xfrm>
          <a:prstGeom prst="rect">
            <a:avLst/>
          </a:prstGeom>
          <a:noFill/>
        </p:spPr>
        <p:txBody>
          <a:bodyPr wrap="none" lIns="0" tIns="0" rIns="0" bIns="0" rtlCol="0" anchor="ctr" anchorCtr="0">
            <a:noAutofit/>
          </a:bodyPr>
          <a:lstStyle/>
          <a:p>
            <a:pPr algn="l"/>
            <a:endParaRPr lang="en-US" sz="2400" dirty="0"/>
          </a:p>
        </p:txBody>
      </p:sp>
      <p:sp>
        <p:nvSpPr>
          <p:cNvPr id="96" name="TextBox 95">
            <a:extLst>
              <a:ext uri="{FF2B5EF4-FFF2-40B4-BE49-F238E27FC236}">
                <a16:creationId xmlns:a16="http://schemas.microsoft.com/office/drawing/2014/main" id="{2B4236C2-0CFC-676A-02C1-13053C88AF1C}"/>
              </a:ext>
            </a:extLst>
          </p:cNvPr>
          <p:cNvSpPr txBox="1"/>
          <p:nvPr/>
        </p:nvSpPr>
        <p:spPr>
          <a:xfrm>
            <a:off x="429670" y="1280864"/>
            <a:ext cx="0" cy="0"/>
          </a:xfrm>
          <a:prstGeom prst="rect">
            <a:avLst/>
          </a:prstGeom>
          <a:noFill/>
        </p:spPr>
        <p:txBody>
          <a:bodyPr wrap="none" lIns="0" tIns="0" rIns="0" bIns="0" rtlCol="0" anchor="ctr" anchorCtr="0">
            <a:noAutofit/>
          </a:bodyPr>
          <a:lstStyle/>
          <a:p>
            <a:pPr algn="l"/>
            <a:endParaRPr lang="en-US" sz="2400" dirty="0"/>
          </a:p>
        </p:txBody>
      </p:sp>
      <p:grpSp>
        <p:nvGrpSpPr>
          <p:cNvPr id="39" name="Group 38">
            <a:extLst>
              <a:ext uri="{FF2B5EF4-FFF2-40B4-BE49-F238E27FC236}">
                <a16:creationId xmlns:a16="http://schemas.microsoft.com/office/drawing/2014/main" id="{2DFDCD8F-24FF-73C5-8E92-4C2438A54E01}"/>
              </a:ext>
            </a:extLst>
          </p:cNvPr>
          <p:cNvGrpSpPr/>
          <p:nvPr/>
        </p:nvGrpSpPr>
        <p:grpSpPr>
          <a:xfrm>
            <a:off x="6212155" y="2431358"/>
            <a:ext cx="2194345" cy="787331"/>
            <a:chOff x="5585475" y="2041810"/>
            <a:chExt cx="3305643" cy="652515"/>
          </a:xfrm>
        </p:grpSpPr>
        <p:sp>
          <p:nvSpPr>
            <p:cNvPr id="40" name="TextBox 39">
              <a:extLst>
                <a:ext uri="{FF2B5EF4-FFF2-40B4-BE49-F238E27FC236}">
                  <a16:creationId xmlns:a16="http://schemas.microsoft.com/office/drawing/2014/main" id="{E1CCB482-1C3B-51B9-4886-C09568222C9B}"/>
                </a:ext>
              </a:extLst>
            </p:cNvPr>
            <p:cNvSpPr txBox="1"/>
            <p:nvPr/>
          </p:nvSpPr>
          <p:spPr>
            <a:xfrm>
              <a:off x="5585475" y="2041810"/>
              <a:ext cx="3305643" cy="652515"/>
            </a:xfrm>
            <a:prstGeom prst="rect">
              <a:avLst/>
            </a:prstGeom>
            <a:solidFill>
              <a:srgbClr val="D0B884"/>
            </a:solidFill>
          </p:spPr>
          <p:txBody>
            <a:bodyPr wrap="square" lIns="91440" tIns="91440" rIns="91440" bIns="91440" rtlCol="0" anchor="ctr" anchorCtr="0">
              <a:noAutofit/>
            </a:bodyPr>
            <a:lstStyle/>
            <a:p>
              <a:pPr algn="ctr"/>
              <a:r>
                <a:rPr lang="en-US" sz="900" b="1" dirty="0">
                  <a:latin typeface="Arial Narrow" panose="020B0604020202020204" pitchFamily="34" charset="0"/>
                  <a:cs typeface="Arial Narrow" panose="020B0604020202020204" pitchFamily="34" charset="0"/>
                </a:rPr>
                <a:t>Campaign Community Engagement</a:t>
              </a:r>
              <a:br>
                <a:rPr lang="en-US" sz="10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Regional Community Celebrations, Volunteer Cabinet, etc.</a:t>
              </a:r>
            </a:p>
          </p:txBody>
        </p:sp>
        <p:sp>
          <p:nvSpPr>
            <p:cNvPr id="88" name="Triangle 16">
              <a:extLst>
                <a:ext uri="{FF2B5EF4-FFF2-40B4-BE49-F238E27FC236}">
                  <a16:creationId xmlns:a16="http://schemas.microsoft.com/office/drawing/2014/main" id="{51B350ED-632C-57CB-E4D2-9140831EE472}"/>
                </a:ext>
              </a:extLst>
            </p:cNvPr>
            <p:cNvSpPr/>
            <p:nvPr/>
          </p:nvSpPr>
          <p:spPr>
            <a:xfrm rot="5400000" flipV="1">
              <a:off x="8254663" y="2161858"/>
              <a:ext cx="652515" cy="412420"/>
            </a:xfrm>
            <a:prstGeom prst="triangle">
              <a:avLst>
                <a:gd name="adj" fmla="val 50000"/>
              </a:avLst>
            </a:prstGeom>
            <a:solidFill>
              <a:srgbClr val="D0B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62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F14E-7587-0380-DF87-653B9B77A811}"/>
              </a:ext>
            </a:extLst>
          </p:cNvPr>
          <p:cNvSpPr>
            <a:spLocks noGrp="1"/>
          </p:cNvSpPr>
          <p:nvPr>
            <p:ph type="title"/>
          </p:nvPr>
        </p:nvSpPr>
        <p:spPr/>
        <p:txBody>
          <a:bodyPr/>
          <a:lstStyle/>
          <a:p>
            <a:r>
              <a:rPr lang="en-US" dirty="0"/>
              <a:t> </a:t>
            </a:r>
            <a:r>
              <a:rPr lang="en-US" dirty="0">
                <a:latin typeface="+mn-lt"/>
              </a:rPr>
              <a:t>Campaign Planning</a:t>
            </a:r>
          </a:p>
        </p:txBody>
      </p:sp>
      <p:pic>
        <p:nvPicPr>
          <p:cNvPr id="5" name="Picture 4">
            <a:extLst>
              <a:ext uri="{FF2B5EF4-FFF2-40B4-BE49-F238E27FC236}">
                <a16:creationId xmlns:a16="http://schemas.microsoft.com/office/drawing/2014/main" id="{FAD081FF-CAA5-5CD6-4178-280DA665CBDD}"/>
              </a:ext>
            </a:extLst>
          </p:cNvPr>
          <p:cNvPicPr>
            <a:picLocks noChangeAspect="1"/>
          </p:cNvPicPr>
          <p:nvPr/>
        </p:nvPicPr>
        <p:blipFill rotWithShape="1">
          <a:blip r:embed="rId2"/>
          <a:srcRect r="1184"/>
          <a:stretch/>
        </p:blipFill>
        <p:spPr>
          <a:xfrm>
            <a:off x="0" y="1115656"/>
            <a:ext cx="9144000" cy="3280874"/>
          </a:xfrm>
          <a:prstGeom prst="rect">
            <a:avLst/>
          </a:prstGeom>
        </p:spPr>
      </p:pic>
      <p:pic>
        <p:nvPicPr>
          <p:cNvPr id="4" name="Picture 3">
            <a:extLst>
              <a:ext uri="{FF2B5EF4-FFF2-40B4-BE49-F238E27FC236}">
                <a16:creationId xmlns:a16="http://schemas.microsoft.com/office/drawing/2014/main" id="{CEE25556-3CFC-467F-BF43-7E79A397ED00}"/>
              </a:ext>
            </a:extLst>
          </p:cNvPr>
          <p:cNvPicPr>
            <a:picLocks noChangeAspect="1"/>
          </p:cNvPicPr>
          <p:nvPr/>
        </p:nvPicPr>
        <p:blipFill>
          <a:blip r:embed="rId3"/>
          <a:stretch>
            <a:fillRect/>
          </a:stretch>
        </p:blipFill>
        <p:spPr>
          <a:xfrm>
            <a:off x="434626" y="1057669"/>
            <a:ext cx="1445501" cy="1445501"/>
          </a:xfrm>
          <a:prstGeom prst="rect">
            <a:avLst/>
          </a:prstGeom>
        </p:spPr>
      </p:pic>
      <p:pic>
        <p:nvPicPr>
          <p:cNvPr id="7" name="Picture 6">
            <a:extLst>
              <a:ext uri="{FF2B5EF4-FFF2-40B4-BE49-F238E27FC236}">
                <a16:creationId xmlns:a16="http://schemas.microsoft.com/office/drawing/2014/main" id="{557792F7-28A0-4771-ACBA-AE348F526F0A}"/>
              </a:ext>
            </a:extLst>
          </p:cNvPr>
          <p:cNvPicPr>
            <a:picLocks noChangeAspect="1"/>
          </p:cNvPicPr>
          <p:nvPr/>
        </p:nvPicPr>
        <p:blipFill>
          <a:blip r:embed="rId3"/>
          <a:stretch>
            <a:fillRect/>
          </a:stretch>
        </p:blipFill>
        <p:spPr>
          <a:xfrm>
            <a:off x="2215795" y="1066882"/>
            <a:ext cx="1378743" cy="1378743"/>
          </a:xfrm>
          <a:prstGeom prst="rect">
            <a:avLst/>
          </a:prstGeom>
        </p:spPr>
      </p:pic>
    </p:spTree>
    <p:extLst>
      <p:ext uri="{BB962C8B-B14F-4D97-AF65-F5344CB8AC3E}">
        <p14:creationId xmlns:p14="http://schemas.microsoft.com/office/powerpoint/2010/main" val="10534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F14E-7587-0380-DF87-653B9B77A811}"/>
              </a:ext>
            </a:extLst>
          </p:cNvPr>
          <p:cNvSpPr>
            <a:spLocks noGrp="1"/>
          </p:cNvSpPr>
          <p:nvPr>
            <p:ph type="title"/>
          </p:nvPr>
        </p:nvSpPr>
        <p:spPr/>
        <p:txBody>
          <a:bodyPr/>
          <a:lstStyle/>
          <a:p>
            <a:r>
              <a:rPr lang="en-US" dirty="0"/>
              <a:t>  </a:t>
            </a:r>
          </a:p>
        </p:txBody>
      </p:sp>
      <p:graphicFrame>
        <p:nvGraphicFramePr>
          <p:cNvPr id="4" name="Diagram 3">
            <a:extLst>
              <a:ext uri="{FF2B5EF4-FFF2-40B4-BE49-F238E27FC236}">
                <a16:creationId xmlns:a16="http://schemas.microsoft.com/office/drawing/2014/main" id="{0BB7F7AD-A3BC-938A-E7F1-28DFB8862E94}"/>
              </a:ext>
            </a:extLst>
          </p:cNvPr>
          <p:cNvGraphicFramePr/>
          <p:nvPr/>
        </p:nvGraphicFramePr>
        <p:xfrm>
          <a:off x="661868" y="946278"/>
          <a:ext cx="7839195" cy="155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TextBox 43">
            <a:extLst>
              <a:ext uri="{FF2B5EF4-FFF2-40B4-BE49-F238E27FC236}">
                <a16:creationId xmlns:a16="http://schemas.microsoft.com/office/drawing/2014/main" id="{6C0EB257-8FB9-2FF5-480A-F88590D97EDD}"/>
              </a:ext>
            </a:extLst>
          </p:cNvPr>
          <p:cNvSpPr txBox="1"/>
          <p:nvPr/>
        </p:nvSpPr>
        <p:spPr>
          <a:xfrm>
            <a:off x="1177503" y="48548"/>
            <a:ext cx="7159969" cy="835612"/>
          </a:xfrm>
          <a:prstGeom prst="rect">
            <a:avLst/>
          </a:prstGeom>
          <a:noFill/>
        </p:spPr>
        <p:txBody>
          <a:bodyPr wrap="square" lIns="0" tIns="0" rIns="0" bIns="0" rtlCol="0" anchor="ctr" anchorCtr="0">
            <a:noAutofit/>
          </a:bodyPr>
          <a:lstStyle/>
          <a:p>
            <a:pPr algn="l"/>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a:solidFill>
                  <a:schemeClr val="accent1"/>
                </a:solidFill>
                <a:latin typeface="+mj-lt"/>
                <a:cs typeface="Times New Roman" panose="02020603050405020304" pitchFamily="18" charset="0"/>
              </a:rPr>
              <a:t>Campaign Priority-Setting</a:t>
            </a:r>
          </a:p>
        </p:txBody>
      </p:sp>
      <p:sp>
        <p:nvSpPr>
          <p:cNvPr id="3" name="Rectangle: Rounded Corners 2">
            <a:extLst>
              <a:ext uri="{FF2B5EF4-FFF2-40B4-BE49-F238E27FC236}">
                <a16:creationId xmlns:a16="http://schemas.microsoft.com/office/drawing/2014/main" id="{4A107368-6903-6503-716E-C272D7D59EB6}"/>
              </a:ext>
            </a:extLst>
          </p:cNvPr>
          <p:cNvSpPr/>
          <p:nvPr/>
        </p:nvSpPr>
        <p:spPr>
          <a:xfrm>
            <a:off x="101490" y="266885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University Libraries</a:t>
            </a:r>
          </a:p>
        </p:txBody>
      </p:sp>
      <p:sp>
        <p:nvSpPr>
          <p:cNvPr id="40" name="Rectangle: Rounded Corners 39">
            <a:extLst>
              <a:ext uri="{FF2B5EF4-FFF2-40B4-BE49-F238E27FC236}">
                <a16:creationId xmlns:a16="http://schemas.microsoft.com/office/drawing/2014/main" id="{FD9E5512-1559-C76D-680E-49D31530352E}"/>
              </a:ext>
            </a:extLst>
          </p:cNvPr>
          <p:cNvSpPr/>
          <p:nvPr/>
        </p:nvSpPr>
        <p:spPr>
          <a:xfrm>
            <a:off x="2727925" y="336828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Jim Moran College of Entrepreneurship</a:t>
            </a:r>
          </a:p>
        </p:txBody>
      </p:sp>
      <p:sp>
        <p:nvSpPr>
          <p:cNvPr id="41" name="Rectangle: Rounded Corners 40">
            <a:extLst>
              <a:ext uri="{FF2B5EF4-FFF2-40B4-BE49-F238E27FC236}">
                <a16:creationId xmlns:a16="http://schemas.microsoft.com/office/drawing/2014/main" id="{EBE5D018-221D-21E9-8FEB-6FC661F6F364}"/>
              </a:ext>
            </a:extLst>
          </p:cNvPr>
          <p:cNvSpPr/>
          <p:nvPr/>
        </p:nvSpPr>
        <p:spPr>
          <a:xfrm>
            <a:off x="3781075" y="336732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Law</a:t>
            </a:r>
          </a:p>
        </p:txBody>
      </p:sp>
      <p:sp>
        <p:nvSpPr>
          <p:cNvPr id="42" name="Rectangle: Rounded Corners 41">
            <a:extLst>
              <a:ext uri="{FF2B5EF4-FFF2-40B4-BE49-F238E27FC236}">
                <a16:creationId xmlns:a16="http://schemas.microsoft.com/office/drawing/2014/main" id="{2397D60A-D9AF-028D-58C9-AE0D055AE75F}"/>
              </a:ext>
            </a:extLst>
          </p:cNvPr>
          <p:cNvSpPr/>
          <p:nvPr/>
        </p:nvSpPr>
        <p:spPr>
          <a:xfrm>
            <a:off x="4796660" y="336828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Medicine</a:t>
            </a:r>
          </a:p>
        </p:txBody>
      </p:sp>
      <p:sp>
        <p:nvSpPr>
          <p:cNvPr id="43" name="Rectangle: Rounded Corners 42">
            <a:extLst>
              <a:ext uri="{FF2B5EF4-FFF2-40B4-BE49-F238E27FC236}">
                <a16:creationId xmlns:a16="http://schemas.microsoft.com/office/drawing/2014/main" id="{1639D230-C7D6-BFA1-3A32-CCB7DAE58B72}"/>
              </a:ext>
            </a:extLst>
          </p:cNvPr>
          <p:cNvSpPr/>
          <p:nvPr/>
        </p:nvSpPr>
        <p:spPr>
          <a:xfrm>
            <a:off x="5827010" y="336828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Motion Picture Arts</a:t>
            </a:r>
          </a:p>
        </p:txBody>
      </p:sp>
      <p:sp>
        <p:nvSpPr>
          <p:cNvPr id="45" name="Rectangle: Rounded Corners 44">
            <a:extLst>
              <a:ext uri="{FF2B5EF4-FFF2-40B4-BE49-F238E27FC236}">
                <a16:creationId xmlns:a16="http://schemas.microsoft.com/office/drawing/2014/main" id="{8B718C16-3BFB-E701-8AF0-644EDB3B1A0B}"/>
              </a:ext>
            </a:extLst>
          </p:cNvPr>
          <p:cNvSpPr/>
          <p:nvPr/>
        </p:nvSpPr>
        <p:spPr>
          <a:xfrm>
            <a:off x="1123581" y="266885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Arts and Sciences</a:t>
            </a:r>
          </a:p>
        </p:txBody>
      </p:sp>
      <p:sp>
        <p:nvSpPr>
          <p:cNvPr id="46" name="Rectangle: Rounded Corners 45">
            <a:extLst>
              <a:ext uri="{FF2B5EF4-FFF2-40B4-BE49-F238E27FC236}">
                <a16:creationId xmlns:a16="http://schemas.microsoft.com/office/drawing/2014/main" id="{F0078099-2ACA-D332-B9AC-CE2310B6345A}"/>
              </a:ext>
            </a:extLst>
          </p:cNvPr>
          <p:cNvSpPr/>
          <p:nvPr/>
        </p:nvSpPr>
        <p:spPr>
          <a:xfrm>
            <a:off x="2145672" y="267274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Business</a:t>
            </a:r>
          </a:p>
        </p:txBody>
      </p:sp>
      <p:sp>
        <p:nvSpPr>
          <p:cNvPr id="47" name="Rectangle: Rounded Corners 46">
            <a:extLst>
              <a:ext uri="{FF2B5EF4-FFF2-40B4-BE49-F238E27FC236}">
                <a16:creationId xmlns:a16="http://schemas.microsoft.com/office/drawing/2014/main" id="{F49BEF50-206F-3843-0C1B-0E63CA331CC1}"/>
              </a:ext>
            </a:extLst>
          </p:cNvPr>
          <p:cNvSpPr/>
          <p:nvPr/>
        </p:nvSpPr>
        <p:spPr>
          <a:xfrm>
            <a:off x="3167763" y="265610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wrap="square"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Communication and Information</a:t>
            </a:r>
          </a:p>
        </p:txBody>
      </p:sp>
      <p:sp>
        <p:nvSpPr>
          <p:cNvPr id="48" name="Rectangle: Rounded Corners 47">
            <a:extLst>
              <a:ext uri="{FF2B5EF4-FFF2-40B4-BE49-F238E27FC236}">
                <a16:creationId xmlns:a16="http://schemas.microsoft.com/office/drawing/2014/main" id="{0B8CAD60-6F0E-2E8C-8A19-BC0309D7ECDE}"/>
              </a:ext>
            </a:extLst>
          </p:cNvPr>
          <p:cNvSpPr/>
          <p:nvPr/>
        </p:nvSpPr>
        <p:spPr>
          <a:xfrm>
            <a:off x="4189854" y="267274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Criminology and Criminal Justice</a:t>
            </a:r>
          </a:p>
        </p:txBody>
      </p:sp>
      <p:sp>
        <p:nvSpPr>
          <p:cNvPr id="49" name="Rectangle: Rounded Corners 48">
            <a:extLst>
              <a:ext uri="{FF2B5EF4-FFF2-40B4-BE49-F238E27FC236}">
                <a16:creationId xmlns:a16="http://schemas.microsoft.com/office/drawing/2014/main" id="{8D6E40C1-9F23-F4D0-177B-BFB0DD935601}"/>
              </a:ext>
            </a:extLst>
          </p:cNvPr>
          <p:cNvSpPr/>
          <p:nvPr/>
        </p:nvSpPr>
        <p:spPr>
          <a:xfrm>
            <a:off x="5211945" y="267840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Dedman College of Hospitality</a:t>
            </a:r>
          </a:p>
        </p:txBody>
      </p:sp>
      <p:sp>
        <p:nvSpPr>
          <p:cNvPr id="50" name="Rectangle: Rounded Corners 49">
            <a:extLst>
              <a:ext uri="{FF2B5EF4-FFF2-40B4-BE49-F238E27FC236}">
                <a16:creationId xmlns:a16="http://schemas.microsoft.com/office/drawing/2014/main" id="{674FD32B-9D06-590A-838B-39A110D9D0E1}"/>
              </a:ext>
            </a:extLst>
          </p:cNvPr>
          <p:cNvSpPr/>
          <p:nvPr/>
        </p:nvSpPr>
        <p:spPr>
          <a:xfrm>
            <a:off x="6234036" y="265610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sz="750" dirty="0">
                <a:solidFill>
                  <a:srgbClr val="782F40"/>
                </a:solidFill>
                <a:latin typeface="Arial Narrow" panose="020B0604020202020204" pitchFamily="34" charset="0"/>
                <a:cs typeface="Arial Narrow" panose="020B0604020202020204" pitchFamily="34" charset="0"/>
              </a:rPr>
              <a:t>College of Education, Health and Human Sciences</a:t>
            </a:r>
          </a:p>
        </p:txBody>
      </p:sp>
      <p:sp>
        <p:nvSpPr>
          <p:cNvPr id="51" name="Rectangle: Rounded Corners 50">
            <a:extLst>
              <a:ext uri="{FF2B5EF4-FFF2-40B4-BE49-F238E27FC236}">
                <a16:creationId xmlns:a16="http://schemas.microsoft.com/office/drawing/2014/main" id="{31FF95DA-1D75-7428-C5E3-933552A89AE8}"/>
              </a:ext>
            </a:extLst>
          </p:cNvPr>
          <p:cNvSpPr/>
          <p:nvPr/>
        </p:nvSpPr>
        <p:spPr>
          <a:xfrm>
            <a:off x="661868" y="3340073"/>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The Graduate School</a:t>
            </a:r>
          </a:p>
        </p:txBody>
      </p:sp>
      <p:sp>
        <p:nvSpPr>
          <p:cNvPr id="52" name="Rectangle: Rounded Corners 51">
            <a:extLst>
              <a:ext uri="{FF2B5EF4-FFF2-40B4-BE49-F238E27FC236}">
                <a16:creationId xmlns:a16="http://schemas.microsoft.com/office/drawing/2014/main" id="{F291F8A1-C90B-FDDC-2B46-F436D171D4AC}"/>
              </a:ext>
            </a:extLst>
          </p:cNvPr>
          <p:cNvSpPr/>
          <p:nvPr/>
        </p:nvSpPr>
        <p:spPr>
          <a:xfrm>
            <a:off x="1694896" y="334027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Nursing</a:t>
            </a:r>
          </a:p>
        </p:txBody>
      </p:sp>
      <p:sp>
        <p:nvSpPr>
          <p:cNvPr id="53" name="Rectangle: Rounded Corners 52">
            <a:extLst>
              <a:ext uri="{FF2B5EF4-FFF2-40B4-BE49-F238E27FC236}">
                <a16:creationId xmlns:a16="http://schemas.microsoft.com/office/drawing/2014/main" id="{F6F09515-823A-DD8C-3EAB-FF6922C2D945}"/>
              </a:ext>
            </a:extLst>
          </p:cNvPr>
          <p:cNvSpPr/>
          <p:nvPr/>
        </p:nvSpPr>
        <p:spPr>
          <a:xfrm>
            <a:off x="3232211" y="3945690"/>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Division of Undergraduate Studies</a:t>
            </a:r>
          </a:p>
        </p:txBody>
      </p:sp>
      <p:sp>
        <p:nvSpPr>
          <p:cNvPr id="54" name="Rectangle: Rounded Corners 53">
            <a:extLst>
              <a:ext uri="{FF2B5EF4-FFF2-40B4-BE49-F238E27FC236}">
                <a16:creationId xmlns:a16="http://schemas.microsoft.com/office/drawing/2014/main" id="{12DAF58B-4A3E-BC44-A203-3DB5134A5D10}"/>
              </a:ext>
            </a:extLst>
          </p:cNvPr>
          <p:cNvSpPr/>
          <p:nvPr/>
        </p:nvSpPr>
        <p:spPr>
          <a:xfrm>
            <a:off x="5307281" y="395155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Division of Student Affairs</a:t>
            </a:r>
          </a:p>
        </p:txBody>
      </p:sp>
      <p:sp>
        <p:nvSpPr>
          <p:cNvPr id="55" name="Rectangle: Rounded Corners 54">
            <a:extLst>
              <a:ext uri="{FF2B5EF4-FFF2-40B4-BE49-F238E27FC236}">
                <a16:creationId xmlns:a16="http://schemas.microsoft.com/office/drawing/2014/main" id="{07202514-6E41-21F8-6F8B-BE8464CB8F31}"/>
              </a:ext>
            </a:extLst>
          </p:cNvPr>
          <p:cNvSpPr/>
          <p:nvPr/>
        </p:nvSpPr>
        <p:spPr>
          <a:xfrm>
            <a:off x="2155623" y="395155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The John and Mable Ringling Museum of Art</a:t>
            </a:r>
          </a:p>
        </p:txBody>
      </p:sp>
      <p:sp>
        <p:nvSpPr>
          <p:cNvPr id="56" name="Rectangle: Rounded Corners 55">
            <a:extLst>
              <a:ext uri="{FF2B5EF4-FFF2-40B4-BE49-F238E27FC236}">
                <a16:creationId xmlns:a16="http://schemas.microsoft.com/office/drawing/2014/main" id="{74F4B2F3-D473-A20F-68BC-5055A7C91C30}"/>
              </a:ext>
            </a:extLst>
          </p:cNvPr>
          <p:cNvSpPr/>
          <p:nvPr/>
        </p:nvSpPr>
        <p:spPr>
          <a:xfrm>
            <a:off x="7256127" y="265610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FAMU-FSU College of Engineering</a:t>
            </a:r>
          </a:p>
        </p:txBody>
      </p:sp>
      <p:sp>
        <p:nvSpPr>
          <p:cNvPr id="57" name="Rectangle: Rounded Corners 56">
            <a:extLst>
              <a:ext uri="{FF2B5EF4-FFF2-40B4-BE49-F238E27FC236}">
                <a16:creationId xmlns:a16="http://schemas.microsoft.com/office/drawing/2014/main" id="{7F876CDE-1EA6-AD8C-C45E-806FB9EB5B52}"/>
              </a:ext>
            </a:extLst>
          </p:cNvPr>
          <p:cNvSpPr/>
          <p:nvPr/>
        </p:nvSpPr>
        <p:spPr>
          <a:xfrm>
            <a:off x="8278218" y="2656109"/>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Fine Arts</a:t>
            </a:r>
          </a:p>
        </p:txBody>
      </p:sp>
      <p:sp>
        <p:nvSpPr>
          <p:cNvPr id="58" name="Rectangle: Rounded Corners 57">
            <a:extLst>
              <a:ext uri="{FF2B5EF4-FFF2-40B4-BE49-F238E27FC236}">
                <a16:creationId xmlns:a16="http://schemas.microsoft.com/office/drawing/2014/main" id="{314C5E00-9D45-E1DB-F327-F92CAE5FABED}"/>
              </a:ext>
            </a:extLst>
          </p:cNvPr>
          <p:cNvSpPr/>
          <p:nvPr/>
        </p:nvSpPr>
        <p:spPr>
          <a:xfrm>
            <a:off x="6866270" y="336732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Music</a:t>
            </a:r>
          </a:p>
        </p:txBody>
      </p:sp>
      <p:sp>
        <p:nvSpPr>
          <p:cNvPr id="59" name="Rectangle: Rounded Corners 58">
            <a:extLst>
              <a:ext uri="{FF2B5EF4-FFF2-40B4-BE49-F238E27FC236}">
                <a16:creationId xmlns:a16="http://schemas.microsoft.com/office/drawing/2014/main" id="{E4200BD0-EB36-4DD6-0135-9229B242DA52}"/>
              </a:ext>
            </a:extLst>
          </p:cNvPr>
          <p:cNvSpPr/>
          <p:nvPr/>
        </p:nvSpPr>
        <p:spPr>
          <a:xfrm>
            <a:off x="7896620" y="3367324"/>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sz="750" dirty="0">
                <a:solidFill>
                  <a:srgbClr val="782F40"/>
                </a:solidFill>
                <a:latin typeface="Arial Narrow" panose="020B0604020202020204" pitchFamily="34" charset="0"/>
                <a:cs typeface="Arial Narrow" panose="020B0604020202020204" pitchFamily="34" charset="0"/>
              </a:rPr>
              <a:t>College of Social Sciences &amp; Public Policy</a:t>
            </a:r>
          </a:p>
        </p:txBody>
      </p:sp>
      <p:sp>
        <p:nvSpPr>
          <p:cNvPr id="60" name="Arrow: Up 59">
            <a:extLst>
              <a:ext uri="{FF2B5EF4-FFF2-40B4-BE49-F238E27FC236}">
                <a16:creationId xmlns:a16="http://schemas.microsoft.com/office/drawing/2014/main" id="{5332D68C-C5EC-02FA-D215-33B84DA4B16B}"/>
              </a:ext>
            </a:extLst>
          </p:cNvPr>
          <p:cNvSpPr/>
          <p:nvPr/>
        </p:nvSpPr>
        <p:spPr>
          <a:xfrm>
            <a:off x="2711738" y="2128736"/>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Arrow: Up 60">
            <a:extLst>
              <a:ext uri="{FF2B5EF4-FFF2-40B4-BE49-F238E27FC236}">
                <a16:creationId xmlns:a16="http://schemas.microsoft.com/office/drawing/2014/main" id="{FAE57F51-47EE-AF43-0E13-3FA5DA6522D7}"/>
              </a:ext>
            </a:extLst>
          </p:cNvPr>
          <p:cNvSpPr/>
          <p:nvPr/>
        </p:nvSpPr>
        <p:spPr>
          <a:xfrm>
            <a:off x="3808497" y="2133169"/>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Arrow: Up 61">
            <a:extLst>
              <a:ext uri="{FF2B5EF4-FFF2-40B4-BE49-F238E27FC236}">
                <a16:creationId xmlns:a16="http://schemas.microsoft.com/office/drawing/2014/main" id="{E5CDB85D-132B-7463-34DF-EEE3C81B387E}"/>
              </a:ext>
            </a:extLst>
          </p:cNvPr>
          <p:cNvSpPr/>
          <p:nvPr/>
        </p:nvSpPr>
        <p:spPr>
          <a:xfrm>
            <a:off x="4905256" y="2110996"/>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Arrow: Up 62">
            <a:extLst>
              <a:ext uri="{FF2B5EF4-FFF2-40B4-BE49-F238E27FC236}">
                <a16:creationId xmlns:a16="http://schemas.microsoft.com/office/drawing/2014/main" id="{92764436-DDD7-D3FA-2CF7-73F182D58BA0}"/>
              </a:ext>
            </a:extLst>
          </p:cNvPr>
          <p:cNvSpPr/>
          <p:nvPr/>
        </p:nvSpPr>
        <p:spPr>
          <a:xfrm>
            <a:off x="6002015" y="2115431"/>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Arrow: Up 63">
            <a:extLst>
              <a:ext uri="{FF2B5EF4-FFF2-40B4-BE49-F238E27FC236}">
                <a16:creationId xmlns:a16="http://schemas.microsoft.com/office/drawing/2014/main" id="{E74B1223-2BFA-F529-A088-C48B67B848F4}"/>
              </a:ext>
            </a:extLst>
          </p:cNvPr>
          <p:cNvSpPr/>
          <p:nvPr/>
        </p:nvSpPr>
        <p:spPr>
          <a:xfrm>
            <a:off x="7098772" y="2119866"/>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rrow: Up 64">
            <a:extLst>
              <a:ext uri="{FF2B5EF4-FFF2-40B4-BE49-F238E27FC236}">
                <a16:creationId xmlns:a16="http://schemas.microsoft.com/office/drawing/2014/main" id="{58490427-59A9-F0BA-13B6-E716C18F772E}"/>
              </a:ext>
            </a:extLst>
          </p:cNvPr>
          <p:cNvSpPr/>
          <p:nvPr/>
        </p:nvSpPr>
        <p:spPr>
          <a:xfrm>
            <a:off x="1614979" y="2124301"/>
            <a:ext cx="518818" cy="373502"/>
          </a:xfrm>
          <a:prstGeom prst="upArrow">
            <a:avLst/>
          </a:prstGeom>
          <a:solidFill>
            <a:srgbClr val="782F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3836C11-06E3-A353-76D3-92FCCFA46EDB}"/>
              </a:ext>
            </a:extLst>
          </p:cNvPr>
          <p:cNvSpPr/>
          <p:nvPr/>
        </p:nvSpPr>
        <p:spPr>
          <a:xfrm>
            <a:off x="1123581" y="3951552"/>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Panama City Campus</a:t>
            </a:r>
          </a:p>
        </p:txBody>
      </p:sp>
      <p:sp>
        <p:nvSpPr>
          <p:cNvPr id="6" name="Rectangle: Rounded Corners 5">
            <a:extLst>
              <a:ext uri="{FF2B5EF4-FFF2-40B4-BE49-F238E27FC236}">
                <a16:creationId xmlns:a16="http://schemas.microsoft.com/office/drawing/2014/main" id="{E58F826B-A5D5-5309-0136-FAEF240B51EC}"/>
              </a:ext>
            </a:extLst>
          </p:cNvPr>
          <p:cNvSpPr/>
          <p:nvPr/>
        </p:nvSpPr>
        <p:spPr>
          <a:xfrm>
            <a:off x="6376890" y="3946547"/>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Opening Nights</a:t>
            </a:r>
          </a:p>
        </p:txBody>
      </p:sp>
      <p:sp>
        <p:nvSpPr>
          <p:cNvPr id="7" name="Rectangle: Rounded Corners 6">
            <a:extLst>
              <a:ext uri="{FF2B5EF4-FFF2-40B4-BE49-F238E27FC236}">
                <a16:creationId xmlns:a16="http://schemas.microsoft.com/office/drawing/2014/main" id="{92A5CB92-CD1A-B281-7826-38CAF155C8BB}"/>
              </a:ext>
            </a:extLst>
          </p:cNvPr>
          <p:cNvSpPr/>
          <p:nvPr/>
        </p:nvSpPr>
        <p:spPr>
          <a:xfrm>
            <a:off x="7412939" y="3945690"/>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750" dirty="0">
                <a:solidFill>
                  <a:srgbClr val="782F40"/>
                </a:solidFill>
                <a:latin typeface="Arial Narrow" panose="020B0604020202020204" pitchFamily="34" charset="0"/>
                <a:cs typeface="Arial Narrow" panose="020B0604020202020204" pitchFamily="34" charset="0"/>
              </a:rPr>
              <a:t>College of Social Work</a:t>
            </a:r>
          </a:p>
        </p:txBody>
      </p:sp>
      <p:sp>
        <p:nvSpPr>
          <p:cNvPr id="8" name="Rectangle: Rounded Corners 7">
            <a:extLst>
              <a:ext uri="{FF2B5EF4-FFF2-40B4-BE49-F238E27FC236}">
                <a16:creationId xmlns:a16="http://schemas.microsoft.com/office/drawing/2014/main" id="{B3BED30F-DEAF-BCB4-5616-0FC4FE4F7A43}"/>
              </a:ext>
            </a:extLst>
          </p:cNvPr>
          <p:cNvSpPr/>
          <p:nvPr/>
        </p:nvSpPr>
        <p:spPr>
          <a:xfrm>
            <a:off x="4254452" y="3955566"/>
            <a:ext cx="779714" cy="491340"/>
          </a:xfrm>
          <a:prstGeom prst="roundRect">
            <a:avLst/>
          </a:prstGeom>
          <a:solidFill>
            <a:srgbClr val="D0B88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sz="750" dirty="0">
                <a:solidFill>
                  <a:srgbClr val="782F40"/>
                </a:solidFill>
                <a:effectLst/>
                <a:latin typeface="Arial Narrow" panose="020B0604020202020204" pitchFamily="34" charset="0"/>
                <a:ea typeface="Times New Roman" panose="02020603050405020304" pitchFamily="18" charset="0"/>
              </a:rPr>
              <a:t>Athletics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295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F5FC-80DC-0E30-CD54-00472C112F4A}"/>
              </a:ext>
            </a:extLst>
          </p:cNvPr>
          <p:cNvSpPr>
            <a:spLocks noGrp="1"/>
          </p:cNvSpPr>
          <p:nvPr>
            <p:ph type="title"/>
          </p:nvPr>
        </p:nvSpPr>
        <p:spPr/>
        <p:txBody>
          <a:bodyPr/>
          <a:lstStyle/>
          <a:p>
            <a:r>
              <a:rPr lang="en-US" dirty="0">
                <a:latin typeface="+mn-lt"/>
              </a:rPr>
              <a:t>Alumni Engagement Positions</a:t>
            </a:r>
          </a:p>
        </p:txBody>
      </p:sp>
      <p:sp>
        <p:nvSpPr>
          <p:cNvPr id="3" name="Text Placeholder 2">
            <a:extLst>
              <a:ext uri="{FF2B5EF4-FFF2-40B4-BE49-F238E27FC236}">
                <a16:creationId xmlns:a16="http://schemas.microsoft.com/office/drawing/2014/main" id="{D9688C9D-FCCC-23C2-B971-3D9CD8F8CF82}"/>
              </a:ext>
            </a:extLst>
          </p:cNvPr>
          <p:cNvSpPr>
            <a:spLocks noGrp="1"/>
          </p:cNvSpPr>
          <p:nvPr>
            <p:ph type="body" sz="quarter" idx="10"/>
          </p:nvPr>
        </p:nvSpPr>
        <p:spPr>
          <a:xfrm>
            <a:off x="250722" y="940905"/>
            <a:ext cx="8642555" cy="3381762"/>
          </a:xfrm>
        </p:spPr>
        <p:txBody>
          <a:bodyPr/>
          <a:lstStyle/>
          <a:p>
            <a:pPr marL="0" marR="0">
              <a:spcBef>
                <a:spcPts val="0"/>
              </a:spcBef>
              <a:spcAft>
                <a:spcPts val="0"/>
              </a:spcAft>
            </a:pPr>
            <a:endParaRPr lang="en-US" sz="1600" b="1" dirty="0">
              <a:solidFill>
                <a:srgbClr val="800000"/>
              </a:solidFill>
              <a:effectLst/>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600" b="1" dirty="0">
              <a:solidFill>
                <a:srgbClr val="800000"/>
              </a:solidFill>
              <a:effectLst/>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b="1" dirty="0">
                <a:solidFill>
                  <a:srgbClr val="800000"/>
                </a:solidFill>
                <a:latin typeface="Arial" panose="020B0604020202020204" pitchFamily="34" charset="0"/>
                <a:ea typeface="Aptos" panose="020B0004020202020204" pitchFamily="34" charset="0"/>
                <a:cs typeface="Aptos" panose="020B0004020202020204" pitchFamily="34" charset="0"/>
              </a:rPr>
              <a:t>5</a:t>
            </a:r>
            <a:r>
              <a:rPr lang="en-US" sz="1600" b="1" dirty="0">
                <a:solidFill>
                  <a:srgbClr val="800000"/>
                </a:solidFill>
                <a:effectLst/>
                <a:latin typeface="Arial" panose="020B0604020202020204" pitchFamily="34" charset="0"/>
                <a:ea typeface="Aptos" panose="020B0004020202020204" pitchFamily="34" charset="0"/>
                <a:cs typeface="Aptos" panose="020B0004020202020204" pitchFamily="34" charset="0"/>
              </a:rPr>
              <a:t> alumni engagement positions embedded in the colleges/schools/units</a:t>
            </a:r>
          </a:p>
          <a:p>
            <a:pPr marL="285750" marR="0" indent="231775">
              <a:spcBef>
                <a:spcPts val="0"/>
              </a:spcBef>
              <a:spcAft>
                <a:spcPts val="0"/>
              </a:spcAft>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ptos" panose="020B0004020202020204" pitchFamily="34" charset="0"/>
              </a:rPr>
              <a:t>College of Social Work</a:t>
            </a: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ptos" panose="020B0004020202020204" pitchFamily="34" charset="0"/>
              </a:rPr>
              <a:t>Division of Undergraduate Studies</a:t>
            </a: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ptos" panose="020B0004020202020204" pitchFamily="34" charset="0"/>
              </a:rPr>
              <a:t>College of Engineering</a:t>
            </a: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ptos" panose="020B0004020202020204" pitchFamily="34" charset="0"/>
              </a:rPr>
              <a:t>College of Education, Health, and Human Sciences</a:t>
            </a: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Aptos" panose="020B0004020202020204" pitchFamily="34" charset="0"/>
                <a:cs typeface="Aptos" panose="020B0004020202020204" pitchFamily="34" charset="0"/>
              </a:rPr>
              <a:t>Music</a:t>
            </a:r>
          </a:p>
          <a:p>
            <a:pPr marL="0" marR="0">
              <a:spcBef>
                <a:spcPts val="0"/>
              </a:spcBef>
              <a:spcAft>
                <a:spcPts val="0"/>
              </a:spcAft>
            </a:pPr>
            <a:endParaRPr lang="en-US" sz="1600" dirty="0">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b="1" dirty="0">
                <a:solidFill>
                  <a:srgbClr val="800000"/>
                </a:solidFill>
                <a:effectLst/>
                <a:latin typeface="Arial" panose="020B0604020202020204" pitchFamily="34" charset="0"/>
                <a:ea typeface="Aptos" panose="020B0004020202020204" pitchFamily="34" charset="0"/>
                <a:cs typeface="Aptos" panose="020B0004020202020204" pitchFamily="34" charset="0"/>
              </a:rPr>
              <a:t>2 more alumni engagement positions to post and hire</a:t>
            </a: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ptos" panose="020B0004020202020204" pitchFamily="34" charset="0"/>
              </a:rPr>
              <a:t>College of Fine Arts</a:t>
            </a:r>
            <a:endParaRPr lang="en-US" sz="1600" dirty="0">
              <a:effectLst/>
              <a:latin typeface="Arial" panose="020B0604020202020204" pitchFamily="34" charset="0"/>
              <a:ea typeface="Aptos" panose="020B0004020202020204" pitchFamily="34" charset="0"/>
              <a:cs typeface="Aptos" panose="020B0004020202020204" pitchFamily="34" charset="0"/>
            </a:endParaRPr>
          </a:p>
          <a:p>
            <a:pPr marL="517525" marR="0" indent="-228600">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ptos" panose="020B0004020202020204" pitchFamily="34" charset="0"/>
              </a:rPr>
              <a:t>College of Nursing</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600" dirty="0">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dirty="0">
                <a:effectLst/>
                <a:latin typeface="Arial" panose="020B0604020202020204" pitchFamily="34" charset="0"/>
                <a:ea typeface="Aptos" panose="020B0004020202020204" pitchFamily="34" charset="0"/>
                <a:cs typeface="Aptos" panose="020B0004020202020204" pitchFamily="34" charset="0"/>
              </a:rPr>
              <a:t>With these positions, we’re standardizing and operationalizing CASE best practices for alumni engagement and alumni engagement metrics. </a:t>
            </a:r>
            <a:endParaRPr lang="en-US" sz="1600" dirty="0"/>
          </a:p>
        </p:txBody>
      </p:sp>
    </p:spTree>
    <p:extLst>
      <p:ext uri="{BB962C8B-B14F-4D97-AF65-F5344CB8AC3E}">
        <p14:creationId xmlns:p14="http://schemas.microsoft.com/office/powerpoint/2010/main" val="385409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C1F0-C6DC-DFF6-5904-C68A4F6A51FA}"/>
              </a:ext>
            </a:extLst>
          </p:cNvPr>
          <p:cNvSpPr>
            <a:spLocks noGrp="1"/>
          </p:cNvSpPr>
          <p:nvPr>
            <p:ph type="title"/>
          </p:nvPr>
        </p:nvSpPr>
        <p:spPr/>
        <p:txBody>
          <a:bodyPr/>
          <a:lstStyle/>
          <a:p>
            <a:r>
              <a:rPr lang="en-US" dirty="0">
                <a:latin typeface="+mn-lt"/>
              </a:rPr>
              <a:t>Alumni Engagement</a:t>
            </a:r>
          </a:p>
        </p:txBody>
      </p:sp>
      <p:sp>
        <p:nvSpPr>
          <p:cNvPr id="3" name="Text Placeholder 2">
            <a:extLst>
              <a:ext uri="{FF2B5EF4-FFF2-40B4-BE49-F238E27FC236}">
                <a16:creationId xmlns:a16="http://schemas.microsoft.com/office/drawing/2014/main" id="{4E6570C5-8C7A-4125-46CF-07421821E088}"/>
              </a:ext>
            </a:extLst>
          </p:cNvPr>
          <p:cNvSpPr>
            <a:spLocks noGrp="1"/>
          </p:cNvSpPr>
          <p:nvPr>
            <p:ph type="body" sz="quarter" idx="10"/>
          </p:nvPr>
        </p:nvSpPr>
        <p:spPr>
          <a:xfrm>
            <a:off x="435078" y="993775"/>
            <a:ext cx="8406580" cy="3506664"/>
          </a:xfrm>
        </p:spPr>
        <p:txBody>
          <a:bodyPr/>
          <a:lstStyle/>
          <a:p>
            <a:pPr marL="285750" indent="-285750">
              <a:buFont typeface="Arial" panose="020B0604020202020204" pitchFamily="34" charset="0"/>
              <a:buChar char="•"/>
            </a:pPr>
            <a:r>
              <a:rPr lang="en-US" sz="1600" b="1" dirty="0">
                <a:solidFill>
                  <a:srgbClr val="800000"/>
                </a:solidFill>
              </a:rPr>
              <a:t>Philanthropic</a:t>
            </a:r>
          </a:p>
          <a:p>
            <a:r>
              <a:rPr lang="en-US" sz="1400" dirty="0"/>
              <a:t>	Financial support that is meaningful to the donor and supports the institution’s mission and goals.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b="1" dirty="0">
                <a:solidFill>
                  <a:srgbClr val="800000"/>
                </a:solidFill>
              </a:rPr>
              <a:t>Experiential</a:t>
            </a:r>
          </a:p>
          <a:p>
            <a:r>
              <a:rPr lang="en-US" sz="1400" dirty="0"/>
              <a:t>	Meaningful experiences that inspire alumni, are valued by the institution, promote its mission, 	celebrate its achievement, and strengthen reputation.</a:t>
            </a:r>
          </a:p>
          <a:p>
            <a:endParaRPr lang="en-US" sz="1400" dirty="0"/>
          </a:p>
          <a:p>
            <a:pPr marL="285750" indent="-285750">
              <a:buFont typeface="Arial" panose="020B0604020202020204" pitchFamily="34" charset="0"/>
              <a:buChar char="•"/>
            </a:pPr>
            <a:r>
              <a:rPr lang="en-US" sz="1600" b="1" dirty="0">
                <a:solidFill>
                  <a:srgbClr val="800000"/>
                </a:solidFill>
              </a:rPr>
              <a:t>Volunteer</a:t>
            </a:r>
          </a:p>
          <a:p>
            <a:r>
              <a:rPr lang="en-US" sz="1400" dirty="0"/>
              <a:t>	Formally defined and rewarding volunteer roles that are endorsed by and valued by the institution.</a:t>
            </a:r>
          </a:p>
          <a:p>
            <a:endParaRPr lang="en-US" sz="1400" dirty="0"/>
          </a:p>
          <a:p>
            <a:pPr marL="285750" indent="-285750">
              <a:buFont typeface="Arial" panose="020B0604020202020204" pitchFamily="34" charset="0"/>
              <a:buChar char="•"/>
            </a:pPr>
            <a:r>
              <a:rPr lang="en-US" sz="1600" b="1" dirty="0">
                <a:solidFill>
                  <a:srgbClr val="800000"/>
                </a:solidFill>
              </a:rPr>
              <a:t>Communication</a:t>
            </a:r>
          </a:p>
          <a:p>
            <a:r>
              <a:rPr lang="en-US" sz="1400" dirty="0"/>
              <a:t>	Interactive, meaningful and informative communication that supports the institution’s mission, 	strategic goals, and reputation.</a:t>
            </a:r>
          </a:p>
        </p:txBody>
      </p:sp>
    </p:spTree>
    <p:extLst>
      <p:ext uri="{BB962C8B-B14F-4D97-AF65-F5344CB8AC3E}">
        <p14:creationId xmlns:p14="http://schemas.microsoft.com/office/powerpoint/2010/main" val="266302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849B-48E5-D723-5360-0999C44B37D3}"/>
              </a:ext>
            </a:extLst>
          </p:cNvPr>
          <p:cNvSpPr>
            <a:spLocks noGrp="1"/>
          </p:cNvSpPr>
          <p:nvPr>
            <p:ph type="title"/>
          </p:nvPr>
        </p:nvSpPr>
        <p:spPr/>
        <p:txBody>
          <a:bodyPr/>
          <a:lstStyle/>
          <a:p>
            <a:r>
              <a:rPr lang="en-US" dirty="0">
                <a:latin typeface="+mj-lt"/>
              </a:rPr>
              <a:t>Campaign Next Steps</a:t>
            </a:r>
          </a:p>
        </p:txBody>
      </p:sp>
      <p:sp>
        <p:nvSpPr>
          <p:cNvPr id="6" name="Text Placeholder 5">
            <a:extLst>
              <a:ext uri="{FF2B5EF4-FFF2-40B4-BE49-F238E27FC236}">
                <a16:creationId xmlns:a16="http://schemas.microsoft.com/office/drawing/2014/main" id="{0D05AB98-ADED-9B4E-7905-32C454012276}"/>
              </a:ext>
            </a:extLst>
          </p:cNvPr>
          <p:cNvSpPr>
            <a:spLocks noGrp="1"/>
          </p:cNvSpPr>
          <p:nvPr>
            <p:ph type="body" sz="quarter" idx="10"/>
          </p:nvPr>
        </p:nvSpPr>
        <p:spPr>
          <a:xfrm>
            <a:off x="280219" y="867103"/>
            <a:ext cx="8863781" cy="3761924"/>
          </a:xfrm>
        </p:spPr>
        <p:txBody>
          <a:bodyPr/>
          <a:lstStyle/>
          <a:p>
            <a:pPr algn="ctr"/>
            <a:r>
              <a:rPr lang="en-US" sz="2400" b="1" dirty="0">
                <a:latin typeface="+mj-lt"/>
                <a:ea typeface="+mj-ea"/>
                <a:cs typeface="Times New Roman" panose="02020603050405020304" pitchFamily="18" charset="0"/>
              </a:rPr>
              <a:t>April 2024 – June 2024</a:t>
            </a:r>
            <a:br>
              <a:rPr lang="en-US" sz="2000" dirty="0">
                <a:latin typeface="+mj-lt"/>
                <a:ea typeface="+mj-ea"/>
                <a:cs typeface="Times New Roman" panose="02020603050405020304" pitchFamily="18" charset="0"/>
              </a:rPr>
            </a:br>
            <a:endParaRPr lang="en-US" sz="2000" dirty="0">
              <a:latin typeface="+mj-lt"/>
              <a:ea typeface="+mj-ea"/>
              <a:cs typeface="Times New Roman" panose="02020603050405020304" pitchFamily="18" charset="0"/>
            </a:endParaRPr>
          </a:p>
          <a:p>
            <a:pPr algn="ctr"/>
            <a:r>
              <a:rPr lang="en-US" sz="1800" dirty="0">
                <a:latin typeface="+mj-lt"/>
                <a:ea typeface="+mj-ea"/>
                <a:cs typeface="Times New Roman" panose="02020603050405020304" pitchFamily="18" charset="0"/>
              </a:rPr>
              <a:t>Finalization of University Priorities </a:t>
            </a:r>
            <a:br>
              <a:rPr lang="en-US" sz="1800" dirty="0">
                <a:latin typeface="+mj-lt"/>
                <a:ea typeface="+mj-ea"/>
                <a:cs typeface="Times New Roman" panose="02020603050405020304" pitchFamily="18" charset="0"/>
              </a:rPr>
            </a:b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Finalization of Campaign Case Statement</a:t>
            </a:r>
            <a:br>
              <a:rPr lang="en-US" sz="1800" dirty="0">
                <a:latin typeface="+mj-lt"/>
                <a:ea typeface="+mj-ea"/>
                <a:cs typeface="Times New Roman" panose="02020603050405020304" pitchFamily="18" charset="0"/>
              </a:rPr>
            </a:b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Conduct Campaign Feasibility Study</a:t>
            </a: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Leadership Briefings with President McCullough</a:t>
            </a: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1:1 Donor Conversations with Huron (formerly GG+A)</a:t>
            </a: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Broad-based Online Donor Survey with Huron</a:t>
            </a:r>
            <a:br>
              <a:rPr lang="en-US" sz="1800" dirty="0">
                <a:latin typeface="+mj-lt"/>
                <a:ea typeface="+mj-ea"/>
                <a:cs typeface="Times New Roman" panose="02020603050405020304" pitchFamily="18" charset="0"/>
              </a:rPr>
            </a:br>
            <a:br>
              <a:rPr lang="en-US" sz="1800" dirty="0">
                <a:latin typeface="+mj-lt"/>
                <a:ea typeface="+mj-ea"/>
                <a:cs typeface="Times New Roman" panose="02020603050405020304" pitchFamily="18" charset="0"/>
              </a:rPr>
            </a:br>
            <a:r>
              <a:rPr lang="en-US" sz="1800" dirty="0">
                <a:latin typeface="+mj-lt"/>
                <a:ea typeface="+mj-ea"/>
                <a:cs typeface="Times New Roman" panose="02020603050405020304" pitchFamily="18" charset="0"/>
              </a:rPr>
              <a:t>Announce Campaign Planning </a:t>
            </a:r>
            <a:r>
              <a:rPr lang="en-US" sz="1800" dirty="0">
                <a:latin typeface="+mj-lt"/>
                <a:cs typeface="Times New Roman" panose="02020603050405020304" pitchFamily="18" charset="0"/>
              </a:rPr>
              <a:t>Taskforce</a:t>
            </a:r>
            <a:endParaRPr lang="en-US" sz="1800" dirty="0"/>
          </a:p>
        </p:txBody>
      </p:sp>
    </p:spTree>
    <p:extLst>
      <p:ext uri="{BB962C8B-B14F-4D97-AF65-F5344CB8AC3E}">
        <p14:creationId xmlns:p14="http://schemas.microsoft.com/office/powerpoint/2010/main" val="4239561473"/>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ctr" anchorCtr="0">
        <a:noAutofit/>
      </a:bodyPr>
      <a:lstStyle>
        <a:defPPr algn="l">
          <a:defRPr sz="2400" dirty="0"/>
        </a:defPPr>
      </a:lstStyle>
    </a:txDef>
  </a:objectDefaults>
  <a:extraClrSchemeLst/>
  <a:extLst>
    <a:ext uri="{05A4C25C-085E-4340-85A3-A5531E510DB2}">
      <thm15:themeFamily xmlns:thm15="http://schemas.microsoft.com/office/thememl/2012/main" name="16x9-University-Advancement.potx" id="{365D099E-D067-4FDB-AB31-4D91175070FE}" vid="{CC5D9CAE-7C1F-4AA5-9F0C-3E8349DCF8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1A0994791942439E228FCE68C2EA20" ma:contentTypeVersion="11" ma:contentTypeDescription="Create a new document." ma:contentTypeScope="" ma:versionID="c56bcab51d28c08ca70e969a043b99f1">
  <xsd:schema xmlns:xsd="http://www.w3.org/2001/XMLSchema" xmlns:xs="http://www.w3.org/2001/XMLSchema" xmlns:p="http://schemas.microsoft.com/office/2006/metadata/properties" xmlns:ns2="90d0978d-156e-42fc-9996-4659fce6d52a" xmlns:ns3="f28130be-d6b7-4328-bcd1-073f86df3f39" targetNamespace="http://schemas.microsoft.com/office/2006/metadata/properties" ma:root="true" ma:fieldsID="4819787fa176afef5b6cae2d86c4f9dd" ns2:_="" ns3:_="">
    <xsd:import namespace="90d0978d-156e-42fc-9996-4659fce6d52a"/>
    <xsd:import namespace="f28130be-d6b7-4328-bcd1-073f86df3f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0978d-156e-42fc-9996-4659fce6d5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8ee90f-6b9c-4fea-aebc-1b06501652a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8130be-d6b7-4328-bcd1-073f86df3f3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0f308c-47b9-4bc4-b2d8-4f8bb8a67c7e}" ma:internalName="TaxCatchAll" ma:showField="CatchAllData" ma:web="f28130be-d6b7-4328-bcd1-073f86df3f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25614-0559-4205-86C3-9CAF6EF1B92B}">
  <ds:schemaRefs>
    <ds:schemaRef ds:uri="http://schemas.microsoft.com/sharepoint/v3/contenttype/forms"/>
  </ds:schemaRefs>
</ds:datastoreItem>
</file>

<file path=customXml/itemProps2.xml><?xml version="1.0" encoding="utf-8"?>
<ds:datastoreItem xmlns:ds="http://schemas.openxmlformats.org/officeDocument/2006/customXml" ds:itemID="{56452010-C494-443F-9C39-0836F4F6B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0978d-156e-42fc-9996-4659fce6d52a"/>
    <ds:schemaRef ds:uri="f28130be-d6b7-4328-bcd1-073f86df3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2598</TotalTime>
  <Words>734</Words>
  <Application>Microsoft Office PowerPoint</Application>
  <PresentationFormat>On-screen Show (16:9)</PresentationFormat>
  <Paragraphs>139</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Arial Narrow</vt:lpstr>
      <vt:lpstr>Calibri</vt:lpstr>
      <vt:lpstr>Times New Roman</vt:lpstr>
      <vt:lpstr>Wingdings</vt:lpstr>
      <vt:lpstr>Garnet_HighDef-1</vt:lpstr>
      <vt:lpstr>PowerPoint Presentation</vt:lpstr>
      <vt:lpstr>FY24 Fundraising Totals (as of 3/29/24)</vt:lpstr>
      <vt:lpstr>Comprehensive Campaign</vt:lpstr>
      <vt:lpstr>PowerPoint Presentation</vt:lpstr>
      <vt:lpstr> Campaign Planning</vt:lpstr>
      <vt:lpstr>  </vt:lpstr>
      <vt:lpstr>Alumni Engagement Positions</vt:lpstr>
      <vt:lpstr>Alumni Engagement</vt:lpstr>
      <vt:lpstr>Campaign Next Steps</vt:lpstr>
      <vt:lpstr>What can YOU do? </vt:lpstr>
      <vt:lpstr>Questions?  Thank You </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 Name</dc:creator>
  <cp:lastModifiedBy>Marla A Vickers</cp:lastModifiedBy>
  <cp:revision>61</cp:revision>
  <dcterms:created xsi:type="dcterms:W3CDTF">2016-04-07T13:58:30Z</dcterms:created>
  <dcterms:modified xsi:type="dcterms:W3CDTF">2024-03-29T18:17:34Z</dcterms:modified>
</cp:coreProperties>
</file>