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70" r:id="rId3"/>
    <p:sldId id="271" r:id="rId4"/>
    <p:sldId id="272" r:id="rId5"/>
    <p:sldId id="258" r:id="rId6"/>
    <p:sldId id="261" r:id="rId7"/>
    <p:sldId id="267" r:id="rId8"/>
    <p:sldId id="264" r:id="rId9"/>
    <p:sldId id="266" r:id="rId10"/>
    <p:sldId id="268" r:id="rId11"/>
    <p:sldId id="269" r:id="rId12"/>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2F40"/>
    <a:srgbClr val="D0B8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41" autoAdjust="0"/>
  </p:normalViewPr>
  <p:slideViewPr>
    <p:cSldViewPr snapToGrid="0" snapToObjects="1">
      <p:cViewPr varScale="1">
        <p:scale>
          <a:sx n="146" d="100"/>
          <a:sy n="146" d="100"/>
        </p:scale>
        <p:origin x="630" y="11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3" d="100"/>
          <a:sy n="83" d="100"/>
        </p:scale>
        <p:origin x="389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B77B53D-1527-4626-99FB-6200B86B6A29}" type="datetimeFigureOut">
              <a:rPr lang="en-US" smtClean="0"/>
              <a:t>10/17/2023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285592C-F558-4EE9-AAEA-572320A2A992}" type="slidenum">
              <a:rPr lang="en-US" smtClean="0"/>
              <a:t>‹#›</a:t>
            </a:fld>
            <a:endParaRPr lang="en-US"/>
          </a:p>
        </p:txBody>
      </p:sp>
    </p:spTree>
    <p:extLst>
      <p:ext uri="{BB962C8B-B14F-4D97-AF65-F5344CB8AC3E}">
        <p14:creationId xmlns:p14="http://schemas.microsoft.com/office/powerpoint/2010/main" val="3638294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Good morning, everyone.  I’m glad to see you all here today and spend some time together.  I’d like to thank President McCullough for his updates and for his leadership.</a:t>
            </a:r>
          </a:p>
          <a:p>
            <a:endParaRPr lang="en-US" sz="1600" dirty="0"/>
          </a:p>
          <a:p>
            <a:r>
              <a:rPr lang="en-US" sz="1600" dirty="0"/>
              <a:t>Thank you to everyone here for all you are doing.  We’re in the throes of a very busy semester, but it’s never been more exciting to be a Seminole and I so appreciate everything you do for your department, your college, and our university.</a:t>
            </a:r>
          </a:p>
          <a:p>
            <a:endParaRPr lang="en-US" dirty="0"/>
          </a:p>
        </p:txBody>
      </p:sp>
      <p:sp>
        <p:nvSpPr>
          <p:cNvPr id="4" name="Slide Number Placeholder 3"/>
          <p:cNvSpPr>
            <a:spLocks noGrp="1"/>
          </p:cNvSpPr>
          <p:nvPr>
            <p:ph type="sldNum" sz="quarter" idx="5"/>
          </p:nvPr>
        </p:nvSpPr>
        <p:spPr/>
        <p:txBody>
          <a:bodyPr/>
          <a:lstStyle/>
          <a:p>
            <a:fld id="{2285592C-F558-4EE9-AAEA-572320A2A992}" type="slidenum">
              <a:rPr lang="en-US" smtClean="0"/>
              <a:t>1</a:t>
            </a:fld>
            <a:endParaRPr lang="en-US"/>
          </a:p>
        </p:txBody>
      </p:sp>
    </p:spTree>
    <p:extLst>
      <p:ext uri="{BB962C8B-B14F-4D97-AF65-F5344CB8AC3E}">
        <p14:creationId xmlns:p14="http://schemas.microsoft.com/office/powerpoint/2010/main" val="2217515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As far as faculty attrition goes, we’ve seen a slight, but not dramatic, rise in faculty departures, and perhaps not greater than expected in these post-pandemic times.</a:t>
            </a:r>
          </a:p>
          <a:p>
            <a:endParaRPr lang="en-US" sz="1600" dirty="0"/>
          </a:p>
          <a:p>
            <a:r>
              <a:rPr lang="en-US" sz="1600" dirty="0"/>
              <a:t>I can’t stress enough how grateful I am to each of you as Deans, Directors, and Department Chairs for all you do in the search, hiring, and retention process.</a:t>
            </a:r>
          </a:p>
          <a:p>
            <a:endParaRPr lang="en-US" dirty="0"/>
          </a:p>
        </p:txBody>
      </p:sp>
      <p:sp>
        <p:nvSpPr>
          <p:cNvPr id="4" name="Slide Number Placeholder 3"/>
          <p:cNvSpPr>
            <a:spLocks noGrp="1"/>
          </p:cNvSpPr>
          <p:nvPr>
            <p:ph type="sldNum" sz="quarter" idx="5"/>
          </p:nvPr>
        </p:nvSpPr>
        <p:spPr/>
        <p:txBody>
          <a:bodyPr/>
          <a:lstStyle/>
          <a:p>
            <a:fld id="{2285592C-F558-4EE9-AAEA-572320A2A992}" type="slidenum">
              <a:rPr lang="en-US" smtClean="0"/>
              <a:t>10</a:t>
            </a:fld>
            <a:endParaRPr lang="en-US"/>
          </a:p>
        </p:txBody>
      </p:sp>
    </p:spTree>
    <p:extLst>
      <p:ext uri="{BB962C8B-B14F-4D97-AF65-F5344CB8AC3E}">
        <p14:creationId xmlns:p14="http://schemas.microsoft.com/office/powerpoint/2010/main" val="2316679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206621"/>
          </a:xfrm>
        </p:spPr>
        <p:txBody>
          <a:bodyPr/>
          <a:lstStyle/>
          <a:p>
            <a:r>
              <a:rPr lang="en-US" sz="1600" dirty="0"/>
              <a:t>Thank you. I’m happy to take any questions you have.</a:t>
            </a:r>
          </a:p>
          <a:p>
            <a:endParaRPr lang="en-US" dirty="0"/>
          </a:p>
        </p:txBody>
      </p:sp>
      <p:sp>
        <p:nvSpPr>
          <p:cNvPr id="4" name="Slide Number Placeholder 3"/>
          <p:cNvSpPr>
            <a:spLocks noGrp="1"/>
          </p:cNvSpPr>
          <p:nvPr>
            <p:ph type="sldNum" sz="quarter" idx="5"/>
          </p:nvPr>
        </p:nvSpPr>
        <p:spPr/>
        <p:txBody>
          <a:bodyPr/>
          <a:lstStyle/>
          <a:p>
            <a:fld id="{2285592C-F558-4EE9-AAEA-572320A2A992}" type="slidenum">
              <a:rPr lang="en-US" smtClean="0"/>
              <a:t>11</a:t>
            </a:fld>
            <a:endParaRPr lang="en-US"/>
          </a:p>
        </p:txBody>
      </p:sp>
    </p:spTree>
    <p:extLst>
      <p:ext uri="{BB962C8B-B14F-4D97-AF65-F5344CB8AC3E}">
        <p14:creationId xmlns:p14="http://schemas.microsoft.com/office/powerpoint/2010/main" val="345561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85592C-F558-4EE9-AAEA-572320A2A992}" type="slidenum">
              <a:rPr lang="en-US" smtClean="0"/>
              <a:t>2</a:t>
            </a:fld>
            <a:endParaRPr lang="en-US"/>
          </a:p>
        </p:txBody>
      </p:sp>
    </p:spTree>
    <p:extLst>
      <p:ext uri="{BB962C8B-B14F-4D97-AF65-F5344CB8AC3E}">
        <p14:creationId xmlns:p14="http://schemas.microsoft.com/office/powerpoint/2010/main" val="813084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356074"/>
          </a:xfrm>
        </p:spPr>
        <p:txBody>
          <a:bodyPr/>
          <a:lstStyle/>
          <a:p>
            <a:endParaRPr lang="en-US" dirty="0"/>
          </a:p>
        </p:txBody>
      </p:sp>
      <p:sp>
        <p:nvSpPr>
          <p:cNvPr id="4" name="Slide Number Placeholder 3"/>
          <p:cNvSpPr>
            <a:spLocks noGrp="1"/>
          </p:cNvSpPr>
          <p:nvPr>
            <p:ph type="sldNum" sz="quarter" idx="5"/>
          </p:nvPr>
        </p:nvSpPr>
        <p:spPr/>
        <p:txBody>
          <a:bodyPr/>
          <a:lstStyle/>
          <a:p>
            <a:fld id="{2285592C-F558-4EE9-AAEA-572320A2A992}" type="slidenum">
              <a:rPr lang="en-US" smtClean="0"/>
              <a:t>3</a:t>
            </a:fld>
            <a:endParaRPr lang="en-US"/>
          </a:p>
        </p:txBody>
      </p:sp>
    </p:spTree>
    <p:extLst>
      <p:ext uri="{BB962C8B-B14F-4D97-AF65-F5344CB8AC3E}">
        <p14:creationId xmlns:p14="http://schemas.microsoft.com/office/powerpoint/2010/main" val="4148061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356074"/>
          </a:xfrm>
        </p:spPr>
        <p:txBody>
          <a:bodyPr/>
          <a:lstStyle/>
          <a:p>
            <a:endParaRPr lang="en-US" dirty="0"/>
          </a:p>
        </p:txBody>
      </p:sp>
      <p:sp>
        <p:nvSpPr>
          <p:cNvPr id="4" name="Slide Number Placeholder 3"/>
          <p:cNvSpPr>
            <a:spLocks noGrp="1"/>
          </p:cNvSpPr>
          <p:nvPr>
            <p:ph type="sldNum" sz="quarter" idx="5"/>
          </p:nvPr>
        </p:nvSpPr>
        <p:spPr/>
        <p:txBody>
          <a:bodyPr/>
          <a:lstStyle/>
          <a:p>
            <a:fld id="{2285592C-F558-4EE9-AAEA-572320A2A992}" type="slidenum">
              <a:rPr lang="en-US" smtClean="0"/>
              <a:t>4</a:t>
            </a:fld>
            <a:endParaRPr lang="en-US"/>
          </a:p>
        </p:txBody>
      </p:sp>
    </p:spTree>
    <p:extLst>
      <p:ext uri="{BB962C8B-B14F-4D97-AF65-F5344CB8AC3E}">
        <p14:creationId xmlns:p14="http://schemas.microsoft.com/office/powerpoint/2010/main" val="1015507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356074"/>
          </a:xfrm>
        </p:spPr>
        <p:txBody>
          <a:bodyPr/>
          <a:lstStyle/>
          <a:p>
            <a:r>
              <a:rPr lang="en-US" sz="1300" dirty="0"/>
              <a:t>Last month, U.S. News and World Report released their 2024 rankings.</a:t>
            </a:r>
          </a:p>
          <a:p>
            <a:endParaRPr lang="en-US" sz="1300" dirty="0"/>
          </a:p>
          <a:p>
            <a:r>
              <a:rPr lang="en-US" sz="1300" dirty="0"/>
              <a:t>As many of you know, this year, U.S. News retooled its methodology. They altered 22 metrics in weight or by adding or removing different factors. They removed four key factors from its formula in which FSU has previously scored well — class size, alumni giving rates, the percentage of faculty with a terminal degree, and students’ high school standing.</a:t>
            </a:r>
          </a:p>
          <a:p>
            <a:endParaRPr lang="en-US" sz="1300" dirty="0"/>
          </a:p>
          <a:p>
            <a:r>
              <a:rPr lang="en-US" sz="1300" dirty="0"/>
              <a:t>We scored our highest-ever ranking among national universities (both public and private) at No. 53, up two spots from last year. However, we fell four spots to No. 23 among national public universities in the new calculation.</a:t>
            </a:r>
          </a:p>
          <a:p>
            <a:endParaRPr lang="en-US" sz="1300" dirty="0"/>
          </a:p>
          <a:p>
            <a:r>
              <a:rPr lang="en-US" sz="1300" dirty="0"/>
              <a:t>This drop among public universities is despite improving in nearly all previous metrics. Based on the previous methodology, we estimate that FSU would have placed No. 16 among public universities.</a:t>
            </a:r>
          </a:p>
          <a:p>
            <a:endParaRPr lang="en-US" sz="1300" dirty="0"/>
          </a:p>
          <a:p>
            <a:r>
              <a:rPr lang="en-US" sz="1300" dirty="0"/>
              <a:t>Earlier this fall, the online rankings platform Niche ranked Florida State No. 11 on its list of top national public universities, up two places from No. 13 last year. Niche combines verifiable data from the U.S. Department of Education with user input — reviews and ratings from current students, alumni and parents.</a:t>
            </a:r>
          </a:p>
          <a:p>
            <a:endParaRPr lang="en-US" dirty="0"/>
          </a:p>
        </p:txBody>
      </p:sp>
      <p:sp>
        <p:nvSpPr>
          <p:cNvPr id="4" name="Slide Number Placeholder 3"/>
          <p:cNvSpPr>
            <a:spLocks noGrp="1"/>
          </p:cNvSpPr>
          <p:nvPr>
            <p:ph type="sldNum" sz="quarter" idx="5"/>
          </p:nvPr>
        </p:nvSpPr>
        <p:spPr/>
        <p:txBody>
          <a:bodyPr/>
          <a:lstStyle/>
          <a:p>
            <a:fld id="{2285592C-F558-4EE9-AAEA-572320A2A992}" type="slidenum">
              <a:rPr lang="en-US" smtClean="0"/>
              <a:t>5</a:t>
            </a:fld>
            <a:endParaRPr lang="en-US"/>
          </a:p>
        </p:txBody>
      </p:sp>
    </p:spTree>
    <p:extLst>
      <p:ext uri="{BB962C8B-B14F-4D97-AF65-F5344CB8AC3E}">
        <p14:creationId xmlns:p14="http://schemas.microsoft.com/office/powerpoint/2010/main" val="613046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Of course, what the President and I know to be true is that rankings and methodologies are divergent — and they only scratch the surface of what makes FSU exceptional. They do not define our mission.</a:t>
            </a:r>
          </a:p>
          <a:p>
            <a:endParaRPr lang="en-US" sz="1600" dirty="0"/>
          </a:p>
          <a:p>
            <a:r>
              <a:rPr lang="en-US" sz="1600" dirty="0"/>
              <a:t>We are focused on what matters – strategically investing in areas that will contribute to student success and help advance our goals as we strive for even greater academic and research excellence. These are the areas that are most important to our students, their parents, and the Florida taxpayers. </a:t>
            </a:r>
          </a:p>
          <a:p>
            <a:endParaRPr lang="en-US" dirty="0"/>
          </a:p>
        </p:txBody>
      </p:sp>
      <p:sp>
        <p:nvSpPr>
          <p:cNvPr id="4" name="Slide Number Placeholder 3"/>
          <p:cNvSpPr>
            <a:spLocks noGrp="1"/>
          </p:cNvSpPr>
          <p:nvPr>
            <p:ph type="sldNum" sz="quarter" idx="5"/>
          </p:nvPr>
        </p:nvSpPr>
        <p:spPr/>
        <p:txBody>
          <a:bodyPr/>
          <a:lstStyle/>
          <a:p>
            <a:fld id="{2285592C-F558-4EE9-AAEA-572320A2A992}" type="slidenum">
              <a:rPr lang="en-US" smtClean="0"/>
              <a:t>6</a:t>
            </a:fld>
            <a:endParaRPr lang="en-US"/>
          </a:p>
        </p:txBody>
      </p:sp>
    </p:spTree>
    <p:extLst>
      <p:ext uri="{BB962C8B-B14F-4D97-AF65-F5344CB8AC3E}">
        <p14:creationId xmlns:p14="http://schemas.microsoft.com/office/powerpoint/2010/main" val="489833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206621"/>
          </a:xfrm>
        </p:spPr>
        <p:txBody>
          <a:bodyPr/>
          <a:lstStyle/>
          <a:p>
            <a:r>
              <a:rPr lang="en-US" dirty="0"/>
              <a:t>We recently submitted our SACSCOC Compliance Certification Report.  Just to give you an idea of the Herculean task it is, FSU’s report is 649 pages long with many thousands of pieces of supporting files.  The report also includes faculty rosters with the credentials of 4,320 instructors of record.</a:t>
            </a:r>
          </a:p>
          <a:p>
            <a:endParaRPr lang="en-US" dirty="0"/>
          </a:p>
          <a:p>
            <a:r>
              <a:rPr lang="en-US" dirty="0"/>
              <a:t>Areas reviewed include governance, financial and physical resources, institutional planning and effectiveness, student achievement, educational policy, faculty, academic and student support services, among others.</a:t>
            </a:r>
          </a:p>
          <a:p>
            <a:endParaRPr lang="en-US" dirty="0"/>
          </a:p>
          <a:p>
            <a:r>
              <a:rPr lang="en-US" dirty="0"/>
              <a:t>The report reflects the work of a university workgroup involving all areas of campus over multiple years.</a:t>
            </a:r>
          </a:p>
          <a:p>
            <a:endParaRPr lang="en-US" dirty="0"/>
          </a:p>
          <a:p>
            <a:r>
              <a:rPr lang="en-US" dirty="0"/>
              <a:t>Piers Rawling will be sharing more with you about our Quality Enhancement Program, but that’s a very important process we’re working through.</a:t>
            </a:r>
          </a:p>
          <a:p>
            <a:endParaRPr lang="en-US" dirty="0"/>
          </a:p>
          <a:p>
            <a:r>
              <a:rPr lang="en-US" dirty="0"/>
              <a:t>As part of that, I’ll be traveling to our campus in the Republic of Panama later this year.  We have a wonderful international program that affords so many wonderful opportunities to our students. </a:t>
            </a:r>
          </a:p>
          <a:p>
            <a:endParaRPr lang="en-US" dirty="0"/>
          </a:p>
          <a:p>
            <a:r>
              <a:rPr lang="en-US" dirty="0"/>
              <a:t>These types of work products require a coordinated effort of so many of you and our other colleagues across campus, so thank you again for everything you do to help facilitate that.</a:t>
            </a:r>
          </a:p>
          <a:p>
            <a:endParaRPr lang="en-US" dirty="0"/>
          </a:p>
        </p:txBody>
      </p:sp>
      <p:sp>
        <p:nvSpPr>
          <p:cNvPr id="4" name="Slide Number Placeholder 3"/>
          <p:cNvSpPr>
            <a:spLocks noGrp="1"/>
          </p:cNvSpPr>
          <p:nvPr>
            <p:ph type="sldNum" sz="quarter" idx="5"/>
          </p:nvPr>
        </p:nvSpPr>
        <p:spPr/>
        <p:txBody>
          <a:bodyPr/>
          <a:lstStyle/>
          <a:p>
            <a:fld id="{2285592C-F558-4EE9-AAEA-572320A2A992}" type="slidenum">
              <a:rPr lang="en-US" smtClean="0"/>
              <a:t>7</a:t>
            </a:fld>
            <a:endParaRPr lang="en-US"/>
          </a:p>
        </p:txBody>
      </p:sp>
    </p:spTree>
    <p:extLst>
      <p:ext uri="{BB962C8B-B14F-4D97-AF65-F5344CB8AC3E}">
        <p14:creationId xmlns:p14="http://schemas.microsoft.com/office/powerpoint/2010/main" val="3236137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356074"/>
          </a:xfrm>
        </p:spPr>
        <p:txBody>
          <a:bodyPr/>
          <a:lstStyle/>
          <a:p>
            <a:r>
              <a:rPr lang="en-US" sz="1400" dirty="0"/>
              <a:t>This summer, the former College of Education and the former College of Health and Human Sciences merged to form the (now-officially named) College of Education, Health, and Human Sciences.</a:t>
            </a:r>
          </a:p>
          <a:p>
            <a:endParaRPr lang="en-US" sz="1400" dirty="0"/>
          </a:p>
          <a:p>
            <a:r>
              <a:rPr lang="en-US" sz="1400" dirty="0"/>
              <a:t>The Faculty Senate approved the expanded college’s name last month.</a:t>
            </a:r>
          </a:p>
          <a:p>
            <a:endParaRPr lang="en-US" sz="1400" dirty="0"/>
          </a:p>
          <a:p>
            <a:r>
              <a:rPr lang="en-US" sz="1400" dirty="0"/>
              <a:t>This expansion process involved formal input from faculty and staff of both colleges, as well as input from the College of Health and Human Sciences’ Dean’s Advisory Council and the College of Education’s Dean’s Circle.  Additional focus group meetings were conducted by the Vice President of Research Stacey Patterson and the Vice President for Faculty Development and Advancement Janet Kistner.</a:t>
            </a:r>
          </a:p>
          <a:p>
            <a:endParaRPr lang="en-US" sz="1400" dirty="0"/>
          </a:p>
          <a:p>
            <a:r>
              <a:rPr lang="en-US" sz="1400" dirty="0"/>
              <a:t>After collecting responses and input from these groups, I recommended, and President McCullough approved, the expansion of the college.</a:t>
            </a:r>
          </a:p>
          <a:p>
            <a:endParaRPr lang="en-US" sz="1400" dirty="0"/>
          </a:p>
          <a:p>
            <a:r>
              <a:rPr lang="en-US" sz="1400" dirty="0"/>
              <a:t>The College of Education, Health, and Human Sciences is now one of the largest colleges on campus.  I appreciate Dean Damon Andrew’s work and leadership throughout this process and am excited about what’s ahead.</a:t>
            </a:r>
          </a:p>
          <a:p>
            <a:endParaRPr lang="en-US" dirty="0"/>
          </a:p>
        </p:txBody>
      </p:sp>
      <p:sp>
        <p:nvSpPr>
          <p:cNvPr id="4" name="Slide Number Placeholder 3"/>
          <p:cNvSpPr>
            <a:spLocks noGrp="1"/>
          </p:cNvSpPr>
          <p:nvPr>
            <p:ph type="sldNum" sz="quarter" idx="5"/>
          </p:nvPr>
        </p:nvSpPr>
        <p:spPr/>
        <p:txBody>
          <a:bodyPr/>
          <a:lstStyle/>
          <a:p>
            <a:fld id="{2285592C-F558-4EE9-AAEA-572320A2A992}" type="slidenum">
              <a:rPr lang="en-US" smtClean="0"/>
              <a:t>8</a:t>
            </a:fld>
            <a:endParaRPr lang="en-US"/>
          </a:p>
        </p:txBody>
      </p:sp>
    </p:spTree>
    <p:extLst>
      <p:ext uri="{BB962C8B-B14F-4D97-AF65-F5344CB8AC3E}">
        <p14:creationId xmlns:p14="http://schemas.microsoft.com/office/powerpoint/2010/main" val="3214017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I’m happy to report that we are still experiencing robust faculty recruitment.</a:t>
            </a:r>
          </a:p>
          <a:p>
            <a:endParaRPr lang="en-US" sz="1600" dirty="0"/>
          </a:p>
          <a:p>
            <a:r>
              <a:rPr lang="en-US" sz="1600" dirty="0"/>
              <a:t>You can see here our recent increases in numbers of faculty, especially those in tenured/tenure-earning positions.</a:t>
            </a:r>
          </a:p>
          <a:p>
            <a:endParaRPr lang="en-US" dirty="0"/>
          </a:p>
        </p:txBody>
      </p:sp>
      <p:sp>
        <p:nvSpPr>
          <p:cNvPr id="4" name="Slide Number Placeholder 3"/>
          <p:cNvSpPr>
            <a:spLocks noGrp="1"/>
          </p:cNvSpPr>
          <p:nvPr>
            <p:ph type="sldNum" sz="quarter" idx="5"/>
          </p:nvPr>
        </p:nvSpPr>
        <p:spPr/>
        <p:txBody>
          <a:bodyPr/>
          <a:lstStyle/>
          <a:p>
            <a:fld id="{2285592C-F558-4EE9-AAEA-572320A2A992}" type="slidenum">
              <a:rPr lang="en-US" smtClean="0"/>
              <a:t>9</a:t>
            </a:fld>
            <a:endParaRPr lang="en-US"/>
          </a:p>
        </p:txBody>
      </p:sp>
    </p:spTree>
    <p:extLst>
      <p:ext uri="{BB962C8B-B14F-4D97-AF65-F5344CB8AC3E}">
        <p14:creationId xmlns:p14="http://schemas.microsoft.com/office/powerpoint/2010/main" val="29959822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b="1" i="0">
                <a:solidFill>
                  <a:schemeClr val="bg1"/>
                </a:solidFill>
                <a:latin typeface="Times New Roman"/>
                <a:cs typeface="Times New Roman"/>
              </a:defRPr>
            </a:lvl1pPr>
          </a:lstStyle>
          <a:p>
            <a:r>
              <a:rPr lang="en-US"/>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FBFF53-7C97-8C49-AB42-96FD965FEBF4}"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355372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73672"/>
            <a:ext cx="8229600" cy="729154"/>
          </a:xfrm>
        </p:spPr>
        <p:txBody>
          <a:bodyPr/>
          <a:lstStyle>
            <a:lvl1pPr>
              <a:defRPr b="0"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idx="1"/>
          </p:nvPr>
        </p:nvSpPr>
        <p:spPr>
          <a:xfrm>
            <a:off x="457200" y="1760481"/>
            <a:ext cx="8229600" cy="2775019"/>
          </a:xfrm>
        </p:spPr>
        <p:txBody>
          <a:bodyPr/>
          <a:lstStyle>
            <a:lvl1pPr>
              <a:defRPr b="0" i="0">
                <a:latin typeface="Arial"/>
                <a:cs typeface="Arial"/>
              </a:defRPr>
            </a:lvl1pPr>
            <a:lvl2pPr>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FBFF53-7C97-8C49-AB42-96FD965FEBF4}"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08684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D0B88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FBFF53-7C97-8C49-AB42-96FD965FEBF4}"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376877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76010"/>
            <a:ext cx="8229600" cy="647987"/>
          </a:xfrm>
        </p:spPr>
        <p:txBody>
          <a:bodyPr/>
          <a:lstStyle>
            <a:lvl1pPr>
              <a:defRPr b="1"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sz="half" idx="1"/>
          </p:nvPr>
        </p:nvSpPr>
        <p:spPr>
          <a:xfrm>
            <a:off x="457200" y="1642238"/>
            <a:ext cx="4038600" cy="2956037"/>
          </a:xfrm>
        </p:spPr>
        <p:txBody>
          <a:bodyPr/>
          <a:lstStyle>
            <a:lvl1pPr>
              <a:defRPr sz="2800" b="0" i="0">
                <a:latin typeface="Arial"/>
                <a:cs typeface="Arial"/>
              </a:defRPr>
            </a:lvl1pPr>
            <a:lvl2pPr>
              <a:defRPr sz="2400" b="0" i="0">
                <a:latin typeface="Arial"/>
                <a:cs typeface="Arial"/>
              </a:defRPr>
            </a:lvl2pPr>
            <a:lvl3pPr>
              <a:defRPr sz="2000" b="0" i="0">
                <a:latin typeface="Arial"/>
                <a:cs typeface="Arial"/>
              </a:defRPr>
            </a:lvl3pPr>
            <a:lvl4pPr>
              <a:defRPr sz="1800" b="0" i="0">
                <a:latin typeface="Arial"/>
                <a:cs typeface="Arial"/>
              </a:defRPr>
            </a:lvl4pPr>
            <a:lvl5pPr>
              <a:defRPr sz="1800" b="0" i="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42238"/>
            <a:ext cx="4038600" cy="2956037"/>
          </a:xfrm>
        </p:spPr>
        <p:txBody>
          <a:bodyPr/>
          <a:lstStyle>
            <a:lvl1pPr>
              <a:defRPr sz="2800" b="0" i="0">
                <a:latin typeface="Arial"/>
                <a:cs typeface="Arial"/>
              </a:defRPr>
            </a:lvl1pPr>
            <a:lvl2pPr>
              <a:defRPr sz="2400" b="0" i="0">
                <a:latin typeface="Arial"/>
                <a:cs typeface="Arial"/>
              </a:defRPr>
            </a:lvl2pPr>
            <a:lvl3pPr>
              <a:defRPr sz="2000" b="0" i="0">
                <a:latin typeface="Arial"/>
                <a:cs typeface="Arial"/>
              </a:defRPr>
            </a:lvl3pPr>
            <a:lvl4pPr>
              <a:defRPr sz="1800" b="0" i="0">
                <a:latin typeface="Arial"/>
                <a:cs typeface="Arial"/>
              </a:defRPr>
            </a:lvl4pPr>
            <a:lvl5pPr>
              <a:defRPr sz="1800" b="0" i="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FBFF53-7C97-8C49-AB42-96FD965FEBF4}"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044035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32789"/>
            <a:ext cx="4040188" cy="599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55375"/>
            <a:ext cx="4040188" cy="2949470"/>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932789"/>
            <a:ext cx="4041775" cy="599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55375"/>
            <a:ext cx="4041775" cy="2949470"/>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FBFF53-7C97-8C49-AB42-96FD965FEBF4}" type="datetimeFigureOut">
              <a:rPr lang="en-US" smtClean="0"/>
              <a:t>10/17/2023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2114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solidFill>
                  <a:schemeClr val="bg1"/>
                </a:solidFill>
                <a:latin typeface="Times New Roman"/>
                <a:cs typeface="Times New Roman"/>
              </a:defRPr>
            </a:lvl1pPr>
          </a:lstStyle>
          <a:p>
            <a:r>
              <a:rPr lang="en-US" dirty="0"/>
              <a:t>Subtitle Page</a:t>
            </a:r>
          </a:p>
        </p:txBody>
      </p:sp>
      <p:sp>
        <p:nvSpPr>
          <p:cNvPr id="3" name="Date Placeholder 2"/>
          <p:cNvSpPr>
            <a:spLocks noGrp="1"/>
          </p:cNvSpPr>
          <p:nvPr>
            <p:ph type="dt" sz="half" idx="10"/>
          </p:nvPr>
        </p:nvSpPr>
        <p:spPr/>
        <p:txBody>
          <a:bodyPr/>
          <a:lstStyle/>
          <a:p>
            <a:fld id="{2DFBFF53-7C97-8C49-AB42-96FD965FEBF4}" type="datetimeFigureOut">
              <a:rPr lang="en-US" smtClean="0"/>
              <a:t>10/17/2023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341759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BFF53-7C97-8C49-AB42-96FD965FEBF4}" type="datetimeFigureOut">
              <a:rPr lang="en-US" smtClean="0"/>
              <a:t>10/17/2023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265393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873674"/>
            <a:ext cx="3008313" cy="951513"/>
          </a:xfrm>
        </p:spPr>
        <p:txBody>
          <a:bodyPr anchor="b"/>
          <a:lstStyle>
            <a:lvl1pPr algn="l">
              <a:defRPr sz="2000" b="1">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575050" y="873673"/>
            <a:ext cx="5111750" cy="4066190"/>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825187"/>
            <a:ext cx="3008313" cy="3114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FBFF53-7C97-8C49-AB42-96FD965FEBF4}"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812867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10134" y="3928241"/>
            <a:ext cx="7260896" cy="288050"/>
          </a:xfrm>
        </p:spPr>
        <p:txBody>
          <a:bodyPr anchor="b"/>
          <a:lstStyle>
            <a:lvl1pPr algn="l">
              <a:defRPr sz="2000" b="1">
                <a:latin typeface="+mn-lt"/>
              </a:defRPr>
            </a:lvl1pPr>
          </a:lstStyle>
          <a:p>
            <a:r>
              <a:rPr lang="en-US"/>
              <a:t>Click to edit Master title style</a:t>
            </a:r>
            <a:endParaRPr lang="en-US" dirty="0"/>
          </a:p>
        </p:txBody>
      </p:sp>
      <p:sp>
        <p:nvSpPr>
          <p:cNvPr id="3" name="Picture Placeholder 2"/>
          <p:cNvSpPr>
            <a:spLocks noGrp="1"/>
          </p:cNvSpPr>
          <p:nvPr>
            <p:ph type="pic" idx="1"/>
          </p:nvPr>
        </p:nvSpPr>
        <p:spPr>
          <a:xfrm>
            <a:off x="1410134" y="348156"/>
            <a:ext cx="7260896" cy="34815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10134" y="4216292"/>
            <a:ext cx="7260896" cy="550971"/>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FBFF53-7C97-8C49-AB42-96FD965FEBF4}"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96982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76008"/>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65581"/>
            <a:ext cx="8229600" cy="2732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DFBFF53-7C97-8C49-AB42-96FD965FEBF4}" type="datetimeFigureOut">
              <a:rPr lang="en-US" smtClean="0"/>
              <a:t>10/17/2023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2DA34B5-7C80-464F-9A62-3711C8F85D9D}" type="slidenum">
              <a:rPr lang="en-US" smtClean="0"/>
              <a:t>‹#›</a:t>
            </a:fld>
            <a:endParaRPr lang="en-US"/>
          </a:p>
        </p:txBody>
      </p:sp>
    </p:spTree>
    <p:extLst>
      <p:ext uri="{BB962C8B-B14F-4D97-AF65-F5344CB8AC3E}">
        <p14:creationId xmlns:p14="http://schemas.microsoft.com/office/powerpoint/2010/main" val="3268671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effectLst>
                  <a:outerShdw blurRad="38100" dist="38100" dir="2700000" algn="tl">
                    <a:srgbClr val="000000">
                      <a:alpha val="43137"/>
                    </a:srgbClr>
                  </a:outerShdw>
                </a:effectLst>
              </a:rPr>
              <a:t>Update from the Provost</a:t>
            </a:r>
          </a:p>
        </p:txBody>
      </p:sp>
      <p:sp>
        <p:nvSpPr>
          <p:cNvPr id="3" name="Subtitle 2"/>
          <p:cNvSpPr>
            <a:spLocks noGrp="1"/>
          </p:cNvSpPr>
          <p:nvPr>
            <p:ph type="subTitle" idx="1"/>
          </p:nvPr>
        </p:nvSpPr>
        <p:spPr>
          <a:xfrm>
            <a:off x="993560" y="2914650"/>
            <a:ext cx="7156880" cy="1314450"/>
          </a:xfrm>
        </p:spPr>
        <p:txBody>
          <a:bodyPr>
            <a:noAutofit/>
          </a:bodyPr>
          <a:lstStyle/>
          <a:p>
            <a:r>
              <a:rPr lang="en-US" sz="2800" dirty="0">
                <a:latin typeface="Century Gothic" panose="020B0502020202020204" pitchFamily="34" charset="0"/>
              </a:rPr>
              <a:t>Deans and Department Chairs Meeting</a:t>
            </a:r>
          </a:p>
          <a:p>
            <a:r>
              <a:rPr lang="en-US" sz="2800" dirty="0">
                <a:latin typeface="Century Gothic" panose="020B0502020202020204" pitchFamily="34" charset="0"/>
              </a:rPr>
              <a:t>October 17, 2023</a:t>
            </a:r>
          </a:p>
        </p:txBody>
      </p:sp>
    </p:spTree>
    <p:extLst>
      <p:ext uri="{BB962C8B-B14F-4D97-AF65-F5344CB8AC3E}">
        <p14:creationId xmlns:p14="http://schemas.microsoft.com/office/powerpoint/2010/main" val="1969975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CF448-B021-8967-576E-7CF8BA1289B1}"/>
              </a:ext>
            </a:extLst>
          </p:cNvPr>
          <p:cNvSpPr>
            <a:spLocks noGrp="1"/>
          </p:cNvSpPr>
          <p:nvPr>
            <p:ph type="title"/>
          </p:nvPr>
        </p:nvSpPr>
        <p:spPr>
          <a:solidFill>
            <a:srgbClr val="782F40"/>
          </a:solidFill>
        </p:spPr>
        <p:txBody>
          <a:bodyPr>
            <a:noAutofit/>
          </a:bodyPr>
          <a:lstStyle/>
          <a:p>
            <a:r>
              <a:rPr lang="en-US" sz="2800" b="1" spc="300" dirty="0">
                <a:solidFill>
                  <a:schemeClr val="bg1"/>
                </a:solidFill>
                <a:effectLst>
                  <a:outerShdw blurRad="38100" dist="38100" dir="2700000" algn="tl">
                    <a:srgbClr val="000000">
                      <a:alpha val="43137"/>
                    </a:srgbClr>
                  </a:outerShdw>
                </a:effectLst>
              </a:rPr>
              <a:t>Tenured/Tenure-Track Faculty Attrition</a:t>
            </a:r>
          </a:p>
        </p:txBody>
      </p:sp>
      <p:graphicFrame>
        <p:nvGraphicFramePr>
          <p:cNvPr id="5" name="Table 5">
            <a:extLst>
              <a:ext uri="{FF2B5EF4-FFF2-40B4-BE49-F238E27FC236}">
                <a16:creationId xmlns:a16="http://schemas.microsoft.com/office/drawing/2014/main" id="{DB3B32A0-9F35-6426-1495-3A4741AA0A08}"/>
              </a:ext>
            </a:extLst>
          </p:cNvPr>
          <p:cNvGraphicFramePr>
            <a:graphicFrameLocks noGrp="1"/>
          </p:cNvGraphicFramePr>
          <p:nvPr>
            <p:extLst>
              <p:ext uri="{D42A27DB-BD31-4B8C-83A1-F6EECF244321}">
                <p14:modId xmlns:p14="http://schemas.microsoft.com/office/powerpoint/2010/main" val="1489761707"/>
              </p:ext>
            </p:extLst>
          </p:nvPr>
        </p:nvGraphicFramePr>
        <p:xfrm>
          <a:off x="457200" y="1872161"/>
          <a:ext cx="8229600" cy="29667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413563651"/>
                    </a:ext>
                  </a:extLst>
                </a:gridCol>
                <a:gridCol w="2743200">
                  <a:extLst>
                    <a:ext uri="{9D8B030D-6E8A-4147-A177-3AD203B41FA5}">
                      <a16:colId xmlns:a16="http://schemas.microsoft.com/office/drawing/2014/main" val="1324507390"/>
                    </a:ext>
                  </a:extLst>
                </a:gridCol>
                <a:gridCol w="2743200">
                  <a:extLst>
                    <a:ext uri="{9D8B030D-6E8A-4147-A177-3AD203B41FA5}">
                      <a16:colId xmlns:a16="http://schemas.microsoft.com/office/drawing/2014/main" val="1184504666"/>
                    </a:ext>
                  </a:extLst>
                </a:gridCol>
              </a:tblGrid>
              <a:tr h="370840">
                <a:tc>
                  <a:txBody>
                    <a:bodyPr/>
                    <a:lstStyle/>
                    <a:p>
                      <a:pPr algn="ctr"/>
                      <a:r>
                        <a:rPr lang="en-US" dirty="0">
                          <a:solidFill>
                            <a:schemeClr val="tx1"/>
                          </a:solidFill>
                          <a:latin typeface="Century Gothic" panose="020B0502020202020204" pitchFamily="34" charset="0"/>
                        </a:rPr>
                        <a:t>Year</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dirty="0">
                          <a:solidFill>
                            <a:schemeClr val="tx1"/>
                          </a:solidFill>
                          <a:latin typeface="Century Gothic" panose="020B0502020202020204" pitchFamily="34" charset="0"/>
                        </a:rPr>
                        <a:t>Voluntary Separations</a:t>
                      </a:r>
                    </a:p>
                  </a:txBody>
                  <a:tcPr>
                    <a:lnT w="12700" cap="flat" cmpd="sng" algn="ctr">
                      <a:solidFill>
                        <a:schemeClr val="tx1"/>
                      </a:solidFill>
                      <a:prstDash val="solid"/>
                      <a:round/>
                      <a:headEnd type="none" w="med" len="med"/>
                      <a:tailEnd type="none" w="med" len="med"/>
                    </a:lnT>
                  </a:tcPr>
                </a:tc>
                <a:tc>
                  <a:txBody>
                    <a:bodyPr/>
                    <a:lstStyle/>
                    <a:p>
                      <a:pPr algn="ctr"/>
                      <a:r>
                        <a:rPr lang="en-US" dirty="0">
                          <a:solidFill>
                            <a:schemeClr val="tx1"/>
                          </a:solidFill>
                          <a:latin typeface="Century Gothic" panose="020B0502020202020204" pitchFamily="34" charset="0"/>
                        </a:rPr>
                        <a:t>Retirements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84210980"/>
                  </a:ext>
                </a:extLst>
              </a:tr>
              <a:tr h="370840">
                <a:tc>
                  <a:txBody>
                    <a:bodyPr/>
                    <a:lstStyle/>
                    <a:p>
                      <a:pPr algn="ctr"/>
                      <a:r>
                        <a:rPr lang="en-US" dirty="0">
                          <a:solidFill>
                            <a:srgbClr val="C00000"/>
                          </a:solidFill>
                          <a:latin typeface="Century Gothic" panose="020B0502020202020204" pitchFamily="34" charset="0"/>
                        </a:rPr>
                        <a:t>2023</a:t>
                      </a:r>
                    </a:p>
                  </a:txBody>
                  <a:tcPr>
                    <a:lnL w="12700" cap="flat" cmpd="sng" algn="ctr">
                      <a:solidFill>
                        <a:schemeClr val="tx1"/>
                      </a:solidFill>
                      <a:prstDash val="solid"/>
                      <a:round/>
                      <a:headEnd type="none" w="med" len="med"/>
                      <a:tailEnd type="none" w="med" len="med"/>
                    </a:lnL>
                  </a:tcPr>
                </a:tc>
                <a:tc>
                  <a:txBody>
                    <a:bodyPr/>
                    <a:lstStyle/>
                    <a:p>
                      <a:pPr algn="ctr"/>
                      <a:r>
                        <a:rPr lang="en-US" dirty="0">
                          <a:solidFill>
                            <a:srgbClr val="C00000"/>
                          </a:solidFill>
                          <a:latin typeface="Century Gothic" panose="020B0502020202020204" pitchFamily="34" charset="0"/>
                        </a:rPr>
                        <a:t>37</a:t>
                      </a:r>
                    </a:p>
                  </a:txBody>
                  <a:tcPr/>
                </a:tc>
                <a:tc>
                  <a:txBody>
                    <a:bodyPr/>
                    <a:lstStyle/>
                    <a:p>
                      <a:pPr algn="ctr"/>
                      <a:r>
                        <a:rPr lang="en-US" dirty="0">
                          <a:solidFill>
                            <a:srgbClr val="C00000"/>
                          </a:solidFill>
                          <a:latin typeface="Century Gothic" panose="020B0502020202020204" pitchFamily="34" charset="0"/>
                        </a:rPr>
                        <a:t>27</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34041951"/>
                  </a:ext>
                </a:extLst>
              </a:tr>
              <a:tr h="370840">
                <a:tc>
                  <a:txBody>
                    <a:bodyPr/>
                    <a:lstStyle/>
                    <a:p>
                      <a:pPr algn="ctr"/>
                      <a:r>
                        <a:rPr lang="en-US" dirty="0">
                          <a:solidFill>
                            <a:schemeClr val="tx1"/>
                          </a:solidFill>
                          <a:latin typeface="Century Gothic" panose="020B0502020202020204" pitchFamily="34" charset="0"/>
                        </a:rPr>
                        <a:t>2022</a:t>
                      </a:r>
                    </a:p>
                  </a:txBody>
                  <a:tcPr>
                    <a:lnL w="12700" cap="flat" cmpd="sng" algn="ctr">
                      <a:solidFill>
                        <a:schemeClr val="tx1"/>
                      </a:solidFill>
                      <a:prstDash val="solid"/>
                      <a:round/>
                      <a:headEnd type="none" w="med" len="med"/>
                      <a:tailEnd type="none" w="med" len="med"/>
                    </a:lnL>
                  </a:tcPr>
                </a:tc>
                <a:tc>
                  <a:txBody>
                    <a:bodyPr/>
                    <a:lstStyle/>
                    <a:p>
                      <a:pPr algn="ctr"/>
                      <a:r>
                        <a:rPr lang="en-US" dirty="0">
                          <a:solidFill>
                            <a:schemeClr val="tx1"/>
                          </a:solidFill>
                          <a:latin typeface="Century Gothic" panose="020B0502020202020204" pitchFamily="34" charset="0"/>
                        </a:rPr>
                        <a:t>26</a:t>
                      </a:r>
                    </a:p>
                  </a:txBody>
                  <a:tcPr/>
                </a:tc>
                <a:tc>
                  <a:txBody>
                    <a:bodyPr/>
                    <a:lstStyle/>
                    <a:p>
                      <a:pPr algn="ctr"/>
                      <a:r>
                        <a:rPr lang="en-US" dirty="0">
                          <a:solidFill>
                            <a:schemeClr val="tx1"/>
                          </a:solidFill>
                          <a:latin typeface="Century Gothic" panose="020B0502020202020204" pitchFamily="34" charset="0"/>
                        </a:rPr>
                        <a:t>21</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18347884"/>
                  </a:ext>
                </a:extLst>
              </a:tr>
              <a:tr h="370840">
                <a:tc>
                  <a:txBody>
                    <a:bodyPr/>
                    <a:lstStyle/>
                    <a:p>
                      <a:pPr algn="ctr"/>
                      <a:r>
                        <a:rPr lang="en-US" dirty="0">
                          <a:solidFill>
                            <a:schemeClr val="tx1"/>
                          </a:solidFill>
                          <a:latin typeface="Century Gothic" panose="020B0502020202020204" pitchFamily="34" charset="0"/>
                        </a:rPr>
                        <a:t>2021</a:t>
                      </a:r>
                    </a:p>
                  </a:txBody>
                  <a:tcPr>
                    <a:lnL w="12700" cap="flat" cmpd="sng" algn="ctr">
                      <a:solidFill>
                        <a:schemeClr val="tx1"/>
                      </a:solidFill>
                      <a:prstDash val="solid"/>
                      <a:round/>
                      <a:headEnd type="none" w="med" len="med"/>
                      <a:tailEnd type="none" w="med" len="med"/>
                    </a:lnL>
                  </a:tcPr>
                </a:tc>
                <a:tc>
                  <a:txBody>
                    <a:bodyPr/>
                    <a:lstStyle/>
                    <a:p>
                      <a:pPr algn="ctr"/>
                      <a:r>
                        <a:rPr lang="en-US" dirty="0">
                          <a:solidFill>
                            <a:schemeClr val="tx1"/>
                          </a:solidFill>
                          <a:latin typeface="Century Gothic" panose="020B0502020202020204" pitchFamily="34" charset="0"/>
                        </a:rPr>
                        <a:t>23</a:t>
                      </a:r>
                    </a:p>
                  </a:txBody>
                  <a:tcPr/>
                </a:tc>
                <a:tc>
                  <a:txBody>
                    <a:bodyPr/>
                    <a:lstStyle/>
                    <a:p>
                      <a:pPr algn="ctr"/>
                      <a:r>
                        <a:rPr lang="en-US" dirty="0">
                          <a:solidFill>
                            <a:schemeClr val="tx1"/>
                          </a:solidFill>
                          <a:latin typeface="Century Gothic" panose="020B0502020202020204" pitchFamily="34" charset="0"/>
                        </a:rPr>
                        <a:t>23</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92593883"/>
                  </a:ext>
                </a:extLst>
              </a:tr>
              <a:tr h="370840">
                <a:tc>
                  <a:txBody>
                    <a:bodyPr/>
                    <a:lstStyle/>
                    <a:p>
                      <a:pPr algn="ctr"/>
                      <a:r>
                        <a:rPr lang="en-US" dirty="0">
                          <a:solidFill>
                            <a:schemeClr val="tx1"/>
                          </a:solidFill>
                          <a:latin typeface="Century Gothic" panose="020B0502020202020204" pitchFamily="34" charset="0"/>
                        </a:rPr>
                        <a:t>2020</a:t>
                      </a:r>
                    </a:p>
                  </a:txBody>
                  <a:tcPr>
                    <a:lnL w="12700" cap="flat" cmpd="sng" algn="ctr">
                      <a:solidFill>
                        <a:schemeClr val="tx1"/>
                      </a:solidFill>
                      <a:prstDash val="solid"/>
                      <a:round/>
                      <a:headEnd type="none" w="med" len="med"/>
                      <a:tailEnd type="none" w="med" len="med"/>
                    </a:lnL>
                  </a:tcPr>
                </a:tc>
                <a:tc>
                  <a:txBody>
                    <a:bodyPr/>
                    <a:lstStyle/>
                    <a:p>
                      <a:pPr algn="ctr"/>
                      <a:r>
                        <a:rPr lang="en-US" dirty="0">
                          <a:solidFill>
                            <a:schemeClr val="tx1"/>
                          </a:solidFill>
                          <a:latin typeface="Century Gothic" panose="020B0502020202020204" pitchFamily="34" charset="0"/>
                        </a:rPr>
                        <a:t>10</a:t>
                      </a:r>
                    </a:p>
                  </a:txBody>
                  <a:tcPr/>
                </a:tc>
                <a:tc>
                  <a:txBody>
                    <a:bodyPr/>
                    <a:lstStyle/>
                    <a:p>
                      <a:pPr algn="ctr"/>
                      <a:r>
                        <a:rPr lang="en-US" dirty="0">
                          <a:solidFill>
                            <a:schemeClr val="tx1"/>
                          </a:solidFill>
                          <a:latin typeface="Century Gothic" panose="020B0502020202020204" pitchFamily="34" charset="0"/>
                        </a:rPr>
                        <a:t>17</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36189201"/>
                  </a:ext>
                </a:extLst>
              </a:tr>
              <a:tr h="370840">
                <a:tc>
                  <a:txBody>
                    <a:bodyPr/>
                    <a:lstStyle/>
                    <a:p>
                      <a:pPr algn="ctr"/>
                      <a:r>
                        <a:rPr lang="en-US" dirty="0">
                          <a:solidFill>
                            <a:schemeClr val="tx1"/>
                          </a:solidFill>
                          <a:latin typeface="Century Gothic" panose="020B0502020202020204" pitchFamily="34" charset="0"/>
                        </a:rPr>
                        <a:t>2019</a:t>
                      </a:r>
                    </a:p>
                  </a:txBody>
                  <a:tcPr>
                    <a:lnL w="12700" cap="flat" cmpd="sng" algn="ctr">
                      <a:solidFill>
                        <a:schemeClr val="tx1"/>
                      </a:solidFill>
                      <a:prstDash val="solid"/>
                      <a:round/>
                      <a:headEnd type="none" w="med" len="med"/>
                      <a:tailEnd type="none" w="med" len="med"/>
                    </a:lnL>
                  </a:tcPr>
                </a:tc>
                <a:tc>
                  <a:txBody>
                    <a:bodyPr/>
                    <a:lstStyle/>
                    <a:p>
                      <a:pPr algn="ctr"/>
                      <a:r>
                        <a:rPr lang="en-US" dirty="0">
                          <a:solidFill>
                            <a:schemeClr val="tx1"/>
                          </a:solidFill>
                          <a:latin typeface="Century Gothic" panose="020B0502020202020204" pitchFamily="34" charset="0"/>
                        </a:rPr>
                        <a:t>19</a:t>
                      </a:r>
                    </a:p>
                  </a:txBody>
                  <a:tcPr/>
                </a:tc>
                <a:tc>
                  <a:txBody>
                    <a:bodyPr/>
                    <a:lstStyle/>
                    <a:p>
                      <a:pPr algn="ctr"/>
                      <a:r>
                        <a:rPr lang="en-US" dirty="0">
                          <a:solidFill>
                            <a:schemeClr val="tx1"/>
                          </a:solidFill>
                          <a:latin typeface="Century Gothic" panose="020B0502020202020204" pitchFamily="34" charset="0"/>
                        </a:rPr>
                        <a:t>23</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1682505"/>
                  </a:ext>
                </a:extLst>
              </a:tr>
              <a:tr h="370840">
                <a:tc>
                  <a:txBody>
                    <a:bodyPr/>
                    <a:lstStyle/>
                    <a:p>
                      <a:pPr algn="ctr"/>
                      <a:r>
                        <a:rPr lang="en-US" dirty="0">
                          <a:solidFill>
                            <a:schemeClr val="tx1"/>
                          </a:solidFill>
                          <a:latin typeface="Century Gothic" panose="020B0502020202020204" pitchFamily="34" charset="0"/>
                        </a:rPr>
                        <a:t>2018</a:t>
                      </a:r>
                    </a:p>
                  </a:txBody>
                  <a:tcPr>
                    <a:lnL w="12700" cap="flat" cmpd="sng" algn="ctr">
                      <a:solidFill>
                        <a:schemeClr val="tx1"/>
                      </a:solidFill>
                      <a:prstDash val="solid"/>
                      <a:round/>
                      <a:headEnd type="none" w="med" len="med"/>
                      <a:tailEnd type="none" w="med" len="med"/>
                    </a:lnL>
                  </a:tcPr>
                </a:tc>
                <a:tc>
                  <a:txBody>
                    <a:bodyPr/>
                    <a:lstStyle/>
                    <a:p>
                      <a:pPr algn="ctr"/>
                      <a:r>
                        <a:rPr lang="en-US" dirty="0">
                          <a:solidFill>
                            <a:schemeClr val="tx1"/>
                          </a:solidFill>
                          <a:latin typeface="Century Gothic" panose="020B0502020202020204" pitchFamily="34" charset="0"/>
                        </a:rPr>
                        <a:t>22</a:t>
                      </a:r>
                    </a:p>
                  </a:txBody>
                  <a:tcPr/>
                </a:tc>
                <a:tc>
                  <a:txBody>
                    <a:bodyPr/>
                    <a:lstStyle/>
                    <a:p>
                      <a:pPr algn="ctr"/>
                      <a:r>
                        <a:rPr lang="en-US" dirty="0">
                          <a:solidFill>
                            <a:schemeClr val="tx1"/>
                          </a:solidFill>
                          <a:latin typeface="Century Gothic" panose="020B0502020202020204" pitchFamily="34" charset="0"/>
                        </a:rPr>
                        <a:t>14</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27558841"/>
                  </a:ext>
                </a:extLst>
              </a:tr>
              <a:tr h="370840">
                <a:tc>
                  <a:txBody>
                    <a:bodyPr/>
                    <a:lstStyle/>
                    <a:p>
                      <a:pPr algn="ctr"/>
                      <a:r>
                        <a:rPr lang="en-US" dirty="0">
                          <a:solidFill>
                            <a:schemeClr val="tx1"/>
                          </a:solidFill>
                          <a:latin typeface="Century Gothic" panose="020B0502020202020204" pitchFamily="34" charset="0"/>
                        </a:rPr>
                        <a:t>2017</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Century Gothic" panose="020B0502020202020204" pitchFamily="34" charset="0"/>
                        </a:rPr>
                        <a:t>24</a:t>
                      </a:r>
                    </a:p>
                  </a:txBody>
                  <a:tcPr>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Century Gothic" panose="020B0502020202020204" pitchFamily="34" charset="0"/>
                        </a:rPr>
                        <a:t>17</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9989006"/>
                  </a:ext>
                </a:extLst>
              </a:tr>
            </a:tbl>
          </a:graphicData>
        </a:graphic>
      </p:graphicFrame>
    </p:spTree>
    <p:extLst>
      <p:ext uri="{BB962C8B-B14F-4D97-AF65-F5344CB8AC3E}">
        <p14:creationId xmlns:p14="http://schemas.microsoft.com/office/powerpoint/2010/main" val="4141071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4659E0A2-730E-3DBA-FE68-7DC5226D8EBF}"/>
              </a:ext>
            </a:extLst>
          </p:cNvPr>
          <p:cNvGraphicFramePr>
            <a:graphicFrameLocks noGrp="1"/>
          </p:cNvGraphicFramePr>
          <p:nvPr>
            <p:ph idx="1"/>
            <p:extLst>
              <p:ext uri="{D42A27DB-BD31-4B8C-83A1-F6EECF244321}">
                <p14:modId xmlns:p14="http://schemas.microsoft.com/office/powerpoint/2010/main" val="3446742869"/>
              </p:ext>
            </p:extLst>
          </p:nvPr>
        </p:nvGraphicFramePr>
        <p:xfrm>
          <a:off x="457200" y="1404258"/>
          <a:ext cx="8229600" cy="2579136"/>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3334918835"/>
                    </a:ext>
                  </a:extLst>
                </a:gridCol>
              </a:tblGrid>
              <a:tr h="2579136">
                <a:tc>
                  <a:txBody>
                    <a:bodyPr/>
                    <a:lstStyle/>
                    <a:p>
                      <a:pPr algn="ctr"/>
                      <a:r>
                        <a:rPr lang="en-US" sz="8800" b="1" spc="300" baseline="0" dirty="0">
                          <a:solidFill>
                            <a:schemeClr val="tx1"/>
                          </a:solidFill>
                          <a:effectLst>
                            <a:outerShdw blurRad="38100" dist="38100" dir="2700000" algn="tl">
                              <a:srgbClr val="000000">
                                <a:alpha val="43137"/>
                              </a:srgbClr>
                            </a:outerShdw>
                          </a:effectLst>
                          <a:latin typeface="Century Gothic" panose="020B0502020202020204" pitchFamily="34" charset="0"/>
                          <a:ea typeface="Segoe UI Historic" panose="020B0502040204020203" pitchFamily="34" charset="0"/>
                          <a:cs typeface="Segoe UI Historic" panose="020B0502040204020203" pitchFamily="34" charset="0"/>
                        </a:rPr>
                        <a:t>Questions?</a:t>
                      </a: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4516234"/>
                  </a:ext>
                </a:extLst>
              </a:tr>
            </a:tbl>
          </a:graphicData>
        </a:graphic>
      </p:graphicFrame>
    </p:spTree>
    <p:extLst>
      <p:ext uri="{BB962C8B-B14F-4D97-AF65-F5344CB8AC3E}">
        <p14:creationId xmlns:p14="http://schemas.microsoft.com/office/powerpoint/2010/main" val="1295578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3941E4-6C4A-85C5-F10C-ECFA850FB01C}"/>
              </a:ext>
            </a:extLst>
          </p:cNvPr>
          <p:cNvPicPr>
            <a:picLocks noChangeAspect="1"/>
          </p:cNvPicPr>
          <p:nvPr/>
        </p:nvPicPr>
        <p:blipFill>
          <a:blip r:embed="rId3"/>
          <a:stretch>
            <a:fillRect/>
          </a:stretch>
        </p:blipFill>
        <p:spPr>
          <a:xfrm>
            <a:off x="239971" y="781680"/>
            <a:ext cx="8664059" cy="41560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91178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CF448-B021-8967-576E-7CF8BA1289B1}"/>
              </a:ext>
            </a:extLst>
          </p:cNvPr>
          <p:cNvSpPr>
            <a:spLocks noGrp="1"/>
          </p:cNvSpPr>
          <p:nvPr>
            <p:ph type="title"/>
          </p:nvPr>
        </p:nvSpPr>
        <p:spPr>
          <a:solidFill>
            <a:srgbClr val="782F40"/>
          </a:solidFill>
        </p:spPr>
        <p:txBody>
          <a:bodyPr>
            <a:normAutofit fontScale="90000"/>
          </a:bodyPr>
          <a:lstStyle/>
          <a:p>
            <a:r>
              <a:rPr lang="en-US" b="1" spc="300" dirty="0">
                <a:solidFill>
                  <a:schemeClr val="bg1"/>
                </a:solidFill>
                <a:effectLst>
                  <a:outerShdw blurRad="38100" dist="38100" dir="2700000" algn="tl">
                    <a:srgbClr val="000000">
                      <a:alpha val="43137"/>
                    </a:srgbClr>
                  </a:outerShdw>
                </a:effectLst>
              </a:rPr>
              <a:t>Student Success</a:t>
            </a:r>
          </a:p>
        </p:txBody>
      </p:sp>
      <p:graphicFrame>
        <p:nvGraphicFramePr>
          <p:cNvPr id="6" name="Table 6">
            <a:extLst>
              <a:ext uri="{FF2B5EF4-FFF2-40B4-BE49-F238E27FC236}">
                <a16:creationId xmlns:a16="http://schemas.microsoft.com/office/drawing/2014/main" id="{D152BDA6-F2D8-5BAE-F3DE-666F6590136E}"/>
              </a:ext>
            </a:extLst>
          </p:cNvPr>
          <p:cNvGraphicFramePr>
            <a:graphicFrameLocks noGrp="1"/>
          </p:cNvGraphicFramePr>
          <p:nvPr>
            <p:ph idx="1"/>
            <p:extLst>
              <p:ext uri="{D42A27DB-BD31-4B8C-83A1-F6EECF244321}">
                <p14:modId xmlns:p14="http://schemas.microsoft.com/office/powerpoint/2010/main" val="3582510604"/>
              </p:ext>
            </p:extLst>
          </p:nvPr>
        </p:nvGraphicFramePr>
        <p:xfrm>
          <a:off x="457200" y="1760537"/>
          <a:ext cx="4114800" cy="2726552"/>
        </p:xfrm>
        <a:graphic>
          <a:graphicData uri="http://schemas.openxmlformats.org/drawingml/2006/table">
            <a:tbl>
              <a:tblPr firstRow="1" bandRow="1">
                <a:tableStyleId>{5C22544A-7EE6-4342-B048-85BDC9FD1C3A}</a:tableStyleId>
              </a:tblPr>
              <a:tblGrid>
                <a:gridCol w="1382842">
                  <a:extLst>
                    <a:ext uri="{9D8B030D-6E8A-4147-A177-3AD203B41FA5}">
                      <a16:colId xmlns:a16="http://schemas.microsoft.com/office/drawing/2014/main" val="4253605500"/>
                    </a:ext>
                  </a:extLst>
                </a:gridCol>
                <a:gridCol w="2731958">
                  <a:extLst>
                    <a:ext uri="{9D8B030D-6E8A-4147-A177-3AD203B41FA5}">
                      <a16:colId xmlns:a16="http://schemas.microsoft.com/office/drawing/2014/main" val="1834037902"/>
                    </a:ext>
                  </a:extLst>
                </a:gridCol>
              </a:tblGrid>
              <a:tr h="681638">
                <a:tc gridSpan="2">
                  <a:txBody>
                    <a:bodyPr/>
                    <a:lstStyle/>
                    <a:p>
                      <a:pPr algn="ctr"/>
                      <a:r>
                        <a:rPr lang="en-US" dirty="0">
                          <a:solidFill>
                            <a:schemeClr val="bg1"/>
                          </a:solidFill>
                          <a:effectLst>
                            <a:outerShdw blurRad="38100" dist="38100" dir="2700000" algn="tl">
                              <a:srgbClr val="000000">
                                <a:alpha val="43137"/>
                              </a:srgbClr>
                            </a:outerShdw>
                          </a:effectLst>
                          <a:latin typeface="Century Gothic" panose="020B0502020202020204" pitchFamily="34" charset="0"/>
                        </a:rPr>
                        <a:t>2023 Application Numbers</a:t>
                      </a:r>
                    </a:p>
                  </a:txBody>
                  <a:tcPr anchor="ctr">
                    <a:solidFill>
                      <a:srgbClr val="782F40"/>
                    </a:solidFill>
                  </a:tcPr>
                </a:tc>
                <a:tc hMerge="1">
                  <a:txBody>
                    <a:bodyPr/>
                    <a:lstStyle/>
                    <a:p>
                      <a:endParaRPr lang="en-US" dirty="0"/>
                    </a:p>
                  </a:txBody>
                  <a:tcPr/>
                </a:tc>
                <a:extLst>
                  <a:ext uri="{0D108BD9-81ED-4DB2-BD59-A6C34878D82A}">
                    <a16:rowId xmlns:a16="http://schemas.microsoft.com/office/drawing/2014/main" val="1481052699"/>
                  </a:ext>
                </a:extLst>
              </a:tr>
              <a:tr h="681638">
                <a:tc>
                  <a:txBody>
                    <a:bodyPr/>
                    <a:lstStyle/>
                    <a:p>
                      <a:pPr algn="ctr"/>
                      <a:r>
                        <a:rPr lang="en-US" b="1" dirty="0">
                          <a:solidFill>
                            <a:schemeClr val="tx1"/>
                          </a:solidFill>
                          <a:effectLst/>
                          <a:latin typeface="Century Gothic" panose="020B0502020202020204" pitchFamily="34" charset="0"/>
                        </a:rPr>
                        <a:t>74,500+</a:t>
                      </a:r>
                    </a:p>
                  </a:txBody>
                  <a:tcPr anchor="ctr"/>
                </a:tc>
                <a:tc>
                  <a:txBody>
                    <a:bodyPr/>
                    <a:lstStyle/>
                    <a:p>
                      <a:pPr algn="ctr"/>
                      <a:r>
                        <a:rPr lang="en-US" dirty="0">
                          <a:solidFill>
                            <a:schemeClr val="tx1"/>
                          </a:solidFill>
                          <a:latin typeface="Century Gothic" panose="020B0502020202020204" pitchFamily="34" charset="0"/>
                        </a:rPr>
                        <a:t>Applied</a:t>
                      </a:r>
                    </a:p>
                  </a:txBody>
                  <a:tcPr anchor="ctr"/>
                </a:tc>
                <a:extLst>
                  <a:ext uri="{0D108BD9-81ED-4DB2-BD59-A6C34878D82A}">
                    <a16:rowId xmlns:a16="http://schemas.microsoft.com/office/drawing/2014/main" val="2451846543"/>
                  </a:ext>
                </a:extLst>
              </a:tr>
              <a:tr h="681638">
                <a:tc>
                  <a:txBody>
                    <a:bodyPr/>
                    <a:lstStyle/>
                    <a:p>
                      <a:pPr algn="ctr"/>
                      <a:r>
                        <a:rPr lang="en-US" b="1" dirty="0">
                          <a:solidFill>
                            <a:schemeClr val="tx1"/>
                          </a:solidFill>
                          <a:effectLst/>
                          <a:latin typeface="Century Gothic" panose="020B0502020202020204" pitchFamily="34" charset="0"/>
                        </a:rPr>
                        <a:t>18,000+</a:t>
                      </a:r>
                    </a:p>
                  </a:txBody>
                  <a:tcPr anchor="ctr"/>
                </a:tc>
                <a:tc>
                  <a:txBody>
                    <a:bodyPr/>
                    <a:lstStyle/>
                    <a:p>
                      <a:pPr algn="ctr"/>
                      <a:r>
                        <a:rPr lang="en-US" dirty="0">
                          <a:solidFill>
                            <a:schemeClr val="tx1"/>
                          </a:solidFill>
                          <a:latin typeface="Century Gothic" panose="020B0502020202020204" pitchFamily="34" charset="0"/>
                        </a:rPr>
                        <a:t>Admitted</a:t>
                      </a:r>
                    </a:p>
                  </a:txBody>
                  <a:tcPr anchor="ctr"/>
                </a:tc>
                <a:extLst>
                  <a:ext uri="{0D108BD9-81ED-4DB2-BD59-A6C34878D82A}">
                    <a16:rowId xmlns:a16="http://schemas.microsoft.com/office/drawing/2014/main" val="1843328946"/>
                  </a:ext>
                </a:extLst>
              </a:tr>
              <a:tr h="681638">
                <a:tc>
                  <a:txBody>
                    <a:bodyPr/>
                    <a:lstStyle/>
                    <a:p>
                      <a:pPr algn="ctr"/>
                      <a:r>
                        <a:rPr lang="en-US" b="1" dirty="0">
                          <a:solidFill>
                            <a:schemeClr val="tx1"/>
                          </a:solidFill>
                          <a:effectLst/>
                          <a:latin typeface="Century Gothic" panose="020B0502020202020204" pitchFamily="34" charset="0"/>
                        </a:rPr>
                        <a:t>6,000+</a:t>
                      </a:r>
                    </a:p>
                  </a:txBody>
                  <a:tcPr anchor="ctr"/>
                </a:tc>
                <a:tc>
                  <a:txBody>
                    <a:bodyPr/>
                    <a:lstStyle/>
                    <a:p>
                      <a:pPr algn="ctr"/>
                      <a:r>
                        <a:rPr lang="en-US" dirty="0">
                          <a:solidFill>
                            <a:schemeClr val="tx1"/>
                          </a:solidFill>
                          <a:latin typeface="Century Gothic" panose="020B0502020202020204" pitchFamily="34" charset="0"/>
                        </a:rPr>
                        <a:t>Enrollment</a:t>
                      </a:r>
                    </a:p>
                  </a:txBody>
                  <a:tcPr anchor="ctr"/>
                </a:tc>
                <a:extLst>
                  <a:ext uri="{0D108BD9-81ED-4DB2-BD59-A6C34878D82A}">
                    <a16:rowId xmlns:a16="http://schemas.microsoft.com/office/drawing/2014/main" val="3859115563"/>
                  </a:ext>
                </a:extLst>
              </a:tr>
            </a:tbl>
          </a:graphicData>
        </a:graphic>
      </p:graphicFrame>
      <p:pic>
        <p:nvPicPr>
          <p:cNvPr id="8" name="Picture 7">
            <a:extLst>
              <a:ext uri="{FF2B5EF4-FFF2-40B4-BE49-F238E27FC236}">
                <a16:creationId xmlns:a16="http://schemas.microsoft.com/office/drawing/2014/main" id="{A62E3349-4C2C-ADD2-69BD-6D40A157E866}"/>
              </a:ext>
            </a:extLst>
          </p:cNvPr>
          <p:cNvPicPr>
            <a:picLocks noChangeAspect="1"/>
          </p:cNvPicPr>
          <p:nvPr/>
        </p:nvPicPr>
        <p:blipFill>
          <a:blip r:embed="rId3"/>
          <a:stretch>
            <a:fillRect/>
          </a:stretch>
        </p:blipFill>
        <p:spPr>
          <a:xfrm>
            <a:off x="4572000" y="1760537"/>
            <a:ext cx="4367619" cy="2691530"/>
          </a:xfrm>
          <a:prstGeom prst="rect">
            <a:avLst/>
          </a:prstGeom>
        </p:spPr>
      </p:pic>
    </p:spTree>
    <p:extLst>
      <p:ext uri="{BB962C8B-B14F-4D97-AF65-F5344CB8AC3E}">
        <p14:creationId xmlns:p14="http://schemas.microsoft.com/office/powerpoint/2010/main" val="3040558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CF448-B021-8967-576E-7CF8BA1289B1}"/>
              </a:ext>
            </a:extLst>
          </p:cNvPr>
          <p:cNvSpPr>
            <a:spLocks noGrp="1"/>
          </p:cNvSpPr>
          <p:nvPr>
            <p:ph type="title"/>
          </p:nvPr>
        </p:nvSpPr>
        <p:spPr>
          <a:solidFill>
            <a:srgbClr val="782F40"/>
          </a:solidFill>
        </p:spPr>
        <p:txBody>
          <a:bodyPr>
            <a:normAutofit fontScale="90000"/>
          </a:bodyPr>
          <a:lstStyle/>
          <a:p>
            <a:r>
              <a:rPr lang="en-US" b="1" spc="300" dirty="0">
                <a:solidFill>
                  <a:schemeClr val="bg1"/>
                </a:solidFill>
                <a:effectLst>
                  <a:outerShdw blurRad="38100" dist="38100" dir="2700000" algn="tl">
                    <a:srgbClr val="000000">
                      <a:alpha val="43137"/>
                    </a:srgbClr>
                  </a:outerShdw>
                </a:effectLst>
              </a:rPr>
              <a:t>Student Success</a:t>
            </a:r>
          </a:p>
        </p:txBody>
      </p:sp>
      <p:graphicFrame>
        <p:nvGraphicFramePr>
          <p:cNvPr id="6" name="Table 6">
            <a:extLst>
              <a:ext uri="{FF2B5EF4-FFF2-40B4-BE49-F238E27FC236}">
                <a16:creationId xmlns:a16="http://schemas.microsoft.com/office/drawing/2014/main" id="{D152BDA6-F2D8-5BAE-F3DE-666F6590136E}"/>
              </a:ext>
            </a:extLst>
          </p:cNvPr>
          <p:cNvGraphicFramePr>
            <a:graphicFrameLocks noGrp="1"/>
          </p:cNvGraphicFramePr>
          <p:nvPr>
            <p:ph idx="1"/>
            <p:extLst>
              <p:ext uri="{D42A27DB-BD31-4B8C-83A1-F6EECF244321}">
                <p14:modId xmlns:p14="http://schemas.microsoft.com/office/powerpoint/2010/main" val="3550088824"/>
              </p:ext>
            </p:extLst>
          </p:nvPr>
        </p:nvGraphicFramePr>
        <p:xfrm>
          <a:off x="1748790" y="1683477"/>
          <a:ext cx="5646419" cy="2926080"/>
        </p:xfrm>
        <a:graphic>
          <a:graphicData uri="http://schemas.openxmlformats.org/drawingml/2006/table">
            <a:tbl>
              <a:tblPr firstRow="1" bandRow="1">
                <a:tableStyleId>{5C22544A-7EE6-4342-B048-85BDC9FD1C3A}</a:tableStyleId>
              </a:tblPr>
              <a:tblGrid>
                <a:gridCol w="2829134">
                  <a:extLst>
                    <a:ext uri="{9D8B030D-6E8A-4147-A177-3AD203B41FA5}">
                      <a16:colId xmlns:a16="http://schemas.microsoft.com/office/drawing/2014/main" val="4253605500"/>
                    </a:ext>
                  </a:extLst>
                </a:gridCol>
                <a:gridCol w="2817285">
                  <a:extLst>
                    <a:ext uri="{9D8B030D-6E8A-4147-A177-3AD203B41FA5}">
                      <a16:colId xmlns:a16="http://schemas.microsoft.com/office/drawing/2014/main" val="1834037902"/>
                    </a:ext>
                  </a:extLst>
                </a:gridCol>
              </a:tblGrid>
              <a:tr h="351433">
                <a:tc gridSpan="2">
                  <a:txBody>
                    <a:bodyPr/>
                    <a:lstStyle/>
                    <a:p>
                      <a:pPr algn="ctr"/>
                      <a:r>
                        <a:rPr lang="en-US" spc="300" baseline="0" dirty="0">
                          <a:solidFill>
                            <a:schemeClr val="bg1"/>
                          </a:solidFill>
                          <a:effectLst>
                            <a:outerShdw blurRad="38100" dist="38100" dir="2700000" algn="tl">
                              <a:srgbClr val="000000">
                                <a:alpha val="43137"/>
                              </a:srgbClr>
                            </a:outerShdw>
                          </a:effectLst>
                          <a:latin typeface="Century Gothic" panose="020B0502020202020204" pitchFamily="34" charset="0"/>
                        </a:rPr>
                        <a:t>ADMITTED STUDENT PROFILE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hMerge="1">
                  <a:txBody>
                    <a:bodyPr/>
                    <a:lstStyle/>
                    <a:p>
                      <a:endParaRPr lang="en-US" dirty="0"/>
                    </a:p>
                  </a:txBody>
                  <a:tcPr/>
                </a:tc>
                <a:extLst>
                  <a:ext uri="{0D108BD9-81ED-4DB2-BD59-A6C34878D82A}">
                    <a16:rowId xmlns:a16="http://schemas.microsoft.com/office/drawing/2014/main" val="1481052699"/>
                  </a:ext>
                </a:extLst>
              </a:tr>
              <a:tr h="351433">
                <a:tc>
                  <a:txBody>
                    <a:bodyPr/>
                    <a:lstStyle/>
                    <a:p>
                      <a:pPr algn="ctr"/>
                      <a:r>
                        <a:rPr lang="en-US" b="1" dirty="0">
                          <a:solidFill>
                            <a:schemeClr val="tx1"/>
                          </a:solidFill>
                          <a:effectLst/>
                          <a:latin typeface="Century Gothic" panose="020B0502020202020204" pitchFamily="34" charset="0"/>
                        </a:rPr>
                        <a:t>FALL 2023</a:t>
                      </a:r>
                    </a:p>
                  </a:txBody>
                  <a:tcPr anchor="ctr">
                    <a:lnL w="12700" cap="flat" cmpd="sng" algn="ctr">
                      <a:solidFill>
                        <a:schemeClr val="tx1"/>
                      </a:solidFill>
                      <a:prstDash val="solid"/>
                      <a:round/>
                      <a:headEnd type="none" w="med" len="med"/>
                      <a:tailEnd type="none" w="med" len="med"/>
                    </a:lnL>
                  </a:tcPr>
                </a:tc>
                <a:tc>
                  <a:txBody>
                    <a:bodyPr/>
                    <a:lstStyle/>
                    <a:p>
                      <a:pPr algn="ctr"/>
                      <a:r>
                        <a:rPr lang="en-US" b="1" dirty="0">
                          <a:solidFill>
                            <a:schemeClr val="tx1"/>
                          </a:solidFill>
                          <a:latin typeface="Century Gothic" panose="020B0502020202020204" pitchFamily="34" charset="0"/>
                        </a:rPr>
                        <a:t>SUMMER 2023</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51846543"/>
                  </a:ext>
                </a:extLst>
              </a:tr>
              <a:tr h="351433">
                <a:tc>
                  <a:txBody>
                    <a:bodyPr/>
                    <a:lstStyle/>
                    <a:p>
                      <a:pPr algn="ctr"/>
                      <a:r>
                        <a:rPr lang="en-US" b="1" dirty="0">
                          <a:solidFill>
                            <a:schemeClr val="tx1"/>
                          </a:solidFill>
                          <a:effectLst/>
                          <a:latin typeface="Century Gothic" panose="020B0502020202020204" pitchFamily="34" charset="0"/>
                        </a:rPr>
                        <a:t>GPA</a:t>
                      </a:r>
                    </a:p>
                  </a:txBody>
                  <a:tcPr anchor="ctr">
                    <a:lnL w="12700" cap="flat" cmpd="sng" algn="ctr">
                      <a:solidFill>
                        <a:schemeClr val="tx1"/>
                      </a:solidFill>
                      <a:prstDash val="solid"/>
                      <a:round/>
                      <a:headEnd type="none" w="med" len="med"/>
                      <a:tailEnd type="none" w="med" len="med"/>
                    </a:lnL>
                  </a:tcPr>
                </a:tc>
                <a:tc>
                  <a:txBody>
                    <a:bodyPr/>
                    <a:lstStyle/>
                    <a:p>
                      <a:pPr algn="ctr"/>
                      <a:r>
                        <a:rPr lang="en-US" b="1" dirty="0">
                          <a:solidFill>
                            <a:schemeClr val="tx1"/>
                          </a:solidFill>
                          <a:latin typeface="Century Gothic" panose="020B0502020202020204" pitchFamily="34" charset="0"/>
                        </a:rPr>
                        <a:t>GPA</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43328946"/>
                  </a:ext>
                </a:extLst>
              </a:tr>
              <a:tr h="351433">
                <a:tc>
                  <a:txBody>
                    <a:bodyPr/>
                    <a:lstStyle/>
                    <a:p>
                      <a:pPr algn="ctr"/>
                      <a:r>
                        <a:rPr lang="en-US" b="0" dirty="0">
                          <a:solidFill>
                            <a:schemeClr val="tx1"/>
                          </a:solidFill>
                          <a:effectLst/>
                          <a:latin typeface="Century Gothic" panose="020B0502020202020204" pitchFamily="34" charset="0"/>
                        </a:rPr>
                        <a:t>4.3 – 4.6 </a:t>
                      </a:r>
                    </a:p>
                  </a:txBody>
                  <a:tcPr anchor="ctr">
                    <a:lnL w="12700" cap="flat" cmpd="sng" algn="ctr">
                      <a:solidFill>
                        <a:schemeClr val="tx1"/>
                      </a:solidFill>
                      <a:prstDash val="solid"/>
                      <a:round/>
                      <a:headEnd type="none" w="med" len="med"/>
                      <a:tailEnd type="none" w="med" len="med"/>
                    </a:lnL>
                  </a:tcPr>
                </a:tc>
                <a:tc>
                  <a:txBody>
                    <a:bodyPr/>
                    <a:lstStyle/>
                    <a:p>
                      <a:pPr algn="ctr"/>
                      <a:r>
                        <a:rPr lang="en-US" dirty="0">
                          <a:solidFill>
                            <a:schemeClr val="tx1"/>
                          </a:solidFill>
                          <a:latin typeface="Century Gothic" panose="020B0502020202020204" pitchFamily="34" charset="0"/>
                        </a:rPr>
                        <a:t>4.1 – 4.5</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9115563"/>
                  </a:ext>
                </a:extLst>
              </a:tr>
              <a:tr h="351433">
                <a:tc>
                  <a:txBody>
                    <a:bodyPr/>
                    <a:lstStyle/>
                    <a:p>
                      <a:pPr algn="ctr"/>
                      <a:r>
                        <a:rPr lang="en-US" b="1" dirty="0">
                          <a:solidFill>
                            <a:schemeClr val="tx1"/>
                          </a:solidFill>
                          <a:effectLst/>
                          <a:latin typeface="Century Gothic" panose="020B0502020202020204" pitchFamily="34" charset="0"/>
                        </a:rPr>
                        <a:t>SAT</a:t>
                      </a:r>
                    </a:p>
                  </a:txBody>
                  <a:tcPr anchor="ctr">
                    <a:lnL w="12700" cap="flat" cmpd="sng" algn="ctr">
                      <a:solidFill>
                        <a:schemeClr val="tx1"/>
                      </a:solidFill>
                      <a:prstDash val="solid"/>
                      <a:round/>
                      <a:headEnd type="none" w="med" len="med"/>
                      <a:tailEnd type="none" w="med" len="med"/>
                    </a:lnL>
                  </a:tcPr>
                </a:tc>
                <a:tc>
                  <a:txBody>
                    <a:bodyPr/>
                    <a:lstStyle/>
                    <a:p>
                      <a:pPr algn="ctr"/>
                      <a:r>
                        <a:rPr lang="en-US" b="1" dirty="0">
                          <a:solidFill>
                            <a:schemeClr val="tx1"/>
                          </a:solidFill>
                          <a:latin typeface="Century Gothic" panose="020B0502020202020204" pitchFamily="34" charset="0"/>
                        </a:rPr>
                        <a:t>SAT</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54823157"/>
                  </a:ext>
                </a:extLst>
              </a:tr>
              <a:tr h="351433">
                <a:tc>
                  <a:txBody>
                    <a:bodyPr/>
                    <a:lstStyle/>
                    <a:p>
                      <a:pPr algn="ctr"/>
                      <a:r>
                        <a:rPr lang="en-US" b="0" dirty="0">
                          <a:solidFill>
                            <a:schemeClr val="tx1"/>
                          </a:solidFill>
                          <a:effectLst/>
                          <a:latin typeface="Century Gothic" panose="020B0502020202020204" pitchFamily="34" charset="0"/>
                        </a:rPr>
                        <a:t>1340 – 1450</a:t>
                      </a:r>
                    </a:p>
                  </a:txBody>
                  <a:tcPr anchor="ctr">
                    <a:lnL w="12700" cap="flat" cmpd="sng" algn="ctr">
                      <a:solidFill>
                        <a:schemeClr val="tx1"/>
                      </a:solidFill>
                      <a:prstDash val="solid"/>
                      <a:round/>
                      <a:headEnd type="none" w="med" len="med"/>
                      <a:tailEnd type="none" w="med" len="med"/>
                    </a:lnL>
                  </a:tcPr>
                </a:tc>
                <a:tc>
                  <a:txBody>
                    <a:bodyPr/>
                    <a:lstStyle/>
                    <a:p>
                      <a:pPr algn="ctr"/>
                      <a:r>
                        <a:rPr lang="en-US" dirty="0">
                          <a:solidFill>
                            <a:schemeClr val="tx1"/>
                          </a:solidFill>
                          <a:latin typeface="Century Gothic" panose="020B0502020202020204" pitchFamily="34" charset="0"/>
                        </a:rPr>
                        <a:t>1230 – 1320</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55647734"/>
                  </a:ext>
                </a:extLst>
              </a:tr>
              <a:tr h="351433">
                <a:tc>
                  <a:txBody>
                    <a:bodyPr/>
                    <a:lstStyle/>
                    <a:p>
                      <a:pPr algn="ctr"/>
                      <a:r>
                        <a:rPr lang="en-US" b="1" dirty="0">
                          <a:solidFill>
                            <a:schemeClr val="tx1"/>
                          </a:solidFill>
                          <a:effectLst/>
                          <a:latin typeface="Century Gothic" panose="020B0502020202020204" pitchFamily="34" charset="0"/>
                        </a:rPr>
                        <a:t>ACT</a:t>
                      </a:r>
                    </a:p>
                  </a:txBody>
                  <a:tcPr anchor="ctr">
                    <a:lnL w="12700" cap="flat" cmpd="sng" algn="ctr">
                      <a:solidFill>
                        <a:schemeClr val="tx1"/>
                      </a:solidFill>
                      <a:prstDash val="solid"/>
                      <a:round/>
                      <a:headEnd type="none" w="med" len="med"/>
                      <a:tailEnd type="none" w="med" len="med"/>
                    </a:lnL>
                  </a:tcPr>
                </a:tc>
                <a:tc>
                  <a:txBody>
                    <a:bodyPr/>
                    <a:lstStyle/>
                    <a:p>
                      <a:pPr algn="ctr"/>
                      <a:r>
                        <a:rPr lang="en-US" b="1" dirty="0">
                          <a:solidFill>
                            <a:schemeClr val="tx1"/>
                          </a:solidFill>
                          <a:latin typeface="Century Gothic" panose="020B0502020202020204" pitchFamily="34" charset="0"/>
                        </a:rPr>
                        <a:t>ACT</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2637011"/>
                  </a:ext>
                </a:extLst>
              </a:tr>
              <a:tr h="351433">
                <a:tc>
                  <a:txBody>
                    <a:bodyPr/>
                    <a:lstStyle/>
                    <a:p>
                      <a:pPr algn="ctr"/>
                      <a:r>
                        <a:rPr lang="en-US" b="0" dirty="0">
                          <a:solidFill>
                            <a:schemeClr val="tx1"/>
                          </a:solidFill>
                          <a:effectLst/>
                          <a:latin typeface="Century Gothic" panose="020B0502020202020204" pitchFamily="34" charset="0"/>
                        </a:rPr>
                        <a:t>29 – 33 </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b="0" dirty="0">
                          <a:solidFill>
                            <a:schemeClr val="tx1"/>
                          </a:solidFill>
                          <a:latin typeface="Century Gothic" panose="020B0502020202020204" pitchFamily="34" charset="0"/>
                        </a:rPr>
                        <a:t>26 – 30</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5064781"/>
                  </a:ext>
                </a:extLst>
              </a:tr>
            </a:tbl>
          </a:graphicData>
        </a:graphic>
      </p:graphicFrame>
      <p:sp>
        <p:nvSpPr>
          <p:cNvPr id="3" name="TextBox 2">
            <a:extLst>
              <a:ext uri="{FF2B5EF4-FFF2-40B4-BE49-F238E27FC236}">
                <a16:creationId xmlns:a16="http://schemas.microsoft.com/office/drawing/2014/main" id="{8D89FDD9-BEBD-DA6E-FA02-BB48025D1E1B}"/>
              </a:ext>
            </a:extLst>
          </p:cNvPr>
          <p:cNvSpPr txBox="1"/>
          <p:nvPr/>
        </p:nvSpPr>
        <p:spPr>
          <a:xfrm>
            <a:off x="1748790" y="4690208"/>
            <a:ext cx="5646419" cy="338554"/>
          </a:xfrm>
          <a:prstGeom prst="rect">
            <a:avLst/>
          </a:prstGeom>
          <a:noFill/>
        </p:spPr>
        <p:txBody>
          <a:bodyPr wrap="square" rtlCol="0">
            <a:spAutoFit/>
          </a:bodyPr>
          <a:lstStyle/>
          <a:p>
            <a:pPr algn="ctr"/>
            <a:r>
              <a:rPr lang="en-US" sz="1600" i="1" dirty="0">
                <a:solidFill>
                  <a:schemeClr val="tx1">
                    <a:lumMod val="50000"/>
                    <a:lumOff val="50000"/>
                  </a:schemeClr>
                </a:solidFill>
                <a:latin typeface="Century Gothic" panose="020B0502020202020204" pitchFamily="34" charset="0"/>
              </a:rPr>
              <a:t>*Represents the middle 50% of admitted students.</a:t>
            </a:r>
          </a:p>
        </p:txBody>
      </p:sp>
    </p:spTree>
    <p:extLst>
      <p:ext uri="{BB962C8B-B14F-4D97-AF65-F5344CB8AC3E}">
        <p14:creationId xmlns:p14="http://schemas.microsoft.com/office/powerpoint/2010/main" val="3266776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CF448-B021-8967-576E-7CF8BA1289B1}"/>
              </a:ext>
            </a:extLst>
          </p:cNvPr>
          <p:cNvSpPr>
            <a:spLocks noGrp="1"/>
          </p:cNvSpPr>
          <p:nvPr>
            <p:ph type="title"/>
          </p:nvPr>
        </p:nvSpPr>
        <p:spPr>
          <a:solidFill>
            <a:srgbClr val="782F40"/>
          </a:solidFill>
        </p:spPr>
        <p:txBody>
          <a:bodyPr>
            <a:normAutofit fontScale="90000"/>
          </a:bodyPr>
          <a:lstStyle/>
          <a:p>
            <a:r>
              <a:rPr lang="en-US" b="1" spc="300" dirty="0">
                <a:solidFill>
                  <a:schemeClr val="bg1"/>
                </a:solidFill>
                <a:effectLst>
                  <a:outerShdw blurRad="38100" dist="38100" dir="2700000" algn="tl">
                    <a:srgbClr val="000000">
                      <a:alpha val="43137"/>
                    </a:srgbClr>
                  </a:outerShdw>
                </a:effectLst>
              </a:rPr>
              <a:t>Rankings</a:t>
            </a:r>
          </a:p>
        </p:txBody>
      </p:sp>
      <p:graphicFrame>
        <p:nvGraphicFramePr>
          <p:cNvPr id="4" name="Table 4">
            <a:extLst>
              <a:ext uri="{FF2B5EF4-FFF2-40B4-BE49-F238E27FC236}">
                <a16:creationId xmlns:a16="http://schemas.microsoft.com/office/drawing/2014/main" id="{4659E0A2-730E-3DBA-FE68-7DC5226D8EBF}"/>
              </a:ext>
            </a:extLst>
          </p:cNvPr>
          <p:cNvGraphicFramePr>
            <a:graphicFrameLocks noGrp="1"/>
          </p:cNvGraphicFramePr>
          <p:nvPr>
            <p:ph idx="1"/>
            <p:extLst>
              <p:ext uri="{D42A27DB-BD31-4B8C-83A1-F6EECF244321}">
                <p14:modId xmlns:p14="http://schemas.microsoft.com/office/powerpoint/2010/main" val="3420159641"/>
              </p:ext>
            </p:extLst>
          </p:nvPr>
        </p:nvGraphicFramePr>
        <p:xfrm>
          <a:off x="457200" y="1886950"/>
          <a:ext cx="8229600" cy="24993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731054877"/>
                    </a:ext>
                  </a:extLst>
                </a:gridCol>
                <a:gridCol w="2743200">
                  <a:extLst>
                    <a:ext uri="{9D8B030D-6E8A-4147-A177-3AD203B41FA5}">
                      <a16:colId xmlns:a16="http://schemas.microsoft.com/office/drawing/2014/main" val="1436367482"/>
                    </a:ext>
                  </a:extLst>
                </a:gridCol>
                <a:gridCol w="2743200">
                  <a:extLst>
                    <a:ext uri="{9D8B030D-6E8A-4147-A177-3AD203B41FA5}">
                      <a16:colId xmlns:a16="http://schemas.microsoft.com/office/drawing/2014/main" val="3334918835"/>
                    </a:ext>
                  </a:extLst>
                </a:gridCol>
              </a:tblGrid>
              <a:tr h="1704557">
                <a:tc>
                  <a:txBody>
                    <a:bodyPr/>
                    <a:lstStyle/>
                    <a:p>
                      <a:pPr algn="ctr"/>
                      <a:r>
                        <a:rPr lang="en-US" sz="3200" b="1" dirty="0">
                          <a:solidFill>
                            <a:srgbClr val="782F40"/>
                          </a:solidFill>
                          <a:effectLst>
                            <a:outerShdw blurRad="38100" dist="38100" dir="2700000" algn="tl">
                              <a:srgbClr val="000000">
                                <a:alpha val="43137"/>
                              </a:srgbClr>
                            </a:outerShdw>
                          </a:effectLst>
                          <a:latin typeface="Century Gothic" panose="020B0502020202020204" pitchFamily="34" charset="0"/>
                          <a:ea typeface="Segoe UI Historic" panose="020B0502040204020203" pitchFamily="34" charset="0"/>
                          <a:cs typeface="Segoe UI Historic" panose="020B0502040204020203" pitchFamily="34" charset="0"/>
                        </a:rPr>
                        <a:t>53</a:t>
                      </a:r>
                      <a:r>
                        <a:rPr lang="en-US" sz="3200" b="1" baseline="30000" dirty="0">
                          <a:solidFill>
                            <a:srgbClr val="782F40"/>
                          </a:solidFill>
                          <a:effectLst>
                            <a:outerShdw blurRad="38100" dist="38100" dir="2700000" algn="tl">
                              <a:srgbClr val="000000">
                                <a:alpha val="43137"/>
                              </a:srgbClr>
                            </a:outerShdw>
                          </a:effectLst>
                          <a:latin typeface="Century Gothic" panose="020B0502020202020204" pitchFamily="34" charset="0"/>
                          <a:ea typeface="Segoe UI Historic" panose="020B0502040204020203" pitchFamily="34" charset="0"/>
                          <a:cs typeface="Segoe UI Historic" panose="020B0502040204020203" pitchFamily="34" charset="0"/>
                        </a:rPr>
                        <a:t>rd</a:t>
                      </a:r>
                      <a:r>
                        <a:rPr lang="en-US" sz="3200" b="1" dirty="0">
                          <a:solidFill>
                            <a:srgbClr val="782F40"/>
                          </a:solidFill>
                          <a:latin typeface="Century Gothic" panose="020B0502020202020204" pitchFamily="34" charset="0"/>
                          <a:ea typeface="Segoe UI Historic" panose="020B0502040204020203" pitchFamily="34" charset="0"/>
                          <a:cs typeface="Segoe UI Historic" panose="020B0502040204020203" pitchFamily="34" charset="0"/>
                        </a:rPr>
                        <a:t> </a:t>
                      </a:r>
                    </a:p>
                    <a:p>
                      <a:pPr algn="ctr"/>
                      <a:endParaRPr lang="en-US" sz="1800" b="1" dirty="0">
                        <a:solidFill>
                          <a:schemeClr val="tx1"/>
                        </a:solidFill>
                        <a:latin typeface="Century Gothic" panose="020B0502020202020204" pitchFamily="34" charset="0"/>
                        <a:ea typeface="Segoe UI Historic" panose="020B0502040204020203" pitchFamily="34" charset="0"/>
                        <a:cs typeface="Segoe UI Historic" panose="020B0502040204020203" pitchFamily="34" charset="0"/>
                      </a:endParaRPr>
                    </a:p>
                    <a:p>
                      <a:pPr algn="ctr"/>
                      <a:r>
                        <a:rPr lang="en-US" sz="1800" b="1" dirty="0">
                          <a:solidFill>
                            <a:schemeClr val="tx1"/>
                          </a:solidFill>
                          <a:latin typeface="Century Gothic" panose="020B0502020202020204" pitchFamily="34" charset="0"/>
                          <a:ea typeface="Segoe UI Historic" panose="020B0502040204020203" pitchFamily="34" charset="0"/>
                          <a:cs typeface="Segoe UI Historic" panose="020B0502040204020203" pitchFamily="34" charset="0"/>
                        </a:rPr>
                        <a:t>Among national universities (both public and private)</a:t>
                      </a:r>
                    </a:p>
                    <a:p>
                      <a:pPr algn="ctr"/>
                      <a:endParaRPr lang="en-US" sz="1800" b="0" dirty="0">
                        <a:solidFill>
                          <a:schemeClr val="tx1"/>
                        </a:solidFill>
                        <a:latin typeface="Century Gothic" panose="020B0502020202020204" pitchFamily="34" charset="0"/>
                        <a:ea typeface="Segoe UI Historic" panose="020B0502040204020203" pitchFamily="34" charset="0"/>
                        <a:cs typeface="Segoe UI Historic" panose="020B0502040204020203" pitchFamily="34" charset="0"/>
                      </a:endParaRPr>
                    </a:p>
                    <a:p>
                      <a:pPr algn="ctr"/>
                      <a:r>
                        <a:rPr lang="en-US" sz="1800" b="0" dirty="0">
                          <a:solidFill>
                            <a:schemeClr val="tx1"/>
                          </a:solidFill>
                          <a:latin typeface="Century Gothic" panose="020B0502020202020204" pitchFamily="34" charset="0"/>
                          <a:ea typeface="Segoe UI Historic" panose="020B0502040204020203" pitchFamily="34" charset="0"/>
                          <a:cs typeface="Segoe UI Historic" panose="020B0502040204020203" pitchFamily="34" charset="0"/>
                        </a:rPr>
                        <a:t>Highest-ever USNWR ranking</a:t>
                      </a: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3200" b="1" dirty="0">
                          <a:solidFill>
                            <a:srgbClr val="782F40"/>
                          </a:solidFill>
                          <a:effectLst>
                            <a:outerShdw blurRad="38100" dist="38100" dir="2700000" algn="tl">
                              <a:srgbClr val="000000">
                                <a:alpha val="43137"/>
                              </a:srgbClr>
                            </a:outerShdw>
                          </a:effectLst>
                          <a:latin typeface="Century Gothic" panose="020B0502020202020204" pitchFamily="34" charset="0"/>
                          <a:ea typeface="Segoe UI Historic" panose="020B0502040204020203" pitchFamily="34" charset="0"/>
                          <a:cs typeface="Segoe UI Historic" panose="020B0502040204020203" pitchFamily="34" charset="0"/>
                        </a:rPr>
                        <a:t>23</a:t>
                      </a:r>
                      <a:r>
                        <a:rPr lang="en-US" sz="3200" b="1" baseline="30000" dirty="0">
                          <a:solidFill>
                            <a:srgbClr val="782F40"/>
                          </a:solidFill>
                          <a:effectLst>
                            <a:outerShdw blurRad="38100" dist="38100" dir="2700000" algn="tl">
                              <a:srgbClr val="000000">
                                <a:alpha val="43137"/>
                              </a:srgbClr>
                            </a:outerShdw>
                          </a:effectLst>
                          <a:latin typeface="Century Gothic" panose="020B0502020202020204" pitchFamily="34" charset="0"/>
                          <a:ea typeface="Segoe UI Historic" panose="020B0502040204020203" pitchFamily="34" charset="0"/>
                          <a:cs typeface="Segoe UI Historic" panose="020B0502040204020203" pitchFamily="34" charset="0"/>
                        </a:rPr>
                        <a:t>rd</a:t>
                      </a:r>
                      <a:r>
                        <a:rPr lang="en-US" sz="2800" b="1" dirty="0">
                          <a:solidFill>
                            <a:schemeClr val="tx1"/>
                          </a:solidFill>
                          <a:latin typeface="Century Gothic" panose="020B0502020202020204" pitchFamily="34" charset="0"/>
                          <a:ea typeface="Segoe UI Historic" panose="020B0502040204020203" pitchFamily="34" charset="0"/>
                          <a:cs typeface="Segoe UI Historic" panose="020B0502040204020203" pitchFamily="34" charset="0"/>
                        </a:rPr>
                        <a:t> </a:t>
                      </a:r>
                    </a:p>
                    <a:p>
                      <a:pPr algn="ctr"/>
                      <a:endParaRPr lang="en-US" sz="1800" b="1" dirty="0">
                        <a:solidFill>
                          <a:schemeClr val="tx1"/>
                        </a:solidFill>
                        <a:latin typeface="Century Gothic" panose="020B0502020202020204" pitchFamily="34" charset="0"/>
                        <a:ea typeface="Segoe UI Historic" panose="020B0502040204020203" pitchFamily="34" charset="0"/>
                        <a:cs typeface="Segoe UI Historic" panose="020B0502040204020203" pitchFamily="34" charset="0"/>
                      </a:endParaRPr>
                    </a:p>
                    <a:p>
                      <a:pPr algn="ctr"/>
                      <a:r>
                        <a:rPr lang="en-US" sz="1800" b="1" dirty="0">
                          <a:solidFill>
                            <a:schemeClr val="tx1"/>
                          </a:solidFill>
                          <a:latin typeface="Century Gothic" panose="020B0502020202020204" pitchFamily="34" charset="0"/>
                          <a:ea typeface="Segoe UI Historic" panose="020B0502040204020203" pitchFamily="34" charset="0"/>
                          <a:cs typeface="Segoe UI Historic" panose="020B0502040204020203" pitchFamily="34" charset="0"/>
                        </a:rPr>
                        <a:t>Among national public universities</a:t>
                      </a:r>
                    </a:p>
                    <a:p>
                      <a:pPr algn="ctr"/>
                      <a:endParaRPr lang="en-US" sz="1800" b="0" dirty="0">
                        <a:solidFill>
                          <a:schemeClr val="tx1"/>
                        </a:solidFill>
                        <a:latin typeface="Century Gothic" panose="020B0502020202020204" pitchFamily="34" charset="0"/>
                        <a:ea typeface="Segoe UI Historic" panose="020B0502040204020203" pitchFamily="34" charset="0"/>
                        <a:cs typeface="Segoe UI Historic" panose="020B0502040204020203" pitchFamily="34" charset="0"/>
                      </a:endParaRPr>
                    </a:p>
                    <a:p>
                      <a:pPr algn="ctr"/>
                      <a:r>
                        <a:rPr lang="en-US" sz="1800" b="0" dirty="0">
                          <a:solidFill>
                            <a:schemeClr val="tx1"/>
                          </a:solidFill>
                          <a:latin typeface="Century Gothic" panose="020B0502020202020204" pitchFamily="34" charset="0"/>
                          <a:ea typeface="Segoe UI Historic" panose="020B0502040204020203" pitchFamily="34" charset="0"/>
                          <a:cs typeface="Segoe UI Historic" panose="020B0502040204020203" pitchFamily="34" charset="0"/>
                        </a:rPr>
                        <a:t>According to new USNWR methodology</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3200" b="1" dirty="0">
                          <a:solidFill>
                            <a:srgbClr val="782F40"/>
                          </a:solidFill>
                          <a:effectLst>
                            <a:outerShdw blurRad="38100" dist="38100" dir="2700000" algn="tl">
                              <a:srgbClr val="000000">
                                <a:alpha val="43137"/>
                              </a:srgbClr>
                            </a:outerShdw>
                          </a:effectLst>
                          <a:latin typeface="Century Gothic" panose="020B0502020202020204" pitchFamily="34" charset="0"/>
                          <a:ea typeface="Segoe UI Historic" panose="020B0502040204020203" pitchFamily="34" charset="0"/>
                          <a:cs typeface="Segoe UI Historic" panose="020B0502040204020203" pitchFamily="34" charset="0"/>
                        </a:rPr>
                        <a:t>11</a:t>
                      </a:r>
                      <a:r>
                        <a:rPr lang="en-US" sz="3200" b="1" baseline="30000" dirty="0">
                          <a:solidFill>
                            <a:srgbClr val="782F40"/>
                          </a:solidFill>
                          <a:effectLst>
                            <a:outerShdw blurRad="38100" dist="38100" dir="2700000" algn="tl">
                              <a:srgbClr val="000000">
                                <a:alpha val="43137"/>
                              </a:srgbClr>
                            </a:outerShdw>
                          </a:effectLst>
                          <a:latin typeface="Century Gothic" panose="020B0502020202020204" pitchFamily="34" charset="0"/>
                          <a:ea typeface="Segoe UI Historic" panose="020B0502040204020203" pitchFamily="34" charset="0"/>
                          <a:cs typeface="Segoe UI Historic" panose="020B0502040204020203" pitchFamily="34" charset="0"/>
                        </a:rPr>
                        <a:t>th</a:t>
                      </a:r>
                      <a:r>
                        <a:rPr lang="en-US" sz="3200" b="1" dirty="0">
                          <a:solidFill>
                            <a:srgbClr val="782F40"/>
                          </a:solidFill>
                          <a:effectLst>
                            <a:outerShdw blurRad="38100" dist="38100" dir="2700000" algn="tl">
                              <a:srgbClr val="000000">
                                <a:alpha val="43137"/>
                              </a:srgbClr>
                            </a:outerShdw>
                          </a:effectLst>
                          <a:latin typeface="Century Gothic" panose="020B0502020202020204" pitchFamily="34" charset="0"/>
                          <a:ea typeface="Segoe UI Historic" panose="020B0502040204020203" pitchFamily="34" charset="0"/>
                          <a:cs typeface="Segoe UI Historic" panose="020B0502040204020203" pitchFamily="34" charset="0"/>
                        </a:rPr>
                        <a:t> </a:t>
                      </a:r>
                      <a:r>
                        <a:rPr lang="en-US" sz="3200" b="1" dirty="0">
                          <a:solidFill>
                            <a:srgbClr val="782F40"/>
                          </a:solidFill>
                          <a:latin typeface="Century Gothic" panose="020B0502020202020204" pitchFamily="34" charset="0"/>
                          <a:ea typeface="Segoe UI Historic" panose="020B0502040204020203" pitchFamily="34" charset="0"/>
                          <a:cs typeface="Segoe UI Historic" panose="020B0502040204020203" pitchFamily="34" charset="0"/>
                        </a:rPr>
                        <a:t> </a:t>
                      </a:r>
                    </a:p>
                    <a:p>
                      <a:pPr algn="ctr"/>
                      <a:endParaRPr lang="en-US" sz="1800" b="1" dirty="0">
                        <a:solidFill>
                          <a:schemeClr val="tx1"/>
                        </a:solidFill>
                        <a:latin typeface="Century Gothic" panose="020B0502020202020204" pitchFamily="34" charset="0"/>
                        <a:ea typeface="Segoe UI Historic" panose="020B0502040204020203" pitchFamily="34" charset="0"/>
                        <a:cs typeface="Segoe UI Historic" panose="020B0502040204020203" pitchFamily="34" charset="0"/>
                      </a:endParaRPr>
                    </a:p>
                    <a:p>
                      <a:pPr algn="ctr"/>
                      <a:r>
                        <a:rPr lang="en-US" sz="1800" b="1" dirty="0">
                          <a:solidFill>
                            <a:schemeClr val="tx1"/>
                          </a:solidFill>
                          <a:latin typeface="Century Gothic" panose="020B0502020202020204" pitchFamily="34" charset="0"/>
                          <a:ea typeface="Segoe UI Historic" panose="020B0502040204020203" pitchFamily="34" charset="0"/>
                          <a:cs typeface="Segoe UI Historic" panose="020B0502040204020203" pitchFamily="34" charset="0"/>
                        </a:rPr>
                        <a:t>Among top national public universities</a:t>
                      </a:r>
                    </a:p>
                    <a:p>
                      <a:pPr algn="ctr"/>
                      <a:endParaRPr lang="en-US" sz="1800" b="0" dirty="0">
                        <a:solidFill>
                          <a:schemeClr val="tx1"/>
                        </a:solidFill>
                        <a:latin typeface="Century Gothic" panose="020B0502020202020204" pitchFamily="34" charset="0"/>
                        <a:ea typeface="Segoe UI Historic" panose="020B0502040204020203" pitchFamily="34" charset="0"/>
                        <a:cs typeface="Segoe UI Historic" panose="020B0502040204020203" pitchFamily="34" charset="0"/>
                      </a:endParaRPr>
                    </a:p>
                    <a:p>
                      <a:pPr algn="ctr"/>
                      <a:r>
                        <a:rPr lang="en-US" sz="1800" b="0" dirty="0">
                          <a:solidFill>
                            <a:schemeClr val="tx1"/>
                          </a:solidFill>
                          <a:latin typeface="Century Gothic" panose="020B0502020202020204" pitchFamily="34" charset="0"/>
                          <a:ea typeface="Segoe UI Historic" panose="020B0502040204020203" pitchFamily="34" charset="0"/>
                          <a:cs typeface="Segoe UI Historic" panose="020B0502040204020203" pitchFamily="34" charset="0"/>
                        </a:rPr>
                        <a:t>Online rankings platform NICHE</a:t>
                      </a:r>
                    </a:p>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4516234"/>
                  </a:ext>
                </a:extLst>
              </a:tr>
            </a:tbl>
          </a:graphicData>
        </a:graphic>
      </p:graphicFrame>
    </p:spTree>
    <p:extLst>
      <p:ext uri="{BB962C8B-B14F-4D97-AF65-F5344CB8AC3E}">
        <p14:creationId xmlns:p14="http://schemas.microsoft.com/office/powerpoint/2010/main" val="588127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CF448-B021-8967-576E-7CF8BA1289B1}"/>
              </a:ext>
            </a:extLst>
          </p:cNvPr>
          <p:cNvSpPr>
            <a:spLocks noGrp="1"/>
          </p:cNvSpPr>
          <p:nvPr>
            <p:ph type="title"/>
          </p:nvPr>
        </p:nvSpPr>
        <p:spPr>
          <a:solidFill>
            <a:srgbClr val="782F40"/>
          </a:solidFill>
        </p:spPr>
        <p:txBody>
          <a:bodyPr>
            <a:normAutofit fontScale="90000"/>
          </a:bodyPr>
          <a:lstStyle/>
          <a:p>
            <a:r>
              <a:rPr lang="en-US" b="1" spc="300" dirty="0">
                <a:solidFill>
                  <a:schemeClr val="bg1"/>
                </a:solidFill>
                <a:effectLst>
                  <a:outerShdw blurRad="38100" dist="38100" dir="2700000" algn="tl">
                    <a:srgbClr val="000000">
                      <a:alpha val="43137"/>
                    </a:srgbClr>
                  </a:outerShdw>
                </a:effectLst>
              </a:rPr>
              <a:t>What [really] Matters?</a:t>
            </a:r>
          </a:p>
        </p:txBody>
      </p:sp>
      <p:graphicFrame>
        <p:nvGraphicFramePr>
          <p:cNvPr id="4" name="Table 4">
            <a:extLst>
              <a:ext uri="{FF2B5EF4-FFF2-40B4-BE49-F238E27FC236}">
                <a16:creationId xmlns:a16="http://schemas.microsoft.com/office/drawing/2014/main" id="{4659E0A2-730E-3DBA-FE68-7DC5226D8EBF}"/>
              </a:ext>
            </a:extLst>
          </p:cNvPr>
          <p:cNvGraphicFramePr>
            <a:graphicFrameLocks noGrp="1"/>
          </p:cNvGraphicFramePr>
          <p:nvPr>
            <p:ph idx="1"/>
            <p:extLst>
              <p:ext uri="{D42A27DB-BD31-4B8C-83A1-F6EECF244321}">
                <p14:modId xmlns:p14="http://schemas.microsoft.com/office/powerpoint/2010/main" val="1252768700"/>
              </p:ext>
            </p:extLst>
          </p:nvPr>
        </p:nvGraphicFramePr>
        <p:xfrm>
          <a:off x="457200" y="1886950"/>
          <a:ext cx="8229600" cy="2570353"/>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731054877"/>
                    </a:ext>
                  </a:extLst>
                </a:gridCol>
              </a:tblGrid>
              <a:tr h="1704557">
                <a:tc>
                  <a:txBody>
                    <a:bodyPr/>
                    <a:lstStyle/>
                    <a:p>
                      <a:pPr algn="ctr">
                        <a:lnSpc>
                          <a:spcPct val="150000"/>
                        </a:lnSpc>
                      </a:pPr>
                      <a:r>
                        <a:rPr lang="en-US" sz="2800" b="1" kern="1200" dirty="0">
                          <a:solidFill>
                            <a:schemeClr val="tx1"/>
                          </a:solidFill>
                          <a:effectLst/>
                          <a:latin typeface="Century Gothic" panose="020B0502020202020204" pitchFamily="34" charset="0"/>
                          <a:ea typeface="+mn-ea"/>
                          <a:cs typeface="+mn-cs"/>
                        </a:rPr>
                        <a:t>Strategically investing </a:t>
                      </a:r>
                      <a:r>
                        <a:rPr lang="en-US" sz="2800" b="0" kern="1200" dirty="0">
                          <a:solidFill>
                            <a:schemeClr val="tx1"/>
                          </a:solidFill>
                          <a:effectLst/>
                          <a:latin typeface="Century Gothic" panose="020B0502020202020204" pitchFamily="34" charset="0"/>
                          <a:ea typeface="+mn-ea"/>
                          <a:cs typeface="+mn-cs"/>
                        </a:rPr>
                        <a:t>in areas that will contribute to </a:t>
                      </a:r>
                      <a:r>
                        <a:rPr lang="en-US" sz="2800" b="1" kern="1200" dirty="0">
                          <a:solidFill>
                            <a:schemeClr val="tx1"/>
                          </a:solidFill>
                          <a:effectLst/>
                          <a:latin typeface="Century Gothic" panose="020B0502020202020204" pitchFamily="34" charset="0"/>
                          <a:ea typeface="+mn-ea"/>
                          <a:cs typeface="+mn-cs"/>
                        </a:rPr>
                        <a:t>student success </a:t>
                      </a:r>
                      <a:r>
                        <a:rPr lang="en-US" sz="2800" b="0" kern="1200" dirty="0">
                          <a:solidFill>
                            <a:schemeClr val="tx1"/>
                          </a:solidFill>
                          <a:effectLst/>
                          <a:latin typeface="Century Gothic" panose="020B0502020202020204" pitchFamily="34" charset="0"/>
                          <a:ea typeface="+mn-ea"/>
                          <a:cs typeface="+mn-cs"/>
                        </a:rPr>
                        <a:t>and help advance our goals as we strive for even greater </a:t>
                      </a:r>
                      <a:r>
                        <a:rPr lang="en-US" sz="2800" b="1" kern="1200" dirty="0">
                          <a:solidFill>
                            <a:schemeClr val="tx1"/>
                          </a:solidFill>
                          <a:effectLst/>
                          <a:latin typeface="Century Gothic" panose="020B0502020202020204" pitchFamily="34" charset="0"/>
                          <a:ea typeface="+mn-ea"/>
                          <a:cs typeface="+mn-cs"/>
                        </a:rPr>
                        <a:t>academic and research excellence.</a:t>
                      </a:r>
                      <a:endParaRPr lang="en-US" sz="2800" b="1" dirty="0">
                        <a:solidFill>
                          <a:schemeClr val="tx1"/>
                        </a:solidFill>
                        <a:latin typeface="Century Gothic" panose="020B0502020202020204" pitchFamily="34" charset="0"/>
                        <a:ea typeface="Segoe UI Historic" panose="020B0502040204020203" pitchFamily="34" charset="0"/>
                        <a:cs typeface="Segoe UI Historic" panose="020B0502040204020203" pitchFamily="34" charset="0"/>
                      </a:endParaRP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4516234"/>
                  </a:ext>
                </a:extLst>
              </a:tr>
            </a:tbl>
          </a:graphicData>
        </a:graphic>
      </p:graphicFrame>
    </p:spTree>
    <p:extLst>
      <p:ext uri="{BB962C8B-B14F-4D97-AF65-F5344CB8AC3E}">
        <p14:creationId xmlns:p14="http://schemas.microsoft.com/office/powerpoint/2010/main" val="750827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CF448-B021-8967-576E-7CF8BA1289B1}"/>
              </a:ext>
            </a:extLst>
          </p:cNvPr>
          <p:cNvSpPr>
            <a:spLocks noGrp="1"/>
          </p:cNvSpPr>
          <p:nvPr>
            <p:ph type="title"/>
          </p:nvPr>
        </p:nvSpPr>
        <p:spPr>
          <a:solidFill>
            <a:srgbClr val="782F40"/>
          </a:solidFill>
        </p:spPr>
        <p:txBody>
          <a:bodyPr>
            <a:normAutofit fontScale="90000"/>
          </a:bodyPr>
          <a:lstStyle/>
          <a:p>
            <a:r>
              <a:rPr lang="en-US" b="1" spc="300" dirty="0">
                <a:solidFill>
                  <a:schemeClr val="bg1"/>
                </a:solidFill>
                <a:effectLst>
                  <a:outerShdw blurRad="38100" dist="38100" dir="2700000" algn="tl">
                    <a:srgbClr val="000000">
                      <a:alpha val="43137"/>
                    </a:srgbClr>
                  </a:outerShdw>
                </a:effectLst>
              </a:rPr>
              <a:t>Ongoing Efforts</a:t>
            </a:r>
          </a:p>
        </p:txBody>
      </p:sp>
      <p:graphicFrame>
        <p:nvGraphicFramePr>
          <p:cNvPr id="4" name="Table 4">
            <a:extLst>
              <a:ext uri="{FF2B5EF4-FFF2-40B4-BE49-F238E27FC236}">
                <a16:creationId xmlns:a16="http://schemas.microsoft.com/office/drawing/2014/main" id="{4659E0A2-730E-3DBA-FE68-7DC5226D8EBF}"/>
              </a:ext>
            </a:extLst>
          </p:cNvPr>
          <p:cNvGraphicFramePr>
            <a:graphicFrameLocks noGrp="1"/>
          </p:cNvGraphicFramePr>
          <p:nvPr>
            <p:ph idx="1"/>
            <p:extLst>
              <p:ext uri="{D42A27DB-BD31-4B8C-83A1-F6EECF244321}">
                <p14:modId xmlns:p14="http://schemas.microsoft.com/office/powerpoint/2010/main" val="2262299938"/>
              </p:ext>
            </p:extLst>
          </p:nvPr>
        </p:nvGraphicFramePr>
        <p:xfrm>
          <a:off x="457200" y="2278835"/>
          <a:ext cx="8229600" cy="1704557"/>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731054877"/>
                    </a:ext>
                  </a:extLst>
                </a:gridCol>
                <a:gridCol w="2753513">
                  <a:extLst>
                    <a:ext uri="{9D8B030D-6E8A-4147-A177-3AD203B41FA5}">
                      <a16:colId xmlns:a16="http://schemas.microsoft.com/office/drawing/2014/main" val="1436367482"/>
                    </a:ext>
                  </a:extLst>
                </a:gridCol>
                <a:gridCol w="2732887">
                  <a:extLst>
                    <a:ext uri="{9D8B030D-6E8A-4147-A177-3AD203B41FA5}">
                      <a16:colId xmlns:a16="http://schemas.microsoft.com/office/drawing/2014/main" val="3334918835"/>
                    </a:ext>
                  </a:extLst>
                </a:gridCol>
              </a:tblGrid>
              <a:tr h="1704557">
                <a:tc>
                  <a:txBody>
                    <a:bodyPr/>
                    <a:lstStyle/>
                    <a:p>
                      <a:pPr algn="ctr"/>
                      <a:r>
                        <a:rPr lang="en-US" sz="2800" b="1" dirty="0">
                          <a:solidFill>
                            <a:schemeClr val="tx1"/>
                          </a:solidFill>
                          <a:latin typeface="Century Gothic" panose="020B0502020202020204" pitchFamily="34" charset="0"/>
                          <a:ea typeface="Segoe UI Historic" panose="020B0502040204020203" pitchFamily="34" charset="0"/>
                          <a:cs typeface="Segoe UI Historic" panose="020B0502040204020203" pitchFamily="34" charset="0"/>
                        </a:rPr>
                        <a:t>SACSCOC Submission</a:t>
                      </a:r>
                    </a:p>
                  </a:txBody>
                  <a:tcPr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ea typeface="Segoe UI Historic" panose="020B0502040204020203" pitchFamily="34" charset="0"/>
                          <a:cs typeface="Segoe UI Historic" panose="020B0502040204020203" pitchFamily="34" charset="0"/>
                        </a:rPr>
                        <a:t>Quality Enhancement</a:t>
                      </a:r>
                    </a:p>
                    <a:p>
                      <a:pPr algn="ctr"/>
                      <a:r>
                        <a:rPr lang="en-US" sz="2800" b="1" dirty="0">
                          <a:solidFill>
                            <a:schemeClr val="tx1"/>
                          </a:solidFill>
                          <a:latin typeface="Century Gothic" panose="020B0502020202020204" pitchFamily="34" charset="0"/>
                          <a:ea typeface="Segoe UI Historic" panose="020B0502040204020203" pitchFamily="34" charset="0"/>
                          <a:cs typeface="Segoe UI Historic" panose="020B0502040204020203" pitchFamily="34" charset="0"/>
                        </a:rPr>
                        <a:t>Plan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b="1" dirty="0">
                          <a:solidFill>
                            <a:schemeClr val="tx1"/>
                          </a:solidFill>
                          <a:latin typeface="Century Gothic" panose="020B0502020202020204" pitchFamily="34" charset="0"/>
                          <a:ea typeface="Segoe UI Historic" panose="020B0502040204020203" pitchFamily="34" charset="0"/>
                          <a:cs typeface="Segoe UI Historic" panose="020B0502040204020203" pitchFamily="34" charset="0"/>
                        </a:rPr>
                        <a:t>Republic of Panama</a:t>
                      </a:r>
                    </a:p>
                  </a:txBody>
                  <a:tcPr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4516234"/>
                  </a:ext>
                </a:extLst>
              </a:tr>
            </a:tbl>
          </a:graphicData>
        </a:graphic>
      </p:graphicFrame>
    </p:spTree>
    <p:extLst>
      <p:ext uri="{BB962C8B-B14F-4D97-AF65-F5344CB8AC3E}">
        <p14:creationId xmlns:p14="http://schemas.microsoft.com/office/powerpoint/2010/main" val="3600090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CF448-B021-8967-576E-7CF8BA1289B1}"/>
              </a:ext>
            </a:extLst>
          </p:cNvPr>
          <p:cNvSpPr>
            <a:spLocks noGrp="1"/>
          </p:cNvSpPr>
          <p:nvPr>
            <p:ph type="title"/>
          </p:nvPr>
        </p:nvSpPr>
        <p:spPr>
          <a:solidFill>
            <a:srgbClr val="782F40"/>
          </a:solidFill>
        </p:spPr>
        <p:txBody>
          <a:bodyPr>
            <a:normAutofit fontScale="90000"/>
          </a:bodyPr>
          <a:lstStyle/>
          <a:p>
            <a:r>
              <a:rPr lang="en-US" b="1" spc="300" dirty="0">
                <a:solidFill>
                  <a:schemeClr val="bg1"/>
                </a:solidFill>
                <a:effectLst>
                  <a:outerShdw blurRad="38100" dist="38100" dir="2700000" algn="tl">
                    <a:srgbClr val="000000">
                      <a:alpha val="43137"/>
                    </a:srgbClr>
                  </a:outerShdw>
                </a:effectLst>
              </a:rPr>
              <a:t>College Expansion</a:t>
            </a:r>
          </a:p>
        </p:txBody>
      </p:sp>
      <p:pic>
        <p:nvPicPr>
          <p:cNvPr id="6" name="Content Placeholder 6" descr="A black background with a black square&#10;&#10;Description automatically generated with medium confidence">
            <a:extLst>
              <a:ext uri="{FF2B5EF4-FFF2-40B4-BE49-F238E27FC236}">
                <a16:creationId xmlns:a16="http://schemas.microsoft.com/office/drawing/2014/main" id="{8EDEB3E1-D03E-374F-34F8-F4340C332A57}"/>
              </a:ext>
            </a:extLst>
          </p:cNvPr>
          <p:cNvPicPr>
            <a:picLocks noGrp="1" noChangeAspect="1"/>
          </p:cNvPicPr>
          <p:nvPr>
            <p:ph idx="1"/>
          </p:nvPr>
        </p:nvPicPr>
        <p:blipFill>
          <a:blip r:embed="rId3"/>
          <a:stretch>
            <a:fillRect/>
          </a:stretch>
        </p:blipFill>
        <p:spPr>
          <a:xfrm>
            <a:off x="974558" y="2275984"/>
            <a:ext cx="7194884" cy="1609814"/>
          </a:xfrm>
        </p:spPr>
      </p:pic>
    </p:spTree>
    <p:extLst>
      <p:ext uri="{BB962C8B-B14F-4D97-AF65-F5344CB8AC3E}">
        <p14:creationId xmlns:p14="http://schemas.microsoft.com/office/powerpoint/2010/main" val="555979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CF448-B021-8967-576E-7CF8BA1289B1}"/>
              </a:ext>
            </a:extLst>
          </p:cNvPr>
          <p:cNvSpPr>
            <a:spLocks noGrp="1"/>
          </p:cNvSpPr>
          <p:nvPr>
            <p:ph type="title"/>
          </p:nvPr>
        </p:nvSpPr>
        <p:spPr>
          <a:solidFill>
            <a:srgbClr val="782F40"/>
          </a:solidFill>
        </p:spPr>
        <p:txBody>
          <a:bodyPr>
            <a:normAutofit fontScale="90000"/>
          </a:bodyPr>
          <a:lstStyle/>
          <a:p>
            <a:r>
              <a:rPr lang="en-US" b="1" spc="300" dirty="0">
                <a:solidFill>
                  <a:schemeClr val="bg1"/>
                </a:solidFill>
                <a:effectLst>
                  <a:outerShdw blurRad="38100" dist="38100" dir="2700000" algn="tl">
                    <a:srgbClr val="000000">
                      <a:alpha val="43137"/>
                    </a:srgbClr>
                  </a:outerShdw>
                </a:effectLst>
              </a:rPr>
              <a:t>Faculty Hiring</a:t>
            </a:r>
          </a:p>
        </p:txBody>
      </p:sp>
      <p:pic>
        <p:nvPicPr>
          <p:cNvPr id="9" name="Picture 8">
            <a:extLst>
              <a:ext uri="{FF2B5EF4-FFF2-40B4-BE49-F238E27FC236}">
                <a16:creationId xmlns:a16="http://schemas.microsoft.com/office/drawing/2014/main" id="{F14CB3E8-B260-8215-DB24-271349469F61}"/>
              </a:ext>
            </a:extLst>
          </p:cNvPr>
          <p:cNvPicPr>
            <a:picLocks noChangeAspect="1"/>
          </p:cNvPicPr>
          <p:nvPr/>
        </p:nvPicPr>
        <p:blipFill>
          <a:blip r:embed="rId3"/>
          <a:stretch>
            <a:fillRect/>
          </a:stretch>
        </p:blipFill>
        <p:spPr>
          <a:xfrm>
            <a:off x="1755437" y="1602826"/>
            <a:ext cx="5633126" cy="3473665"/>
          </a:xfrm>
          <a:prstGeom prst="rect">
            <a:avLst/>
          </a:prstGeom>
        </p:spPr>
      </p:pic>
    </p:spTree>
    <p:extLst>
      <p:ext uri="{BB962C8B-B14F-4D97-AF65-F5344CB8AC3E}">
        <p14:creationId xmlns:p14="http://schemas.microsoft.com/office/powerpoint/2010/main" val="95450146"/>
      </p:ext>
    </p:extLst>
  </p:cSld>
  <p:clrMapOvr>
    <a:masterClrMapping/>
  </p:clrMapOvr>
</p:sld>
</file>

<file path=ppt/theme/theme1.xml><?xml version="1.0" encoding="utf-8"?>
<a:theme xmlns:a="http://schemas.openxmlformats.org/drawingml/2006/main" name="Garnet_HighDef-1">
  <a:themeElements>
    <a:clrScheme name="Custom 1">
      <a:dk1>
        <a:sysClr val="windowText" lastClr="000000"/>
      </a:dk1>
      <a:lt1>
        <a:sysClr val="window" lastClr="FFFFFF"/>
      </a:lt1>
      <a:dk2>
        <a:srgbClr val="99263E"/>
      </a:dk2>
      <a:lt2>
        <a:srgbClr val="EEECE1"/>
      </a:lt2>
      <a:accent1>
        <a:srgbClr val="D0B88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Black_HighDef</Template>
  <TotalTime>407</TotalTime>
  <Words>1073</Words>
  <Application>Microsoft Office PowerPoint</Application>
  <PresentationFormat>On-screen Show (16:9)</PresentationFormat>
  <Paragraphs>132</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Times New Roman</vt:lpstr>
      <vt:lpstr>Garnet_HighDef-1</vt:lpstr>
      <vt:lpstr>Update from the Provost</vt:lpstr>
      <vt:lpstr>PowerPoint Presentation</vt:lpstr>
      <vt:lpstr>Student Success</vt:lpstr>
      <vt:lpstr>Student Success</vt:lpstr>
      <vt:lpstr>Rankings</vt:lpstr>
      <vt:lpstr>What [really] Matters?</vt:lpstr>
      <vt:lpstr>Ongoing Efforts</vt:lpstr>
      <vt:lpstr>College Expansion</vt:lpstr>
      <vt:lpstr>Faculty Hiring</vt:lpstr>
      <vt:lpstr>Tenured/Tenure-Track Faculty Attrition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from the Provost</dc:title>
  <dc:creator>Leslie Reithmiller</dc:creator>
  <cp:lastModifiedBy>Leslie Reithmiller</cp:lastModifiedBy>
  <cp:revision>14</cp:revision>
  <cp:lastPrinted>2023-10-17T12:04:58Z</cp:lastPrinted>
  <dcterms:created xsi:type="dcterms:W3CDTF">2023-10-16T14:33:56Z</dcterms:created>
  <dcterms:modified xsi:type="dcterms:W3CDTF">2023-10-17T12:10:57Z</dcterms:modified>
</cp:coreProperties>
</file>