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68" r:id="rId6"/>
    <p:sldMasterId id="2147483679" r:id="rId7"/>
  </p:sldMasterIdLst>
  <p:notesMasterIdLst>
    <p:notesMasterId r:id="rId45"/>
  </p:notesMasterIdLst>
  <p:handoutMasterIdLst>
    <p:handoutMasterId r:id="rId46"/>
  </p:handoutMasterIdLst>
  <p:sldIdLst>
    <p:sldId id="256" r:id="rId8"/>
    <p:sldId id="295" r:id="rId9"/>
    <p:sldId id="625" r:id="rId10"/>
    <p:sldId id="674" r:id="rId11"/>
    <p:sldId id="675" r:id="rId12"/>
    <p:sldId id="5175" r:id="rId13"/>
    <p:sldId id="681" r:id="rId14"/>
    <p:sldId id="703" r:id="rId15"/>
    <p:sldId id="276" r:id="rId16"/>
    <p:sldId id="645" r:id="rId17"/>
    <p:sldId id="704" r:id="rId18"/>
    <p:sldId id="705" r:id="rId19"/>
    <p:sldId id="707" r:id="rId20"/>
    <p:sldId id="5170" r:id="rId21"/>
    <p:sldId id="5169" r:id="rId22"/>
    <p:sldId id="5153" r:id="rId23"/>
    <p:sldId id="5150" r:id="rId24"/>
    <p:sldId id="5149" r:id="rId25"/>
    <p:sldId id="305" r:id="rId26"/>
    <p:sldId id="307" r:id="rId27"/>
    <p:sldId id="5168" r:id="rId28"/>
    <p:sldId id="329" r:id="rId29"/>
    <p:sldId id="331" r:id="rId30"/>
    <p:sldId id="330" r:id="rId31"/>
    <p:sldId id="652" r:id="rId32"/>
    <p:sldId id="654" r:id="rId33"/>
    <p:sldId id="663" r:id="rId34"/>
    <p:sldId id="664" r:id="rId35"/>
    <p:sldId id="332" r:id="rId36"/>
    <p:sldId id="5140" r:id="rId37"/>
    <p:sldId id="5124" r:id="rId38"/>
    <p:sldId id="333" r:id="rId39"/>
    <p:sldId id="5171" r:id="rId40"/>
    <p:sldId id="5172" r:id="rId41"/>
    <p:sldId id="5173" r:id="rId42"/>
    <p:sldId id="5174" r:id="rId43"/>
    <p:sldId id="294"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3E"/>
    <a:srgbClr val="D0B8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6" autoAdjust="0"/>
    <p:restoredTop sz="94615" autoAdjust="0"/>
  </p:normalViewPr>
  <p:slideViewPr>
    <p:cSldViewPr snapToGrid="0" snapToObjects="1">
      <p:cViewPr varScale="1">
        <p:scale>
          <a:sx n="133" d="100"/>
          <a:sy n="133" d="100"/>
        </p:scale>
        <p:origin x="2568" y="6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348D1F-5CC4-E644-BF9B-A0EDA21DB593}" type="datetimeFigureOut">
              <a:rPr lang="en-US" smtClean="0"/>
              <a:t>10/17/2023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F69772-C718-C641-9550-F41AA4417B2B}" type="slidenum">
              <a:rPr lang="en-US" smtClean="0"/>
              <a:t>‹#›</a:t>
            </a:fld>
            <a:endParaRPr lang="en-US" dirty="0"/>
          </a:p>
        </p:txBody>
      </p:sp>
    </p:spTree>
    <p:extLst>
      <p:ext uri="{BB962C8B-B14F-4D97-AF65-F5344CB8AC3E}">
        <p14:creationId xmlns:p14="http://schemas.microsoft.com/office/powerpoint/2010/main" val="1338074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B1BA3-4DB8-4ACB-9F47-F8E3716C3681}" type="datetimeFigureOut">
              <a:rPr lang="en-US" smtClean="0"/>
              <a:t>10/17/2023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4F115-710D-4835-AD40-22FBE4F5006D}" type="slidenum">
              <a:rPr lang="en-US" smtClean="0"/>
              <a:t>‹#›</a:t>
            </a:fld>
            <a:endParaRPr lang="en-US" dirty="0"/>
          </a:p>
        </p:txBody>
      </p:sp>
    </p:spTree>
    <p:extLst>
      <p:ext uri="{BB962C8B-B14F-4D97-AF65-F5344CB8AC3E}">
        <p14:creationId xmlns:p14="http://schemas.microsoft.com/office/powerpoint/2010/main" val="114550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343277" rtl="0" eaLnBrk="1" fontAlgn="auto" latinLnBrk="0" hangingPunct="1">
              <a:lnSpc>
                <a:spcPct val="100000"/>
              </a:lnSpc>
              <a:spcBef>
                <a:spcPts val="0"/>
              </a:spcBef>
              <a:spcAft>
                <a:spcPts val="0"/>
              </a:spcAft>
              <a:buClrTx/>
              <a:buSzTx/>
              <a:buFontTx/>
              <a:buNone/>
              <a:tabLst/>
              <a:defRPr/>
            </a:pPr>
            <a:fld id="{55BF6B31-D747-4BA5-8ABF-77433639F9C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34327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608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i="0">
                <a:solidFill>
                  <a:srgbClr val="000000"/>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782F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FBFF53-7C97-8C49-AB42-96FD965FEBF4}" type="datetimeFigureOut">
              <a:rPr lang="en-US" smtClean="0"/>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355372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i="0">
                <a:solidFill>
                  <a:srgbClr val="000000"/>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782F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19A2AF-3053-4571-8F0F-72D657E0B8D9}" type="datetime1">
              <a:rPr lang="en-US" smtClean="0"/>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256027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3672"/>
            <a:ext cx="8229600" cy="729154"/>
          </a:xfrm>
        </p:spPr>
        <p:txBody>
          <a:bodyPr/>
          <a:lstStyle>
            <a:lvl1pPr>
              <a:defRPr b="0"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457200" y="1760481"/>
            <a:ext cx="8229600" cy="2775019"/>
          </a:xfrm>
        </p:spPr>
        <p:txBody>
          <a:bodyPr/>
          <a:lstStyle>
            <a:lvl1pPr>
              <a:defRPr b="0" i="0">
                <a:latin typeface="+mn-lt"/>
                <a:cs typeface="Arial"/>
              </a:defRPr>
            </a:lvl1pPr>
            <a:lvl2pPr>
              <a:defRPr b="0" i="0">
                <a:latin typeface="+mn-lt"/>
                <a:cs typeface="Arial"/>
              </a:defRPr>
            </a:lvl2pPr>
            <a:lvl3pPr>
              <a:defRPr b="0" i="0">
                <a:latin typeface="+mn-lt"/>
                <a:cs typeface="Arial"/>
              </a:defRPr>
            </a:lvl3pPr>
            <a:lvl4pPr>
              <a:defRPr b="0" i="0">
                <a:latin typeface="+mn-lt"/>
                <a:cs typeface="Arial"/>
              </a:defRPr>
            </a:lvl4pPr>
            <a:lvl5pPr>
              <a:defRPr b="0" i="0">
                <a:latin typeface="+mn-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4D671-636E-402A-8E84-A011DA435C92}" type="datetime1">
              <a:rPr lang="en-US" smtClean="0"/>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932304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rgbClr val="782F3E"/>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FE90B-B4D7-4363-B88A-059A7BC447BE}" type="datetime1">
              <a:rPr lang="en-US" smtClean="0"/>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206440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6010"/>
            <a:ext cx="8229600" cy="647987"/>
          </a:xfrm>
        </p:spPr>
        <p:txBody>
          <a:bodyPr/>
          <a:lstStyle>
            <a:lvl1pPr>
              <a:defRPr b="1"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457200" y="1642238"/>
            <a:ext cx="4038600" cy="2956037"/>
          </a:xfrm>
        </p:spPr>
        <p:txBody>
          <a:bodyPr/>
          <a:lstStyle>
            <a:lvl1pPr>
              <a:defRPr sz="2800" b="0" i="0">
                <a:latin typeface="+mn-lt"/>
                <a:cs typeface="Arial"/>
              </a:defRPr>
            </a:lvl1pPr>
            <a:lvl2pPr>
              <a:defRPr sz="2400" b="0" i="0">
                <a:latin typeface="+mn-lt"/>
                <a:cs typeface="Arial"/>
              </a:defRPr>
            </a:lvl2pPr>
            <a:lvl3pPr>
              <a:defRPr sz="2000" b="0" i="0">
                <a:latin typeface="+mn-lt"/>
                <a:cs typeface="Arial"/>
              </a:defRPr>
            </a:lvl3pPr>
            <a:lvl4pPr>
              <a:defRPr sz="1800" b="0" i="0">
                <a:latin typeface="+mn-lt"/>
                <a:cs typeface="Arial"/>
              </a:defRPr>
            </a:lvl4pPr>
            <a:lvl5pPr>
              <a:defRPr sz="1800" b="0" i="0">
                <a:latin typeface="+mn-lt"/>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42238"/>
            <a:ext cx="4038600" cy="2956037"/>
          </a:xfrm>
        </p:spPr>
        <p:txBody>
          <a:bodyPr/>
          <a:lstStyle>
            <a:lvl1pPr>
              <a:defRPr sz="2800" b="0" i="0">
                <a:latin typeface="+mn-lt"/>
                <a:cs typeface="Arial"/>
              </a:defRPr>
            </a:lvl1pPr>
            <a:lvl2pPr>
              <a:defRPr sz="2400" b="0" i="0">
                <a:latin typeface="+mn-lt"/>
                <a:cs typeface="Arial"/>
              </a:defRPr>
            </a:lvl2pPr>
            <a:lvl3pPr>
              <a:defRPr sz="2000" b="0" i="0">
                <a:latin typeface="+mn-lt"/>
                <a:cs typeface="Arial"/>
              </a:defRPr>
            </a:lvl3pPr>
            <a:lvl4pPr>
              <a:defRPr sz="1800" b="0" i="0">
                <a:latin typeface="+mn-lt"/>
                <a:cs typeface="Arial"/>
              </a:defRPr>
            </a:lvl4pPr>
            <a:lvl5pPr>
              <a:defRPr sz="1800" b="0" i="0">
                <a:latin typeface="+mn-lt"/>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311F85-C4F3-4CC8-8166-A8D43CB43036}" type="datetime1">
              <a:rPr lang="en-US" smtClean="0"/>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578106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32789"/>
            <a:ext cx="4040188"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55375"/>
            <a:ext cx="4040188" cy="2949470"/>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932789"/>
            <a:ext cx="4041775"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55375"/>
            <a:ext cx="4041775" cy="2949470"/>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6F8BC1-7C7B-437C-8FBD-288B44630849}" type="datetime1">
              <a:rPr lang="en-US" smtClean="0"/>
              <a:t>10/17/2023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2720968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Times New Roman"/>
                <a:cs typeface="Times New Roman"/>
              </a:defRPr>
            </a:lvl1pPr>
          </a:lstStyle>
          <a:p>
            <a:r>
              <a:rPr lang="en-US" dirty="0"/>
              <a:t>Subtitle Page</a:t>
            </a:r>
          </a:p>
        </p:txBody>
      </p:sp>
      <p:sp>
        <p:nvSpPr>
          <p:cNvPr id="3" name="Date Placeholder 2"/>
          <p:cNvSpPr>
            <a:spLocks noGrp="1"/>
          </p:cNvSpPr>
          <p:nvPr>
            <p:ph type="dt" sz="half" idx="10"/>
          </p:nvPr>
        </p:nvSpPr>
        <p:spPr/>
        <p:txBody>
          <a:bodyPr/>
          <a:lstStyle/>
          <a:p>
            <a:fld id="{303E7CAF-594A-43AD-B880-90EA279AC84F}" type="datetime1">
              <a:rPr lang="en-US" smtClean="0"/>
              <a:t>10/17/2023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553091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7594C-F1CB-4718-BE37-75041BA0691E}" type="datetime1">
              <a:rPr lang="en-US" smtClean="0"/>
              <a:t>10/17/2023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952930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73674"/>
            <a:ext cx="3008313" cy="951513"/>
          </a:xfrm>
        </p:spPr>
        <p:txBody>
          <a:bodyPr anchor="b"/>
          <a:lstStyle>
            <a:lvl1pPr algn="l">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5050" y="873673"/>
            <a:ext cx="5111750" cy="4066190"/>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825187"/>
            <a:ext cx="3008313" cy="3114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CC9EF8-0751-4595-93F5-0B64EB4894B8}" type="datetime1">
              <a:rPr lang="en-US" smtClean="0"/>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096741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4" y="3928241"/>
            <a:ext cx="7260896" cy="288050"/>
          </a:xfrm>
        </p:spPr>
        <p:txBody>
          <a:bodyPr anchor="b"/>
          <a:lstStyle>
            <a:lvl1pPr algn="l">
              <a:defRPr sz="20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410134" y="348156"/>
            <a:ext cx="7260896" cy="34815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10134" y="4216292"/>
            <a:ext cx="7260896" cy="550971"/>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32A1AF-BA1D-4B35-B8F3-56A3F06C717C}" type="datetime1">
              <a:rPr lang="en-US" smtClean="0"/>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2489211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lvl1pPr>
              <a:defRPr b="1" i="0">
                <a:solidFill>
                  <a:srgbClr val="000000"/>
                </a:solidFill>
                <a:latin typeface="Times New Roman"/>
                <a:cs typeface="Times New Roman"/>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782F3E"/>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FBFF53-7C97-8C49-AB42-96FD965FEBF4}"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413196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3672"/>
            <a:ext cx="8229600" cy="729154"/>
          </a:xfrm>
        </p:spPr>
        <p:txBody>
          <a:bodyPr/>
          <a:lstStyle>
            <a:lvl1pPr>
              <a:defRPr b="0"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457200" y="1760481"/>
            <a:ext cx="8229600" cy="2775019"/>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BFF53-7C97-8C49-AB42-96FD965FEBF4}" type="datetimeFigureOut">
              <a:rPr lang="en-US" smtClean="0"/>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086845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3672"/>
            <a:ext cx="8229600" cy="729154"/>
          </a:xfrm>
        </p:spPr>
        <p:txBody>
          <a:bodyPr/>
          <a:lstStyle>
            <a:lvl1pPr>
              <a:defRPr b="0" i="0">
                <a:latin typeface="Times New Roman"/>
                <a:cs typeface="Times New Roman"/>
              </a:defRPr>
            </a:lvl1pPr>
          </a:lstStyle>
          <a:p>
            <a:r>
              <a:rPr lang="en-US"/>
              <a:t>Click to edit Master title style</a:t>
            </a:r>
          </a:p>
        </p:txBody>
      </p:sp>
      <p:sp>
        <p:nvSpPr>
          <p:cNvPr id="3" name="Content Placeholder 2"/>
          <p:cNvSpPr>
            <a:spLocks noGrp="1"/>
          </p:cNvSpPr>
          <p:nvPr>
            <p:ph idx="1"/>
          </p:nvPr>
        </p:nvSpPr>
        <p:spPr>
          <a:xfrm>
            <a:off x="457200" y="1760482"/>
            <a:ext cx="8229600" cy="2775019"/>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FBFF53-7C97-8C49-AB42-96FD965FEBF4}"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238688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rgbClr val="782F3E"/>
                </a:solidFill>
              </a:defRPr>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000000"/>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FBFF53-7C97-8C49-AB42-96FD965FEBF4}"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616651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6011"/>
            <a:ext cx="8229600" cy="647987"/>
          </a:xfrm>
        </p:spPr>
        <p:txBody>
          <a:bodyPr/>
          <a:lstStyle>
            <a:lvl1pPr>
              <a:defRPr b="1" i="0">
                <a:latin typeface="Times New Roman"/>
                <a:cs typeface="Times New Roman"/>
              </a:defRPr>
            </a:lvl1pPr>
          </a:lstStyle>
          <a:p>
            <a:r>
              <a:rPr lang="en-US"/>
              <a:t>Click to edit Master title style</a:t>
            </a:r>
          </a:p>
        </p:txBody>
      </p:sp>
      <p:sp>
        <p:nvSpPr>
          <p:cNvPr id="3" name="Content Placeholder 2"/>
          <p:cNvSpPr>
            <a:spLocks noGrp="1"/>
          </p:cNvSpPr>
          <p:nvPr>
            <p:ph sz="half" idx="1"/>
          </p:nvPr>
        </p:nvSpPr>
        <p:spPr>
          <a:xfrm>
            <a:off x="457200" y="1642239"/>
            <a:ext cx="4038600" cy="2956037"/>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2239"/>
            <a:ext cx="4038600" cy="2956037"/>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FBFF53-7C97-8C49-AB42-96FD965FEBF4}"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142176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32789"/>
            <a:ext cx="4040188" cy="599829"/>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55376"/>
            <a:ext cx="4040188" cy="294947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932789"/>
            <a:ext cx="4041775" cy="599829"/>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55376"/>
            <a:ext cx="4041775" cy="294947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FBFF53-7C97-8C49-AB42-96FD965FEBF4}"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918969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Times New Roman"/>
                <a:cs typeface="Times New Roman"/>
              </a:defRPr>
            </a:lvl1pPr>
          </a:lstStyle>
          <a:p>
            <a:r>
              <a:rPr lang="en-US"/>
              <a:t>Subtitle Page</a:t>
            </a:r>
          </a:p>
        </p:txBody>
      </p:sp>
      <p:sp>
        <p:nvSpPr>
          <p:cNvPr id="3" name="Date Placeholder 2"/>
          <p:cNvSpPr>
            <a:spLocks noGrp="1"/>
          </p:cNvSpPr>
          <p:nvPr>
            <p:ph type="dt" sz="half" idx="10"/>
          </p:nvPr>
        </p:nvSpPr>
        <p:spPr/>
        <p:txBody>
          <a:bodyPr/>
          <a:lstStyle/>
          <a:p>
            <a:fld id="{2DFBFF53-7C97-8C49-AB42-96FD965FEBF4}"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96497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BFF53-7C97-8C49-AB42-96FD965FEBF4}"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312720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73674"/>
            <a:ext cx="3008313" cy="951513"/>
          </a:xfrm>
        </p:spPr>
        <p:txBody>
          <a:bodyPr anchor="b"/>
          <a:lstStyle>
            <a:lvl1pPr algn="l">
              <a:defRPr sz="2000" b="1">
                <a:latin typeface="+mn-lt"/>
              </a:defRPr>
            </a:lvl1pPr>
          </a:lstStyle>
          <a:p>
            <a:r>
              <a:rPr lang="en-US"/>
              <a:t>Click to edit Master title style</a:t>
            </a:r>
          </a:p>
        </p:txBody>
      </p:sp>
      <p:sp>
        <p:nvSpPr>
          <p:cNvPr id="3" name="Content Placeholder 2"/>
          <p:cNvSpPr>
            <a:spLocks noGrp="1"/>
          </p:cNvSpPr>
          <p:nvPr>
            <p:ph idx="1"/>
          </p:nvPr>
        </p:nvSpPr>
        <p:spPr>
          <a:xfrm>
            <a:off x="3575050" y="873673"/>
            <a:ext cx="5111750" cy="4066190"/>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825187"/>
            <a:ext cx="3008313" cy="311467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608520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5" y="3928242"/>
            <a:ext cx="7260896" cy="288050"/>
          </a:xfrm>
        </p:spPr>
        <p:txBody>
          <a:bodyPr anchor="b"/>
          <a:lstStyle>
            <a:lvl1pPr algn="l">
              <a:defRPr sz="2000" b="1">
                <a:latin typeface="+mn-lt"/>
              </a:defRPr>
            </a:lvl1pPr>
          </a:lstStyle>
          <a:p>
            <a:r>
              <a:rPr lang="en-US"/>
              <a:t>Click to edit Master title style</a:t>
            </a:r>
          </a:p>
        </p:txBody>
      </p:sp>
      <p:sp>
        <p:nvSpPr>
          <p:cNvPr id="3" name="Picture Placeholder 2"/>
          <p:cNvSpPr>
            <a:spLocks noGrp="1"/>
          </p:cNvSpPr>
          <p:nvPr>
            <p:ph type="pic" idx="1"/>
          </p:nvPr>
        </p:nvSpPr>
        <p:spPr>
          <a:xfrm>
            <a:off x="1410135" y="348156"/>
            <a:ext cx="7260896" cy="348155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410135" y="4216292"/>
            <a:ext cx="7260896" cy="550971"/>
          </a:xfrm>
        </p:spPr>
        <p:txBody>
          <a:bodyPr/>
          <a:lstStyle>
            <a:lvl1pPr marL="0" indent="0">
              <a:buNone/>
              <a:defRPr sz="1400">
                <a:latin typeface="+mj-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563013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Content with Caption">
    <p:bg>
      <p:bgRef idx="1002">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44304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782F40"/>
        </a:solidFill>
        <a:effectLst/>
      </p:bgPr>
    </p:bg>
    <p:spTree>
      <p:nvGrpSpPr>
        <p:cNvPr id="1" name=""/>
        <p:cNvGrpSpPr/>
        <p:nvPr/>
      </p:nvGrpSpPr>
      <p:grpSpPr>
        <a:xfrm>
          <a:off x="0" y="0"/>
          <a:ext cx="0" cy="0"/>
          <a:chOff x="0" y="0"/>
          <a:chExt cx="0" cy="0"/>
        </a:xfrm>
      </p:grpSpPr>
      <p:sp>
        <p:nvSpPr>
          <p:cNvPr id="5" name="Rectangle 4"/>
          <p:cNvSpPr/>
          <p:nvPr/>
        </p:nvSpPr>
        <p:spPr>
          <a:xfrm>
            <a:off x="2384"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4750737"/>
            <a:ext cx="9141619" cy="48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35834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rgbClr val="782F3E"/>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FBFF53-7C97-8C49-AB42-96FD965FEBF4}" type="datetimeFigureOut">
              <a:rPr lang="en-US" smtClean="0"/>
              <a:t>10/17/2023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376877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bg>
      <p:bgPr>
        <a:solidFill>
          <a:srgbClr val="782F4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0E9D9C-2772-4EC1-C8FA-D6328AD083A9}"/>
              </a:ext>
            </a:extLst>
          </p:cNvPr>
          <p:cNvSpPr/>
          <p:nvPr userDrawn="1"/>
        </p:nvSpPr>
        <p:spPr>
          <a:xfrm>
            <a:off x="15"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679572E3-713F-20F2-9765-62051D45FBC3}"/>
              </a:ext>
            </a:extLst>
          </p:cNvPr>
          <p:cNvSpPr/>
          <p:nvPr userDrawn="1"/>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B2768708-A34E-114F-34F8-4B380A72BA37}"/>
              </a:ext>
            </a:extLst>
          </p:cNvPr>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p>
        </p:txBody>
      </p:sp>
    </p:spTree>
    <p:extLst>
      <p:ext uri="{BB962C8B-B14F-4D97-AF65-F5344CB8AC3E}">
        <p14:creationId xmlns:p14="http://schemas.microsoft.com/office/powerpoint/2010/main" val="51716876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070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6010"/>
            <a:ext cx="8229600" cy="647987"/>
          </a:xfrm>
        </p:spPr>
        <p:txBody>
          <a:bodyPr/>
          <a:lstStyle>
            <a:lvl1pPr>
              <a:defRPr b="1"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457200" y="1642238"/>
            <a:ext cx="4038600" cy="2956037"/>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42238"/>
            <a:ext cx="4038600" cy="2956037"/>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FBFF53-7C97-8C49-AB42-96FD965FEBF4}" type="datetimeFigureOut">
              <a:rPr lang="en-US" smtClean="0"/>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04403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32789"/>
            <a:ext cx="4040188"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55375"/>
            <a:ext cx="4040188" cy="294947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932789"/>
            <a:ext cx="4041775"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55375"/>
            <a:ext cx="4041775" cy="294947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FBFF53-7C97-8C49-AB42-96FD965FEBF4}" type="datetimeFigureOut">
              <a:rPr lang="en-US" smtClean="0"/>
              <a:t>10/17/2023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211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Times New Roman"/>
                <a:cs typeface="Times New Roman"/>
              </a:defRPr>
            </a:lvl1pPr>
          </a:lstStyle>
          <a:p>
            <a:r>
              <a:rPr lang="en-US" dirty="0"/>
              <a:t>Subtitle Page</a:t>
            </a:r>
          </a:p>
        </p:txBody>
      </p:sp>
      <p:sp>
        <p:nvSpPr>
          <p:cNvPr id="3" name="Date Placeholder 2"/>
          <p:cNvSpPr>
            <a:spLocks noGrp="1"/>
          </p:cNvSpPr>
          <p:nvPr>
            <p:ph type="dt" sz="half" idx="10"/>
          </p:nvPr>
        </p:nvSpPr>
        <p:spPr/>
        <p:txBody>
          <a:bodyPr/>
          <a:lstStyle/>
          <a:p>
            <a:fld id="{2DFBFF53-7C97-8C49-AB42-96FD965FEBF4}" type="datetimeFigureOut">
              <a:rPr lang="en-US" smtClean="0"/>
              <a:t>10/17/2023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34175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BFF53-7C97-8C49-AB42-96FD965FEBF4}" type="datetimeFigureOut">
              <a:rPr lang="en-US" smtClean="0"/>
              <a:t>10/17/2023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265393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73674"/>
            <a:ext cx="3008313" cy="951513"/>
          </a:xfrm>
        </p:spPr>
        <p:txBody>
          <a:bodyPr anchor="b"/>
          <a:lstStyle>
            <a:lvl1pPr algn="l">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5050" y="873673"/>
            <a:ext cx="5111750" cy="4066190"/>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825187"/>
            <a:ext cx="3008313" cy="3114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81286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4" y="3928241"/>
            <a:ext cx="7260896" cy="288050"/>
          </a:xfrm>
        </p:spPr>
        <p:txBody>
          <a:bodyPr anchor="b"/>
          <a:lstStyle>
            <a:lvl1pPr algn="l">
              <a:defRPr sz="20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410134" y="348156"/>
            <a:ext cx="7260896" cy="34815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10134" y="4216292"/>
            <a:ext cx="7260896" cy="550971"/>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10/17/2023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96982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6008"/>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65581"/>
            <a:ext cx="8229600" cy="2732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DFBFF53-7C97-8C49-AB42-96FD965FEBF4}" type="datetimeFigureOut">
              <a:rPr lang="en-US" smtClean="0"/>
              <a:t>10/17/2023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2DA34B5-7C80-464F-9A62-3711C8F85D9D}" type="slidenum">
              <a:rPr lang="en-US" smtClean="0"/>
              <a:t>‹#›</a:t>
            </a:fld>
            <a:endParaRPr lang="en-US" dirty="0"/>
          </a:p>
        </p:txBody>
      </p:sp>
    </p:spTree>
    <p:extLst>
      <p:ext uri="{BB962C8B-B14F-4D97-AF65-F5344CB8AC3E}">
        <p14:creationId xmlns:p14="http://schemas.microsoft.com/office/powerpoint/2010/main" val="3268671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6008"/>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65581"/>
            <a:ext cx="8229600" cy="2732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AEBE77D-650F-4A9E-8707-405C659421C6}" type="datetime1">
              <a:rPr lang="en-US" smtClean="0"/>
              <a:t>10/17/2023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2DA34B5-7C80-464F-9A62-3711C8F85D9D}" type="slidenum">
              <a:rPr lang="en-US" smtClean="0"/>
              <a:t>‹#›</a:t>
            </a:fld>
            <a:endParaRPr lang="en-US" dirty="0"/>
          </a:p>
        </p:txBody>
      </p:sp>
    </p:spTree>
    <p:extLst>
      <p:ext uri="{BB962C8B-B14F-4D97-AF65-F5344CB8AC3E}">
        <p14:creationId xmlns:p14="http://schemas.microsoft.com/office/powerpoint/2010/main" val="225070801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600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865581"/>
            <a:ext cx="8229600" cy="2732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DFBFF53-7C97-8C49-AB42-96FD965FEBF4}" type="datetimeFigureOut">
              <a:rPr lang="en-US" smtClean="0"/>
              <a:t>10/17/2023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2DA34B5-7C80-464F-9A62-3711C8F85D9D}" type="slidenum">
              <a:rPr lang="en-US" smtClean="0"/>
              <a:t>‹#›</a:t>
            </a:fld>
            <a:endParaRPr lang="en-US"/>
          </a:p>
        </p:txBody>
      </p:sp>
    </p:spTree>
    <p:extLst>
      <p:ext uri="{BB962C8B-B14F-4D97-AF65-F5344CB8AC3E}">
        <p14:creationId xmlns:p14="http://schemas.microsoft.com/office/powerpoint/2010/main" val="24702508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4750739"/>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68580" tIns="34290" rIns="68580" bIns="34290" rtlCol="0" anchor="b">
            <a:normAutofit/>
          </a:bodyPr>
          <a:lstStyle/>
          <a:p>
            <a:r>
              <a:rPr lang="en-US"/>
              <a:t>Click to edit Master title style</a:t>
            </a:r>
          </a:p>
        </p:txBody>
      </p:sp>
      <p:sp>
        <p:nvSpPr>
          <p:cNvPr id="3" name="Text Placeholder 2"/>
          <p:cNvSpPr>
            <a:spLocks noGrp="1"/>
          </p:cNvSpPr>
          <p:nvPr>
            <p:ph type="body" idx="1"/>
          </p:nvPr>
        </p:nvSpPr>
        <p:spPr>
          <a:xfrm>
            <a:off x="822960" y="1384301"/>
            <a:ext cx="7543800" cy="3017520"/>
          </a:xfrm>
          <a:prstGeom prst="rect">
            <a:avLst/>
          </a:prstGeom>
        </p:spPr>
        <p:txBody>
          <a:bodyPr vert="horz" lIns="0" tIns="34290" rIns="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05823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hf hdr="0" ftr="0" dt="0"/>
  <p:txStyles>
    <p:titleStyle>
      <a:lvl1pPr algn="l" defTabSz="685783"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79" indent="-68579" algn="l" defTabSz="685783"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29" indent="-137156" algn="l" defTabSz="685783" rtl="0" eaLnBrk="1" latinLnBrk="0" hangingPunct="1">
        <a:lnSpc>
          <a:spcPct val="90000"/>
        </a:lnSpc>
        <a:spcBef>
          <a:spcPts val="150"/>
        </a:spcBef>
        <a:spcAft>
          <a:spcPts val="3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2pPr>
      <a:lvl3pPr marL="425186" indent="-137156" algn="l" defTabSz="685783"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3pPr>
      <a:lvl4pPr marL="562342" indent="-137156" algn="l" defTabSz="685783"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4pPr>
      <a:lvl5pPr marL="699499" indent="-137156" algn="l" defTabSz="685783"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5pPr>
      <a:lvl6pPr marL="824980" indent="-171446" algn="l" defTabSz="685783"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6pPr>
      <a:lvl7pPr marL="974976" indent="-171446" algn="l" defTabSz="685783"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7pPr>
      <a:lvl8pPr marL="1124972" indent="-171446" algn="l" defTabSz="685783"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8pPr>
      <a:lvl9pPr marL="1274969" indent="-171446" algn="l" defTabSz="685783"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Deans &amp; Chairs</a:t>
            </a:r>
          </a:p>
        </p:txBody>
      </p:sp>
      <p:sp>
        <p:nvSpPr>
          <p:cNvPr id="3" name="Subtitle 2"/>
          <p:cNvSpPr>
            <a:spLocks noGrp="1"/>
          </p:cNvSpPr>
          <p:nvPr>
            <p:ph type="subTitle" idx="1"/>
          </p:nvPr>
        </p:nvSpPr>
        <p:spPr>
          <a:xfrm>
            <a:off x="0" y="2914650"/>
            <a:ext cx="9144000" cy="1314450"/>
          </a:xfrm>
        </p:spPr>
        <p:txBody>
          <a:bodyPr>
            <a:normAutofit fontScale="85000" lnSpcReduction="20000"/>
          </a:bodyPr>
          <a:lstStyle/>
          <a:p>
            <a:r>
              <a:rPr lang="en-US" dirty="0"/>
              <a:t>Kyle Clark</a:t>
            </a:r>
          </a:p>
          <a:p>
            <a:r>
              <a:rPr lang="en-US" i="1" dirty="0"/>
              <a:t>Senior Vice President for </a:t>
            </a:r>
          </a:p>
          <a:p>
            <a:r>
              <a:rPr lang="en-US" i="1" dirty="0"/>
              <a:t>Finance &amp; Administration</a:t>
            </a:r>
          </a:p>
        </p:txBody>
      </p:sp>
    </p:spTree>
    <p:extLst>
      <p:ext uri="{BB962C8B-B14F-4D97-AF65-F5344CB8AC3E}">
        <p14:creationId xmlns:p14="http://schemas.microsoft.com/office/powerpoint/2010/main" val="196997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Legislative Changes</a:t>
            </a:r>
          </a:p>
        </p:txBody>
      </p:sp>
      <p:sp>
        <p:nvSpPr>
          <p:cNvPr id="5" name="Content Placeholder 4"/>
          <p:cNvSpPr>
            <a:spLocks noGrp="1"/>
          </p:cNvSpPr>
          <p:nvPr>
            <p:ph idx="1"/>
          </p:nvPr>
        </p:nvSpPr>
        <p:spPr>
          <a:xfrm>
            <a:off x="457200" y="1760481"/>
            <a:ext cx="8229600" cy="2908111"/>
          </a:xfrm>
        </p:spPr>
        <p:txBody>
          <a:bodyPr>
            <a:normAutofit/>
          </a:bodyPr>
          <a:lstStyle/>
          <a:p>
            <a:pPr marL="342900" marR="0" lvl="0" indent="-342900">
              <a:spcBef>
                <a:spcPts val="0"/>
              </a:spcBef>
              <a:spcAft>
                <a:spcPts val="0"/>
              </a:spcAft>
              <a:buFont typeface="Symbol" panose="05050102010706020507" pitchFamily="18" charset="2"/>
              <a:buChar char=""/>
            </a:pPr>
            <a:r>
              <a:rPr lang="en-US" sz="1400" dirty="0">
                <a:solidFill>
                  <a:srgbClr val="000000"/>
                </a:solidFill>
                <a:effectLst/>
                <a:latin typeface="+mj-lt"/>
                <a:ea typeface="Times New Roman" panose="02020603050405020304" pitchFamily="18" charset="0"/>
              </a:rPr>
              <a:t>Per new legislation passed this spring, the spending of E&amp;G-carryforward funds is no longer restricted to “non-recurring” items.</a:t>
            </a:r>
            <a:endParaRPr lang="en-US" sz="1400" dirty="0">
              <a:effectLst/>
              <a:latin typeface="+mj-l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400" dirty="0">
                <a:solidFill>
                  <a:srgbClr val="000000"/>
                </a:solidFill>
                <a:effectLst/>
                <a:latin typeface="+mj-lt"/>
                <a:ea typeface="Times New Roman" panose="02020603050405020304" pitchFamily="18" charset="0"/>
              </a:rPr>
              <a:t>E&amp;G-carryforward funds may once again be spent on salaried employees, long-term contracts, etc.</a:t>
            </a:r>
            <a:endParaRPr lang="en-US" sz="1400" dirty="0">
              <a:effectLst/>
              <a:latin typeface="+mj-l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400" dirty="0">
                <a:solidFill>
                  <a:srgbClr val="000000"/>
                </a:solidFill>
                <a:effectLst/>
                <a:latin typeface="+mj-lt"/>
                <a:ea typeface="Times New Roman" panose="02020603050405020304" pitchFamily="18" charset="0"/>
              </a:rPr>
              <a:t>The university is still required to develop a carryforward spending plan. </a:t>
            </a:r>
          </a:p>
          <a:p>
            <a:pPr marL="742950" marR="0" lvl="1" indent="-285750">
              <a:spcBef>
                <a:spcPts val="0"/>
              </a:spcBef>
              <a:spcAft>
                <a:spcPts val="0"/>
              </a:spcAft>
              <a:buFont typeface="Courier New" panose="02070309020205020404" pitchFamily="49" charset="0"/>
              <a:buChar char="o"/>
            </a:pPr>
            <a:r>
              <a:rPr lang="en-US" sz="1400" dirty="0">
                <a:solidFill>
                  <a:srgbClr val="000000"/>
                </a:solidFill>
                <a:effectLst/>
                <a:latin typeface="+mj-lt"/>
                <a:ea typeface="Times New Roman" panose="02020603050405020304" pitchFamily="18" charset="0"/>
              </a:rPr>
              <a:t>The 2024 plan is pending Board of Governors approval.</a:t>
            </a:r>
            <a:endParaRPr lang="en-US" sz="1400" dirty="0">
              <a:solidFill>
                <a:srgbClr val="000000"/>
              </a:solidFill>
              <a:latin typeface="+mj-lt"/>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endParaRPr lang="en-US" sz="1400" dirty="0">
              <a:effectLst/>
              <a:latin typeface="+mj-l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solidFill>
                  <a:srgbClr val="000000"/>
                </a:solidFill>
                <a:effectLst/>
                <a:latin typeface="+mj-lt"/>
                <a:ea typeface="Times New Roman" panose="02020603050405020304" pitchFamily="18" charset="0"/>
              </a:rPr>
              <a:t>Legislation passed this spring increased the limit on E&amp;G salaries and wages from $200,000 to $250,000 annually.</a:t>
            </a:r>
            <a:endParaRPr lang="en-US" sz="1400" dirty="0">
              <a:effectLst/>
              <a:latin typeface="+mj-l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400" dirty="0">
                <a:solidFill>
                  <a:srgbClr val="000000"/>
                </a:solidFill>
                <a:effectLst/>
                <a:latin typeface="+mj-lt"/>
                <a:ea typeface="Times New Roman" panose="02020603050405020304" pitchFamily="18" charset="0"/>
              </a:rPr>
              <a:t>Selected faculty are still exempt from this limit.</a:t>
            </a:r>
            <a:endParaRPr lang="en-US" sz="1400" dirty="0">
              <a:effectLst/>
              <a:latin typeface="+mj-l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400" dirty="0">
                <a:solidFill>
                  <a:srgbClr val="000000"/>
                </a:solidFill>
                <a:effectLst/>
                <a:latin typeface="+mj-lt"/>
                <a:ea typeface="Times New Roman" panose="02020603050405020304" pitchFamily="18" charset="0"/>
              </a:rPr>
              <a:t>Departmental personnel must manage funding splits to ensure compliance with this law.</a:t>
            </a:r>
            <a:endParaRPr lang="en-US" sz="1400" dirty="0">
              <a:effectLst/>
              <a:latin typeface="+mj-lt"/>
              <a:ea typeface="Calibri" panose="020F0502020204030204" pitchFamily="34" charset="0"/>
            </a:endParaRPr>
          </a:p>
        </p:txBody>
      </p:sp>
      <p:sp>
        <p:nvSpPr>
          <p:cNvPr id="3" name="Slide Number Placeholder 3">
            <a:extLst>
              <a:ext uri="{FF2B5EF4-FFF2-40B4-BE49-F238E27FC236}">
                <a16:creationId xmlns:a16="http://schemas.microsoft.com/office/drawing/2014/main" id="{55145793-641F-64E1-A2ED-056690E7A24F}"/>
              </a:ext>
            </a:extLst>
          </p:cNvPr>
          <p:cNvSpPr>
            <a:spLocks noGrp="1"/>
          </p:cNvSpPr>
          <p:nvPr>
            <p:ph type="sldNum" sz="quarter" idx="12"/>
          </p:nvPr>
        </p:nvSpPr>
        <p:spPr>
          <a:xfrm>
            <a:off x="6553200" y="4767263"/>
            <a:ext cx="21336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622091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08" y="873672"/>
            <a:ext cx="8385192" cy="729154"/>
          </a:xfrm>
        </p:spPr>
        <p:txBody>
          <a:bodyPr>
            <a:normAutofit fontScale="90000"/>
          </a:bodyPr>
          <a:lstStyle/>
          <a:p>
            <a:r>
              <a:rPr lang="en-US" dirty="0"/>
              <a:t>Financial Aid &amp; Payment Card Industry</a:t>
            </a:r>
          </a:p>
        </p:txBody>
      </p:sp>
      <p:sp>
        <p:nvSpPr>
          <p:cNvPr id="5" name="Content Placeholder 4"/>
          <p:cNvSpPr>
            <a:spLocks noGrp="1"/>
          </p:cNvSpPr>
          <p:nvPr>
            <p:ph idx="1"/>
          </p:nvPr>
        </p:nvSpPr>
        <p:spPr/>
        <p:txBody>
          <a:bodyPr>
            <a:normAutofit lnSpcReduction="10000"/>
          </a:bodyPr>
          <a:lstStyle/>
          <a:p>
            <a:pPr marR="0" lvl="0">
              <a:spcBef>
                <a:spcPts val="0"/>
              </a:spcBef>
              <a:spcAft>
                <a:spcPts val="0"/>
              </a:spcAft>
              <a:buFont typeface="Arial" panose="020B0604020202020204" pitchFamily="34" charset="0"/>
              <a:buChar char="•"/>
            </a:pPr>
            <a:r>
              <a:rPr lang="en-US" sz="1800" dirty="0">
                <a:effectLst/>
                <a:latin typeface="+mj-lt"/>
                <a:ea typeface="Times New Roman" panose="02020603050405020304" pitchFamily="18" charset="0"/>
              </a:rPr>
              <a:t>Streamlined and made more transparent the process by which department-funded financial aid is requested through Student Business Services. </a:t>
            </a:r>
          </a:p>
          <a:p>
            <a:pPr marR="0" lvl="0">
              <a:spcBef>
                <a:spcPts val="0"/>
              </a:spcBef>
              <a:spcAft>
                <a:spcPts val="0"/>
              </a:spcAft>
              <a:buFont typeface="Arial" panose="020B0604020202020204" pitchFamily="34" charset="0"/>
              <a:buChar char="•"/>
            </a:pPr>
            <a:endParaRPr lang="en-US" sz="1800" dirty="0">
              <a:effectLst/>
              <a:latin typeface="+mj-lt"/>
              <a:ea typeface="Calibri" panose="020F0502020204030204" pitchFamily="34" charset="0"/>
            </a:endParaRPr>
          </a:p>
          <a:p>
            <a:pPr marR="0" lvl="0">
              <a:spcBef>
                <a:spcPts val="0"/>
              </a:spcBef>
              <a:spcAft>
                <a:spcPts val="0"/>
              </a:spcAft>
              <a:buFont typeface="Arial" panose="020B0604020202020204" pitchFamily="34" charset="0"/>
              <a:buChar char="•"/>
            </a:pPr>
            <a:r>
              <a:rPr lang="en-US" sz="1800" dirty="0">
                <a:effectLst/>
                <a:latin typeface="+mj-lt"/>
                <a:ea typeface="Times New Roman" panose="02020603050405020304" pitchFamily="18" charset="0"/>
              </a:rPr>
              <a:t>Dedicated one FTE position to improve the overall graduate student financial experience by managing the graduate tuition payment plan, graduate fee relief program, and central integrations for the graduate health subsidy.</a:t>
            </a:r>
          </a:p>
          <a:p>
            <a:pPr marR="0" lvl="0">
              <a:spcBef>
                <a:spcPts val="0"/>
              </a:spcBef>
              <a:spcAft>
                <a:spcPts val="0"/>
              </a:spcAft>
              <a:buFont typeface="Arial" panose="020B0604020202020204" pitchFamily="34" charset="0"/>
              <a:buChar char="•"/>
            </a:pPr>
            <a:endParaRPr lang="en-US" sz="1800" dirty="0">
              <a:effectLst/>
              <a:latin typeface="+mj-lt"/>
              <a:ea typeface="Calibri" panose="020F0502020204030204" pitchFamily="34" charset="0"/>
            </a:endParaRPr>
          </a:p>
          <a:p>
            <a:pPr marR="0" lvl="0">
              <a:spcBef>
                <a:spcPts val="0"/>
              </a:spcBef>
              <a:spcAft>
                <a:spcPts val="0"/>
              </a:spcAft>
              <a:buFont typeface="Arial" panose="020B0604020202020204" pitchFamily="34" charset="0"/>
              <a:buChar char="•"/>
            </a:pPr>
            <a:r>
              <a:rPr lang="en-US" sz="1800" dirty="0">
                <a:effectLst/>
                <a:latin typeface="+mj-lt"/>
                <a:ea typeface="Times New Roman" panose="02020603050405020304" pitchFamily="18" charset="0"/>
              </a:rPr>
              <a:t>Ability to accept in-person and/or online credit card payments with less Payment Card Industry (PCI) burden.</a:t>
            </a:r>
            <a:endParaRPr lang="en-US" sz="1800" dirty="0">
              <a:effectLst/>
              <a:latin typeface="+mj-lt"/>
              <a:ea typeface="Calibri" panose="020F0502020204030204" pitchFamily="34" charset="0"/>
            </a:endParaRPr>
          </a:p>
        </p:txBody>
      </p:sp>
      <p:sp>
        <p:nvSpPr>
          <p:cNvPr id="3" name="Slide Number Placeholder 3">
            <a:extLst>
              <a:ext uri="{FF2B5EF4-FFF2-40B4-BE49-F238E27FC236}">
                <a16:creationId xmlns:a16="http://schemas.microsoft.com/office/drawing/2014/main" id="{26DB52ED-6ED7-84F0-0AD3-50132CD4FC55}"/>
              </a:ext>
            </a:extLst>
          </p:cNvPr>
          <p:cNvSpPr>
            <a:spLocks noGrp="1"/>
          </p:cNvSpPr>
          <p:nvPr>
            <p:ph type="sldNum" sz="quarter" idx="12"/>
          </p:nvPr>
        </p:nvSpPr>
        <p:spPr>
          <a:xfrm>
            <a:off x="6553200" y="4767263"/>
            <a:ext cx="21336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498705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Travel Changes</a:t>
            </a:r>
          </a:p>
        </p:txBody>
      </p:sp>
      <p:sp>
        <p:nvSpPr>
          <p:cNvPr id="5" name="Content Placeholder 4"/>
          <p:cNvSpPr>
            <a:spLocks noGrp="1"/>
          </p:cNvSpPr>
          <p:nvPr>
            <p:ph idx="1"/>
          </p:nvPr>
        </p:nvSpPr>
        <p:spPr/>
        <p:txBody>
          <a:bodyPr>
            <a:normAutofit fontScale="92500" lnSpcReduction="10000"/>
          </a:bodyPr>
          <a:lstStyle/>
          <a:p>
            <a:pPr rtl="0">
              <a:buFont typeface="Arial" panose="020B0604020202020204" pitchFamily="34" charset="0"/>
              <a:buChar char="•"/>
            </a:pPr>
            <a:r>
              <a:rPr lang="en-US" sz="1800" dirty="0">
                <a:effectLst/>
              </a:rPr>
              <a:t>For university travel involving flights with at least one segment of eight hours or more, Business Class travel (or its equivalent) is now reimbursable for all trip segments.</a:t>
            </a:r>
          </a:p>
          <a:p>
            <a:pPr rtl="0">
              <a:buFont typeface="Arial" panose="020B0604020202020204" pitchFamily="34" charset="0"/>
              <a:buChar char="•"/>
            </a:pPr>
            <a:endParaRPr lang="en-US" sz="1800" dirty="0">
              <a:effectLst/>
            </a:endParaRPr>
          </a:p>
          <a:p>
            <a:pPr rtl="0">
              <a:buFont typeface="Arial" panose="020B0604020202020204" pitchFamily="34" charset="0"/>
              <a:buChar char="•"/>
            </a:pPr>
            <a:r>
              <a:rPr lang="en-US" sz="1800" dirty="0">
                <a:effectLst/>
              </a:rPr>
              <a:t>The maximum allowable tip for taxi/rideshare expenses has been increased to 20%.</a:t>
            </a:r>
          </a:p>
          <a:p>
            <a:pPr rtl="0">
              <a:buFont typeface="Arial" panose="020B0604020202020204" pitchFamily="34" charset="0"/>
              <a:buChar char="•"/>
            </a:pPr>
            <a:endParaRPr lang="en-US" sz="1800" dirty="0">
              <a:effectLst/>
            </a:endParaRPr>
          </a:p>
          <a:p>
            <a:pPr rtl="0">
              <a:buFont typeface="Arial" panose="020B0604020202020204" pitchFamily="34" charset="0"/>
              <a:buChar char="•"/>
            </a:pPr>
            <a:r>
              <a:rPr lang="en-US" sz="1800" dirty="0">
                <a:effectLst/>
              </a:rPr>
              <a:t>Per </a:t>
            </a:r>
            <a:r>
              <a:rPr lang="en-US" sz="1800" dirty="0"/>
              <a:t>State of Florida law, t</a:t>
            </a:r>
            <a:r>
              <a:rPr lang="en-US" sz="1800" dirty="0">
                <a:effectLst/>
              </a:rPr>
              <a:t>he maximum base lodging rate has been increased to $225 from $175. Any base lodging rates above $225 may require justification.</a:t>
            </a:r>
          </a:p>
          <a:p>
            <a:pPr lvl="1">
              <a:buFont typeface="Arial" panose="020B0604020202020204" pitchFamily="34" charset="0"/>
              <a:buChar char="•"/>
            </a:pPr>
            <a:r>
              <a:rPr lang="en-US" sz="1400" dirty="0"/>
              <a:t>New drop down menu available to select most common justifications.</a:t>
            </a:r>
            <a:endParaRPr lang="en-US" sz="1400" dirty="0">
              <a:effectLst/>
            </a:endParaRPr>
          </a:p>
        </p:txBody>
      </p:sp>
      <p:sp>
        <p:nvSpPr>
          <p:cNvPr id="3" name="Slide Number Placeholder 3">
            <a:extLst>
              <a:ext uri="{FF2B5EF4-FFF2-40B4-BE49-F238E27FC236}">
                <a16:creationId xmlns:a16="http://schemas.microsoft.com/office/drawing/2014/main" id="{3BAB7AE6-EC13-C4E9-2D8A-D6FAFC980A80}"/>
              </a:ext>
            </a:extLst>
          </p:cNvPr>
          <p:cNvSpPr>
            <a:spLocks noGrp="1"/>
          </p:cNvSpPr>
          <p:nvPr>
            <p:ph type="sldNum" sz="quarter" idx="12"/>
          </p:nvPr>
        </p:nvSpPr>
        <p:spPr>
          <a:xfrm>
            <a:off x="6553200" y="4767263"/>
            <a:ext cx="21336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161242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Procurement Updates</a:t>
            </a:r>
          </a:p>
        </p:txBody>
      </p:sp>
      <p:sp>
        <p:nvSpPr>
          <p:cNvPr id="5" name="Content Placeholder 4"/>
          <p:cNvSpPr>
            <a:spLocks noGrp="1"/>
          </p:cNvSpPr>
          <p:nvPr>
            <p:ph idx="1"/>
          </p:nvPr>
        </p:nvSpPr>
        <p:spPr>
          <a:xfrm>
            <a:off x="457200" y="1760481"/>
            <a:ext cx="8229600" cy="3088415"/>
          </a:xfrm>
        </p:spPr>
        <p:txBody>
          <a:bodyPr>
            <a:noAutofit/>
          </a:bodyPr>
          <a:lstStyle/>
          <a:p>
            <a:pPr rtl="0">
              <a:buFont typeface="Arial" panose="020B0604020202020204" pitchFamily="34" charset="0"/>
              <a:buChar char="•"/>
            </a:pPr>
            <a:r>
              <a:rPr lang="en-US" sz="1600" dirty="0"/>
              <a:t>The threshold for requiring formal solicitations (ITB/ITN) increased from $75,000 to $150,000.</a:t>
            </a:r>
          </a:p>
          <a:p>
            <a:pPr rtl="0">
              <a:buFont typeface="Arial" panose="020B0604020202020204" pitchFamily="34" charset="0"/>
              <a:buChar char="•"/>
            </a:pPr>
            <a:endParaRPr lang="en-US" sz="1600" dirty="0">
              <a:effectLst/>
            </a:endParaRPr>
          </a:p>
          <a:p>
            <a:pPr rtl="0">
              <a:buFont typeface="Arial" panose="020B0604020202020204" pitchFamily="34" charset="0"/>
              <a:buChar char="•"/>
            </a:pPr>
            <a:r>
              <a:rPr lang="en-US" sz="1600" dirty="0"/>
              <a:t>The small/micro purchase threshold was increased from $10,000 to $25,000 to accommodate inflationary pressures and increase flexibility. FSU was the first institution in Florida to increase this threshold. </a:t>
            </a:r>
          </a:p>
          <a:p>
            <a:pPr rtl="0">
              <a:buFont typeface="Arial" panose="020B0604020202020204" pitchFamily="34" charset="0"/>
              <a:buChar char="•"/>
            </a:pPr>
            <a:endParaRPr lang="en-US" sz="1600" dirty="0">
              <a:effectLst/>
            </a:endParaRPr>
          </a:p>
          <a:p>
            <a:pPr rtl="0">
              <a:buFont typeface="Arial" panose="020B0604020202020204" pitchFamily="34" charset="0"/>
              <a:buChar char="•"/>
            </a:pPr>
            <a:r>
              <a:rPr lang="en-US" sz="1600" dirty="0"/>
              <a:t>We added additional flexibility to our internal policy relative to quotes on procurement.</a:t>
            </a:r>
          </a:p>
          <a:p>
            <a:pPr rtl="0">
              <a:buFont typeface="Arial" panose="020B0604020202020204" pitchFamily="34" charset="0"/>
              <a:buChar char="•"/>
            </a:pPr>
            <a:endParaRPr lang="en-US" sz="1600" dirty="0">
              <a:effectLst/>
            </a:endParaRPr>
          </a:p>
          <a:p>
            <a:pPr rtl="0">
              <a:buFont typeface="Arial" panose="020B0604020202020204" pitchFamily="34" charset="0"/>
              <a:buChar char="•"/>
            </a:pPr>
            <a:r>
              <a:rPr lang="en-US" sz="1600" dirty="0"/>
              <a:t>FSU now has the ability to consider both quantitative and qualitative factors on capital project procurement.</a:t>
            </a:r>
            <a:endParaRPr lang="en-US" sz="1600" dirty="0">
              <a:effectLst/>
            </a:endParaRPr>
          </a:p>
        </p:txBody>
      </p:sp>
      <p:sp>
        <p:nvSpPr>
          <p:cNvPr id="3" name="Slide Number Placeholder 3">
            <a:extLst>
              <a:ext uri="{FF2B5EF4-FFF2-40B4-BE49-F238E27FC236}">
                <a16:creationId xmlns:a16="http://schemas.microsoft.com/office/drawing/2014/main" id="{233210D5-E7CD-6D5D-9AB7-2E6375F9DE4C}"/>
              </a:ext>
            </a:extLst>
          </p:cNvPr>
          <p:cNvSpPr>
            <a:spLocks noGrp="1"/>
          </p:cNvSpPr>
          <p:nvPr>
            <p:ph type="sldNum" sz="quarter" idx="12"/>
          </p:nvPr>
        </p:nvSpPr>
        <p:spPr>
          <a:xfrm>
            <a:off x="6553200" y="4767263"/>
            <a:ext cx="21336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328004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Organizational Updates</a:t>
            </a:r>
          </a:p>
        </p:txBody>
      </p:sp>
      <p:sp>
        <p:nvSpPr>
          <p:cNvPr id="5" name="Content Placeholder 4"/>
          <p:cNvSpPr>
            <a:spLocks noGrp="1"/>
          </p:cNvSpPr>
          <p:nvPr>
            <p:ph idx="1"/>
          </p:nvPr>
        </p:nvSpPr>
        <p:spPr>
          <a:xfrm>
            <a:off x="457200" y="1760481"/>
            <a:ext cx="8229600" cy="3088415"/>
          </a:xfrm>
        </p:spPr>
        <p:txBody>
          <a:bodyPr>
            <a:noAutofit/>
          </a:bodyPr>
          <a:lstStyle/>
          <a:p>
            <a:pPr rtl="0">
              <a:buFont typeface="Arial" panose="020B0604020202020204" pitchFamily="34" charset="0"/>
              <a:buChar char="•"/>
            </a:pPr>
            <a:r>
              <a:rPr lang="en-US" sz="1600" dirty="0"/>
              <a:t>New Associate Vice President for Facilities and Chief Facilities Officer – Mike Jednak</a:t>
            </a:r>
          </a:p>
          <a:p>
            <a:pPr rtl="0">
              <a:buFont typeface="Arial" panose="020B0604020202020204" pitchFamily="34" charset="0"/>
              <a:buChar char="•"/>
            </a:pPr>
            <a:endParaRPr lang="en-US" sz="1600" dirty="0"/>
          </a:p>
          <a:p>
            <a:pPr rtl="0">
              <a:buFont typeface="Arial" panose="020B0604020202020204" pitchFamily="34" charset="0"/>
              <a:buChar char="•"/>
            </a:pPr>
            <a:r>
              <a:rPr lang="en-US" sz="1600" dirty="0">
                <a:effectLst/>
              </a:rPr>
              <a:t>New Chief Construction Officer – Sadie Greiner</a:t>
            </a:r>
          </a:p>
        </p:txBody>
      </p:sp>
      <p:sp>
        <p:nvSpPr>
          <p:cNvPr id="3" name="Slide Number Placeholder 3">
            <a:extLst>
              <a:ext uri="{FF2B5EF4-FFF2-40B4-BE49-F238E27FC236}">
                <a16:creationId xmlns:a16="http://schemas.microsoft.com/office/drawing/2014/main" id="{233210D5-E7CD-6D5D-9AB7-2E6375F9DE4C}"/>
              </a:ext>
            </a:extLst>
          </p:cNvPr>
          <p:cNvSpPr>
            <a:spLocks noGrp="1"/>
          </p:cNvSpPr>
          <p:nvPr>
            <p:ph type="sldNum" sz="quarter" idx="12"/>
          </p:nvPr>
        </p:nvSpPr>
        <p:spPr>
          <a:xfrm>
            <a:off x="6553200" y="4767263"/>
            <a:ext cx="21336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283892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Project Updates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3840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50D905-F62B-AE06-709D-B232454F619F}"/>
              </a:ext>
            </a:extLst>
          </p:cNvPr>
          <p:cNvSpPr>
            <a:spLocks noGrp="1"/>
          </p:cNvSpPr>
          <p:nvPr>
            <p:ph idx="1"/>
          </p:nvPr>
        </p:nvSpPr>
        <p:spPr>
          <a:xfrm>
            <a:off x="4070555" y="872025"/>
            <a:ext cx="4870244" cy="4139762"/>
          </a:xfrm>
        </p:spPr>
        <p:txBody>
          <a:bodyPr vert="horz" lIns="68580" tIns="34290" rIns="68580" bIns="34290" rtlCol="0" anchor="t">
            <a:normAutofit lnSpcReduction="10000"/>
          </a:bodyPr>
          <a:lstStyle/>
          <a:p>
            <a:pPr marL="0" indent="0">
              <a:buNone/>
            </a:pPr>
            <a:r>
              <a:rPr lang="en-US" sz="1350" b="1" dirty="0"/>
              <a:t>GSF:</a:t>
            </a:r>
            <a:r>
              <a:rPr lang="en-US" sz="1350" dirty="0"/>
              <a:t> 116,000</a:t>
            </a:r>
            <a:endParaRPr lang="en-US" sz="1350" dirty="0">
              <a:cs typeface="Arial"/>
            </a:endParaRPr>
          </a:p>
          <a:p>
            <a:pPr marL="0" indent="0">
              <a:buNone/>
            </a:pPr>
            <a:r>
              <a:rPr lang="en-US" sz="1350" b="1" dirty="0"/>
              <a:t>Estimated Project Budget:</a:t>
            </a:r>
            <a:r>
              <a:rPr lang="en-US" sz="1350" dirty="0"/>
              <a:t> $130M</a:t>
            </a:r>
            <a:endParaRPr lang="en-US" sz="1350" dirty="0">
              <a:cs typeface="Arial"/>
            </a:endParaRPr>
          </a:p>
          <a:p>
            <a:pPr marL="0" indent="0">
              <a:buNone/>
            </a:pPr>
            <a:r>
              <a:rPr lang="en-US" sz="1350" b="1" dirty="0"/>
              <a:t>Funding:</a:t>
            </a:r>
            <a:r>
              <a:rPr lang="en-US" sz="1350" dirty="0"/>
              <a:t> State Appropriated, CF, &amp; Non-Appropriated</a:t>
            </a:r>
            <a:endParaRPr lang="en-US" sz="1350" dirty="0">
              <a:cs typeface="Arial"/>
            </a:endParaRPr>
          </a:p>
          <a:p>
            <a:pPr marL="0" indent="0">
              <a:buNone/>
            </a:pPr>
            <a:r>
              <a:rPr lang="en-US" sz="1350" b="1" dirty="0"/>
              <a:t>Schedule:</a:t>
            </a:r>
            <a:r>
              <a:rPr lang="en-US" sz="1350" dirty="0"/>
              <a:t> Substantial Completion – Fall 2024</a:t>
            </a:r>
            <a:endParaRPr lang="en-US" sz="1350" dirty="0">
              <a:cs typeface="Arial"/>
            </a:endParaRPr>
          </a:p>
          <a:p>
            <a:pPr marL="342424" indent="-342424"/>
            <a:endParaRPr lang="en-US" sz="1350" dirty="0">
              <a:cs typeface="Arial"/>
            </a:endParaRPr>
          </a:p>
          <a:p>
            <a:pPr marL="0" indent="0" algn="just">
              <a:buNone/>
            </a:pPr>
            <a:r>
              <a:rPr lang="en-US" sz="1350" dirty="0"/>
              <a:t>A new facility to house interdisciplinary teams creating a collaborative environment to conduct research and develop commercialization opportunities to bring products to market. Facility will include research labs, collaboration spaces, administrative spaces, and building support functions. Facility will house the Quantum Sciences initiative as well as researchers in the disciplines of biomedical engineering, chemistry, and chemical engineering. </a:t>
            </a:r>
            <a:endParaRPr lang="en-US" sz="1350" dirty="0">
              <a:cs typeface="Arial"/>
            </a:endParaRPr>
          </a:p>
          <a:p>
            <a:pPr marL="342424" indent="-342424"/>
            <a:endParaRPr lang="en-US" sz="1350" dirty="0">
              <a:cs typeface="Arial"/>
            </a:endParaRPr>
          </a:p>
          <a:p>
            <a:pPr marL="0" indent="0">
              <a:buNone/>
            </a:pPr>
            <a:r>
              <a:rPr lang="en-US" sz="1350" b="1" dirty="0">
                <a:cs typeface="Arial"/>
              </a:rPr>
              <a:t>Project Partners:</a:t>
            </a:r>
          </a:p>
          <a:p>
            <a:pPr marL="342424" indent="-342424"/>
            <a:r>
              <a:rPr lang="en-US" sz="1350" dirty="0"/>
              <a:t>Design: HGA Architects, Boston, MA</a:t>
            </a:r>
            <a:endParaRPr lang="en-US" sz="1350" dirty="0">
              <a:cs typeface="Arial"/>
            </a:endParaRPr>
          </a:p>
          <a:p>
            <a:pPr marL="342424" indent="-342424"/>
            <a:r>
              <a:rPr lang="en-US" sz="1350" dirty="0"/>
              <a:t>Contractor: Whiting-Turner, Tampa, FL</a:t>
            </a:r>
            <a:endParaRPr lang="en-US" sz="1350" dirty="0">
              <a:cs typeface="Arial"/>
            </a:endParaRPr>
          </a:p>
          <a:p>
            <a:pPr marL="342424" indent="-342424"/>
            <a:r>
              <a:rPr lang="en-US" sz="1350" dirty="0">
                <a:cs typeface="Arial"/>
              </a:rPr>
              <a:t>Owner's Rep: Cumming Group</a:t>
            </a:r>
          </a:p>
        </p:txBody>
      </p:sp>
      <p:sp>
        <p:nvSpPr>
          <p:cNvPr id="9" name="Title 1">
            <a:extLst>
              <a:ext uri="{FF2B5EF4-FFF2-40B4-BE49-F238E27FC236}">
                <a16:creationId xmlns:a16="http://schemas.microsoft.com/office/drawing/2014/main" id="{93CF56CA-8FEF-EC00-762E-5F54B252FE10}"/>
              </a:ext>
            </a:extLst>
          </p:cNvPr>
          <p:cNvSpPr>
            <a:spLocks noGrp="1"/>
          </p:cNvSpPr>
          <p:nvPr>
            <p:ph type="title"/>
          </p:nvPr>
        </p:nvSpPr>
        <p:spPr>
          <a:xfrm>
            <a:off x="243928" y="1073425"/>
            <a:ext cx="3197000" cy="1243361"/>
          </a:xfrm>
        </p:spPr>
        <p:txBody>
          <a:bodyPr anchor="b">
            <a:normAutofit fontScale="90000"/>
          </a:bodyPr>
          <a:lstStyle/>
          <a:p>
            <a:pPr>
              <a:lnSpc>
                <a:spcPct val="90000"/>
              </a:lnSpc>
            </a:pPr>
            <a:r>
              <a:rPr lang="en-US" sz="2100" dirty="0">
                <a:latin typeface="Arial"/>
                <a:cs typeface="Arial"/>
              </a:rPr>
              <a:t>Interdisciplinary </a:t>
            </a:r>
            <a:br>
              <a:rPr lang="en-US" sz="2100" dirty="0">
                <a:latin typeface="Arial"/>
                <a:cs typeface="Arial"/>
              </a:rPr>
            </a:br>
            <a:r>
              <a:rPr lang="en-US" sz="2100" dirty="0">
                <a:latin typeface="Arial"/>
                <a:cs typeface="Arial"/>
              </a:rPr>
              <a:t>Research &amp; Commercialization </a:t>
            </a:r>
            <a:br>
              <a:rPr lang="en-US" sz="2100" dirty="0">
                <a:latin typeface="Arial"/>
                <a:cs typeface="Arial"/>
              </a:rPr>
            </a:br>
            <a:r>
              <a:rPr lang="en-US" sz="2100" dirty="0">
                <a:latin typeface="Arial"/>
                <a:cs typeface="Arial"/>
              </a:rPr>
              <a:t>Building</a:t>
            </a:r>
          </a:p>
        </p:txBody>
      </p:sp>
      <p:sp>
        <p:nvSpPr>
          <p:cNvPr id="10" name="Text Placeholder 5">
            <a:extLst>
              <a:ext uri="{FF2B5EF4-FFF2-40B4-BE49-F238E27FC236}">
                <a16:creationId xmlns:a16="http://schemas.microsoft.com/office/drawing/2014/main" id="{B00C507C-6BE7-6113-86A1-E441A7408E80}"/>
              </a:ext>
            </a:extLst>
          </p:cNvPr>
          <p:cNvSpPr>
            <a:spLocks noGrp="1"/>
          </p:cNvSpPr>
          <p:nvPr>
            <p:ph type="body" sz="half" idx="2"/>
          </p:nvPr>
        </p:nvSpPr>
        <p:spPr>
          <a:xfrm>
            <a:off x="243927" y="2316786"/>
            <a:ext cx="3008313" cy="2623076"/>
          </a:xfrm>
        </p:spPr>
        <p:txBody>
          <a:bodyPr vert="horz" lIns="68580" tIns="34290" rIns="68580" bIns="34290" rtlCol="0" anchor="t">
            <a:normAutofit/>
          </a:bodyPr>
          <a:lstStyle/>
          <a:p>
            <a:r>
              <a:rPr lang="en-US" sz="1388" dirty="0">
                <a:latin typeface="Arial"/>
                <a:cs typeface="Arial"/>
              </a:rPr>
              <a:t>Project Status: Construction</a:t>
            </a:r>
          </a:p>
        </p:txBody>
      </p:sp>
    </p:spTree>
    <p:extLst>
      <p:ext uri="{BB962C8B-B14F-4D97-AF65-F5344CB8AC3E}">
        <p14:creationId xmlns:p14="http://schemas.microsoft.com/office/powerpoint/2010/main" val="887897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group of people working on a construction site&#10;&#10;Description automatically generated">
            <a:extLst>
              <a:ext uri="{FF2B5EF4-FFF2-40B4-BE49-F238E27FC236}">
                <a16:creationId xmlns:a16="http://schemas.microsoft.com/office/drawing/2014/main" id="{A60ACC5A-A453-4DD1-7939-D58B4B52CA10}"/>
              </a:ext>
            </a:extLst>
          </p:cNvPr>
          <p:cNvPicPr>
            <a:picLocks noChangeAspect="1"/>
          </p:cNvPicPr>
          <p:nvPr/>
        </p:nvPicPr>
        <p:blipFill>
          <a:blip r:embed="rId2"/>
          <a:stretch>
            <a:fillRect/>
          </a:stretch>
        </p:blipFill>
        <p:spPr>
          <a:xfrm>
            <a:off x="3837724" y="844603"/>
            <a:ext cx="5121014" cy="3857156"/>
          </a:xfrm>
          <a:prstGeom prst="rect">
            <a:avLst/>
          </a:prstGeom>
          <a:ln>
            <a:noFill/>
          </a:ln>
          <a:effectLst>
            <a:outerShdw blurRad="292100" dist="139700" dir="2700000" algn="tl" rotWithShape="0">
              <a:srgbClr val="333333">
                <a:alpha val="65000"/>
              </a:srgbClr>
            </a:outerShdw>
          </a:effectLst>
        </p:spPr>
      </p:pic>
      <p:pic>
        <p:nvPicPr>
          <p:cNvPr id="7" name="Picture 7" descr="A construction site with a crane&#10;&#10;Description automatically generated">
            <a:extLst>
              <a:ext uri="{FF2B5EF4-FFF2-40B4-BE49-F238E27FC236}">
                <a16:creationId xmlns:a16="http://schemas.microsoft.com/office/drawing/2014/main" id="{D3E96702-8BC4-0B1A-707B-1A072083957D}"/>
              </a:ext>
            </a:extLst>
          </p:cNvPr>
          <p:cNvPicPr>
            <a:picLocks noChangeAspect="1"/>
          </p:cNvPicPr>
          <p:nvPr/>
        </p:nvPicPr>
        <p:blipFill>
          <a:blip r:embed="rId3"/>
          <a:stretch>
            <a:fillRect/>
          </a:stretch>
        </p:blipFill>
        <p:spPr>
          <a:xfrm>
            <a:off x="264202" y="2387079"/>
            <a:ext cx="3425252" cy="2592361"/>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3DB29CC8-9E85-3AEB-7DE7-82A1B0F18578}"/>
              </a:ext>
            </a:extLst>
          </p:cNvPr>
          <p:cNvSpPr>
            <a:spLocks noGrp="1"/>
          </p:cNvSpPr>
          <p:nvPr>
            <p:ph type="title"/>
          </p:nvPr>
        </p:nvSpPr>
        <p:spPr>
          <a:xfrm>
            <a:off x="243928" y="1073425"/>
            <a:ext cx="3197000" cy="1243361"/>
          </a:xfrm>
        </p:spPr>
        <p:txBody>
          <a:bodyPr anchor="b">
            <a:normAutofit fontScale="90000"/>
          </a:bodyPr>
          <a:lstStyle/>
          <a:p>
            <a:pPr>
              <a:lnSpc>
                <a:spcPct val="90000"/>
              </a:lnSpc>
            </a:pPr>
            <a:r>
              <a:rPr lang="en-US" sz="2100" dirty="0">
                <a:latin typeface="Arial"/>
                <a:cs typeface="Arial"/>
              </a:rPr>
              <a:t>Interdisciplinary </a:t>
            </a:r>
            <a:br>
              <a:rPr lang="en-US" sz="2100" dirty="0">
                <a:latin typeface="Arial"/>
                <a:cs typeface="Arial"/>
              </a:rPr>
            </a:br>
            <a:r>
              <a:rPr lang="en-US" sz="2100" dirty="0">
                <a:latin typeface="Arial"/>
                <a:cs typeface="Arial"/>
              </a:rPr>
              <a:t>Research &amp; Commercialization </a:t>
            </a:r>
            <a:br>
              <a:rPr lang="en-US" sz="2100" dirty="0">
                <a:latin typeface="Arial"/>
                <a:cs typeface="Arial"/>
              </a:rPr>
            </a:br>
            <a:r>
              <a:rPr lang="en-US" sz="2100" dirty="0">
                <a:latin typeface="Arial"/>
                <a:cs typeface="Arial"/>
              </a:rPr>
              <a:t>Building</a:t>
            </a:r>
          </a:p>
        </p:txBody>
      </p:sp>
    </p:spTree>
    <p:extLst>
      <p:ext uri="{BB962C8B-B14F-4D97-AF65-F5344CB8AC3E}">
        <p14:creationId xmlns:p14="http://schemas.microsoft.com/office/powerpoint/2010/main" val="1346997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a:xfrm>
            <a:off x="243928" y="1073425"/>
            <a:ext cx="3197000" cy="1243361"/>
          </a:xfrm>
        </p:spPr>
        <p:txBody>
          <a:bodyPr anchor="b">
            <a:normAutofit fontScale="90000"/>
          </a:bodyPr>
          <a:lstStyle/>
          <a:p>
            <a:pPr>
              <a:lnSpc>
                <a:spcPct val="90000"/>
              </a:lnSpc>
            </a:pPr>
            <a:r>
              <a:rPr lang="en-US" sz="2100" dirty="0">
                <a:latin typeface="Arial"/>
                <a:cs typeface="Arial"/>
              </a:rPr>
              <a:t>Interdisciplinary </a:t>
            </a:r>
            <a:br>
              <a:rPr lang="en-US" sz="2100" dirty="0">
                <a:latin typeface="Arial"/>
                <a:cs typeface="Arial"/>
              </a:rPr>
            </a:br>
            <a:r>
              <a:rPr lang="en-US" sz="2100" dirty="0">
                <a:latin typeface="Arial"/>
                <a:cs typeface="Arial"/>
              </a:rPr>
              <a:t>Research &amp; Commercialization </a:t>
            </a:r>
            <a:br>
              <a:rPr lang="en-US" sz="2100" dirty="0">
                <a:latin typeface="Arial"/>
                <a:cs typeface="Arial"/>
              </a:rPr>
            </a:br>
            <a:r>
              <a:rPr lang="en-US" sz="2100" dirty="0">
                <a:latin typeface="Arial"/>
                <a:cs typeface="Arial"/>
              </a:rPr>
              <a:t>Building</a:t>
            </a:r>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a:xfrm>
            <a:off x="243927" y="2316786"/>
            <a:ext cx="3008313" cy="2623076"/>
          </a:xfrm>
        </p:spPr>
        <p:txBody>
          <a:bodyPr vert="horz" lIns="68580" tIns="34290" rIns="68580" bIns="34290" rtlCol="0" anchor="t">
            <a:normAutofit/>
          </a:bodyPr>
          <a:lstStyle/>
          <a:p>
            <a:r>
              <a:rPr lang="en-US" sz="1388" dirty="0">
                <a:latin typeface="Arial"/>
                <a:cs typeface="Arial"/>
              </a:rPr>
              <a:t>Project Status: Construction</a:t>
            </a:r>
          </a:p>
        </p:txBody>
      </p:sp>
      <p:pic>
        <p:nvPicPr>
          <p:cNvPr id="3" name="Picture 6" descr="A building with a lot of windows&#10;&#10;Description automatically generated">
            <a:extLst>
              <a:ext uri="{FF2B5EF4-FFF2-40B4-BE49-F238E27FC236}">
                <a16:creationId xmlns:a16="http://schemas.microsoft.com/office/drawing/2014/main" id="{0CD519E9-6C7C-31AF-D4CA-FF0233052021}"/>
              </a:ext>
            </a:extLst>
          </p:cNvPr>
          <p:cNvPicPr>
            <a:picLocks noChangeAspect="1"/>
          </p:cNvPicPr>
          <p:nvPr/>
        </p:nvPicPr>
        <p:blipFill rotWithShape="1">
          <a:blip r:embed="rId2"/>
          <a:srcRect r="9154"/>
          <a:stretch/>
        </p:blipFill>
        <p:spPr>
          <a:xfrm>
            <a:off x="2961753" y="1073426"/>
            <a:ext cx="6009941" cy="3339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9158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p:txBody>
          <a:bodyPr>
            <a:normAutofit/>
          </a:bodyPr>
          <a:lstStyle/>
          <a:p>
            <a:r>
              <a:rPr lang="en-US" sz="1988" dirty="0">
                <a:latin typeface="Arial"/>
                <a:cs typeface="Arial"/>
              </a:rPr>
              <a:t>College of Business, Legacy Hall</a:t>
            </a:r>
          </a:p>
        </p:txBody>
      </p:sp>
      <p:sp>
        <p:nvSpPr>
          <p:cNvPr id="3" name="Content Placeholder 2">
            <a:extLst>
              <a:ext uri="{FF2B5EF4-FFF2-40B4-BE49-F238E27FC236}">
                <a16:creationId xmlns:a16="http://schemas.microsoft.com/office/drawing/2014/main" id="{2350D905-F62B-AE06-709D-B232454F619F}"/>
              </a:ext>
            </a:extLst>
          </p:cNvPr>
          <p:cNvSpPr>
            <a:spLocks noGrp="1"/>
          </p:cNvSpPr>
          <p:nvPr>
            <p:ph idx="1"/>
          </p:nvPr>
        </p:nvSpPr>
        <p:spPr>
          <a:xfrm>
            <a:off x="3575050" y="873673"/>
            <a:ext cx="5248519" cy="4269827"/>
          </a:xfrm>
        </p:spPr>
        <p:txBody>
          <a:bodyPr vert="horz" lIns="68580" tIns="34290" rIns="68580" bIns="34290" rtlCol="0" anchor="t">
            <a:noAutofit/>
          </a:bodyPr>
          <a:lstStyle/>
          <a:p>
            <a:pPr marL="0" indent="0">
              <a:buNone/>
            </a:pPr>
            <a:r>
              <a:rPr lang="en-US" sz="1350" b="1" dirty="0"/>
              <a:t>GSF:</a:t>
            </a:r>
            <a:r>
              <a:rPr lang="en-US" sz="1350" dirty="0"/>
              <a:t> 219,000</a:t>
            </a:r>
            <a:endParaRPr lang="en-US" sz="1350" dirty="0">
              <a:cs typeface="Arial"/>
            </a:endParaRPr>
          </a:p>
          <a:p>
            <a:pPr marL="0" indent="0">
              <a:buNone/>
            </a:pPr>
            <a:r>
              <a:rPr lang="en-US" sz="1350" b="1" dirty="0"/>
              <a:t>Estimated Project Budget:</a:t>
            </a:r>
            <a:r>
              <a:rPr lang="en-US" sz="1350" dirty="0"/>
              <a:t> $160M</a:t>
            </a:r>
            <a:endParaRPr lang="en-US" sz="1350" dirty="0">
              <a:cs typeface="Arial"/>
            </a:endParaRPr>
          </a:p>
          <a:p>
            <a:pPr marL="0" indent="0">
              <a:buNone/>
            </a:pPr>
            <a:r>
              <a:rPr lang="en-US" sz="1350" b="1" dirty="0"/>
              <a:t>Funding:</a:t>
            </a:r>
            <a:r>
              <a:rPr lang="en-US" sz="1350" dirty="0"/>
              <a:t> State Appropriated, CF, &amp; Non-Appropriated</a:t>
            </a:r>
            <a:endParaRPr lang="en-US" sz="1350" dirty="0">
              <a:cs typeface="Arial"/>
            </a:endParaRPr>
          </a:p>
          <a:p>
            <a:pPr marL="0" indent="0">
              <a:buNone/>
            </a:pPr>
            <a:r>
              <a:rPr lang="en-US" sz="1350" b="1" dirty="0"/>
              <a:t>Schedule:</a:t>
            </a:r>
            <a:r>
              <a:rPr lang="en-US" sz="1350" dirty="0"/>
              <a:t> Substantial Completion – Fall 2025</a:t>
            </a:r>
            <a:endParaRPr lang="en-US" sz="1350" dirty="0">
              <a:cs typeface="Arial"/>
            </a:endParaRPr>
          </a:p>
          <a:p>
            <a:pPr marL="742474" lvl="1" indent="-285274"/>
            <a:r>
              <a:rPr lang="en-US" sz="1350" dirty="0">
                <a:cs typeface="Arial"/>
              </a:rPr>
              <a:t>Foundation systems and site construction in progress</a:t>
            </a:r>
          </a:p>
          <a:p>
            <a:pPr marL="342424" indent="-342424"/>
            <a:endParaRPr lang="en-US" sz="1350" dirty="0">
              <a:cs typeface="Arial"/>
            </a:endParaRPr>
          </a:p>
          <a:p>
            <a:pPr marL="0" indent="0" algn="just">
              <a:buNone/>
            </a:pPr>
            <a:r>
              <a:rPr lang="en-US" sz="1350" dirty="0"/>
              <a:t>Provides a multi-functional and collaborative environment for students, faculty, and staff to teach, research and learn. Facility will include classroom, instructional, seminar, multi-purpose event, technology, distance learning, Institute/Center, administrative, and café space. The new building is located between Madison and Gaines along MLK Jr. Blvd and will create a prominent east campus gateway.</a:t>
            </a:r>
            <a:endParaRPr lang="en-US" sz="1350" dirty="0">
              <a:cs typeface="Arial"/>
            </a:endParaRPr>
          </a:p>
          <a:p>
            <a:pPr marL="342424" indent="-342424"/>
            <a:endParaRPr lang="en-US" sz="1350" dirty="0">
              <a:cs typeface="Arial"/>
            </a:endParaRPr>
          </a:p>
          <a:p>
            <a:pPr marL="0" indent="0">
              <a:buNone/>
            </a:pPr>
            <a:r>
              <a:rPr lang="en-US" sz="1350" b="1" dirty="0"/>
              <a:t>Project Partners</a:t>
            </a:r>
            <a:endParaRPr lang="en-US" sz="1350" b="1" dirty="0">
              <a:cs typeface="Arial"/>
            </a:endParaRPr>
          </a:p>
          <a:p>
            <a:pPr marL="342424" indent="-342424"/>
            <a:r>
              <a:rPr lang="en-US" sz="1350" dirty="0"/>
              <a:t>Design: Goody Clancy Architects, Boston, MA</a:t>
            </a:r>
            <a:endParaRPr lang="en-US" sz="1350" dirty="0">
              <a:cs typeface="Arial"/>
            </a:endParaRPr>
          </a:p>
          <a:p>
            <a:pPr marL="342424" indent="-342424"/>
            <a:r>
              <a:rPr lang="en-US" sz="1350" dirty="0"/>
              <a:t>Contractor: Culpepper Construction Company, Tallahassee, FL</a:t>
            </a:r>
            <a:endParaRPr lang="en-US" sz="1350" dirty="0">
              <a:cs typeface="Arial"/>
            </a:endParaRPr>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p:txBody>
          <a:bodyPr vert="horz" lIns="68580" tIns="34290" rIns="68580" bIns="34290" rtlCol="0" anchor="t">
            <a:normAutofit/>
          </a:bodyPr>
          <a:lstStyle/>
          <a:p>
            <a:r>
              <a:rPr lang="en-US" sz="1388" dirty="0">
                <a:latin typeface="Arial"/>
                <a:cs typeface="Arial"/>
              </a:rPr>
              <a:t>Project Status: Construction</a:t>
            </a:r>
            <a:endParaRPr lang="en-US" dirty="0">
              <a:latin typeface="Arial"/>
              <a:cs typeface="Arial"/>
            </a:endParaRPr>
          </a:p>
        </p:txBody>
      </p:sp>
    </p:spTree>
    <p:extLst>
      <p:ext uri="{BB962C8B-B14F-4D97-AF65-F5344CB8AC3E}">
        <p14:creationId xmlns:p14="http://schemas.microsoft.com/office/powerpoint/2010/main" val="3656740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2024 Operating Budget</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5083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a:xfrm>
            <a:off x="457202" y="873674"/>
            <a:ext cx="3008313" cy="951513"/>
          </a:xfrm>
        </p:spPr>
        <p:txBody>
          <a:bodyPr anchor="b">
            <a:normAutofit/>
          </a:bodyPr>
          <a:lstStyle/>
          <a:p>
            <a:r>
              <a:rPr lang="en-US" sz="1988" dirty="0">
                <a:latin typeface="Arial"/>
                <a:cs typeface="Arial"/>
              </a:rPr>
              <a:t>College of Business, Legacy Hall</a:t>
            </a:r>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a:xfrm>
            <a:off x="457202" y="1825187"/>
            <a:ext cx="3008313" cy="3114675"/>
          </a:xfrm>
        </p:spPr>
        <p:txBody>
          <a:bodyPr vert="horz" lIns="68580" tIns="34290" rIns="68580" bIns="34290" rtlCol="0" anchor="t">
            <a:normAutofit/>
          </a:bodyPr>
          <a:lstStyle/>
          <a:p>
            <a:r>
              <a:rPr lang="en-US" sz="1388" dirty="0">
                <a:latin typeface="Arial"/>
                <a:cs typeface="Arial"/>
              </a:rPr>
              <a:t>Project Status: Construction</a:t>
            </a:r>
          </a:p>
        </p:txBody>
      </p:sp>
      <p:pic>
        <p:nvPicPr>
          <p:cNvPr id="11" name="Picture 10">
            <a:extLst>
              <a:ext uri="{FF2B5EF4-FFF2-40B4-BE49-F238E27FC236}">
                <a16:creationId xmlns:a16="http://schemas.microsoft.com/office/drawing/2014/main" id="{3C4D422E-10FD-4609-C384-8CF0338ABD8F}"/>
              </a:ext>
            </a:extLst>
          </p:cNvPr>
          <p:cNvPicPr>
            <a:picLocks noChangeAspect="1"/>
          </p:cNvPicPr>
          <p:nvPr/>
        </p:nvPicPr>
        <p:blipFill>
          <a:blip r:embed="rId2"/>
          <a:stretch>
            <a:fillRect/>
          </a:stretch>
        </p:blipFill>
        <p:spPr>
          <a:xfrm>
            <a:off x="251812" y="2402527"/>
            <a:ext cx="4320188" cy="2430106"/>
          </a:xfrm>
          <a:prstGeom prst="rect">
            <a:avLst/>
          </a:prstGeom>
          <a:ln>
            <a:noFill/>
          </a:ln>
          <a:effectLst>
            <a:outerShdw blurRad="292100" dist="139700" dir="2700000" algn="tl" rotWithShape="0">
              <a:srgbClr val="333333">
                <a:alpha val="65000"/>
              </a:srgbClr>
            </a:outerShdw>
          </a:effectLst>
        </p:spPr>
      </p:pic>
      <p:pic>
        <p:nvPicPr>
          <p:cNvPr id="3" name="Picture 3">
            <a:extLst>
              <a:ext uri="{FF2B5EF4-FFF2-40B4-BE49-F238E27FC236}">
                <a16:creationId xmlns:a16="http://schemas.microsoft.com/office/drawing/2014/main" id="{217F7C44-57F2-4D7E-250D-D5C067D0DD6B}"/>
              </a:ext>
            </a:extLst>
          </p:cNvPr>
          <p:cNvPicPr>
            <a:picLocks noChangeAspect="1"/>
          </p:cNvPicPr>
          <p:nvPr/>
        </p:nvPicPr>
        <p:blipFill>
          <a:blip r:embed="rId3"/>
          <a:stretch>
            <a:fillRect/>
          </a:stretch>
        </p:blipFill>
        <p:spPr>
          <a:xfrm>
            <a:off x="4836319" y="3424313"/>
            <a:ext cx="4193381" cy="1566711"/>
          </a:xfrm>
          <a:prstGeom prst="rect">
            <a:avLst/>
          </a:prstGeom>
        </p:spPr>
      </p:pic>
      <p:pic>
        <p:nvPicPr>
          <p:cNvPr id="7" name="Picture 6">
            <a:extLst>
              <a:ext uri="{FF2B5EF4-FFF2-40B4-BE49-F238E27FC236}">
                <a16:creationId xmlns:a16="http://schemas.microsoft.com/office/drawing/2014/main" id="{BAA28F64-A5EF-A916-49F7-85E1E3672D08}"/>
              </a:ext>
            </a:extLst>
          </p:cNvPr>
          <p:cNvPicPr>
            <a:picLocks noChangeAspect="1"/>
          </p:cNvPicPr>
          <p:nvPr/>
        </p:nvPicPr>
        <p:blipFill>
          <a:blip r:embed="rId4"/>
          <a:stretch>
            <a:fillRect/>
          </a:stretch>
        </p:blipFill>
        <p:spPr>
          <a:xfrm>
            <a:off x="5173553" y="610134"/>
            <a:ext cx="3339019" cy="2430106"/>
          </a:xfrm>
          <a:prstGeom prst="rect">
            <a:avLst/>
          </a:prstGeom>
        </p:spPr>
      </p:pic>
    </p:spTree>
    <p:extLst>
      <p:ext uri="{BB962C8B-B14F-4D97-AF65-F5344CB8AC3E}">
        <p14:creationId xmlns:p14="http://schemas.microsoft.com/office/powerpoint/2010/main" val="38106234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p:txBody>
          <a:bodyPr>
            <a:normAutofit/>
          </a:bodyPr>
          <a:lstStyle/>
          <a:p>
            <a:r>
              <a:rPr lang="en-US" sz="1988" dirty="0">
                <a:latin typeface="Arial"/>
                <a:cs typeface="Arial"/>
              </a:rPr>
              <a:t>College of Business, Legacy Hall</a:t>
            </a:r>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p:txBody>
          <a:bodyPr vert="horz" lIns="68580" tIns="34290" rIns="68580" bIns="34290" rtlCol="0" anchor="t">
            <a:normAutofit/>
          </a:bodyPr>
          <a:lstStyle/>
          <a:p>
            <a:r>
              <a:rPr lang="en-US" sz="1388" dirty="0">
                <a:latin typeface="Arial"/>
                <a:cs typeface="Arial"/>
              </a:rPr>
              <a:t>Project Status: Construction</a:t>
            </a:r>
            <a:endParaRPr lang="en-US" dirty="0">
              <a:latin typeface="Arial"/>
              <a:cs typeface="Arial"/>
            </a:endParaRPr>
          </a:p>
        </p:txBody>
      </p:sp>
      <p:pic>
        <p:nvPicPr>
          <p:cNvPr id="3" name="Picture 2">
            <a:extLst>
              <a:ext uri="{FF2B5EF4-FFF2-40B4-BE49-F238E27FC236}">
                <a16:creationId xmlns:a16="http://schemas.microsoft.com/office/drawing/2014/main" id="{2215158E-CDF5-CE1D-540F-B9E8166C75FB}"/>
              </a:ext>
            </a:extLst>
          </p:cNvPr>
          <p:cNvPicPr>
            <a:picLocks noChangeAspect="1"/>
          </p:cNvPicPr>
          <p:nvPr/>
        </p:nvPicPr>
        <p:blipFill rotWithShape="1">
          <a:blip r:embed="rId2"/>
          <a:srcRect l="5603" r="4934"/>
          <a:stretch/>
        </p:blipFill>
        <p:spPr>
          <a:xfrm>
            <a:off x="3215150" y="1265011"/>
            <a:ext cx="5770728" cy="28462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9447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p:txBody>
          <a:bodyPr>
            <a:noAutofit/>
          </a:bodyPr>
          <a:lstStyle/>
          <a:p>
            <a:r>
              <a:rPr lang="en-US" sz="1988" dirty="0">
                <a:latin typeface="Arial"/>
                <a:cs typeface="Arial"/>
              </a:rPr>
              <a:t>Kellogg Remodel and Expansion – Phase 1</a:t>
            </a:r>
          </a:p>
        </p:txBody>
      </p:sp>
      <p:sp>
        <p:nvSpPr>
          <p:cNvPr id="3" name="Content Placeholder 2">
            <a:extLst>
              <a:ext uri="{FF2B5EF4-FFF2-40B4-BE49-F238E27FC236}">
                <a16:creationId xmlns:a16="http://schemas.microsoft.com/office/drawing/2014/main" id="{2350D905-F62B-AE06-709D-B232454F619F}"/>
              </a:ext>
            </a:extLst>
          </p:cNvPr>
          <p:cNvSpPr>
            <a:spLocks noGrp="1"/>
          </p:cNvSpPr>
          <p:nvPr>
            <p:ph idx="1"/>
          </p:nvPr>
        </p:nvSpPr>
        <p:spPr>
          <a:xfrm>
            <a:off x="3575050" y="873673"/>
            <a:ext cx="5074152" cy="4171466"/>
          </a:xfrm>
        </p:spPr>
        <p:txBody>
          <a:bodyPr vert="horz" lIns="68580" tIns="34290" rIns="68580" bIns="34290" rtlCol="0" anchor="t">
            <a:normAutofit lnSpcReduction="10000"/>
          </a:bodyPr>
          <a:lstStyle/>
          <a:p>
            <a:pPr marL="0" indent="0">
              <a:buNone/>
            </a:pPr>
            <a:r>
              <a:rPr lang="en-US" sz="1350" dirty="0"/>
              <a:t>GSF: 27,750</a:t>
            </a:r>
            <a:endParaRPr lang="en-US" sz="1350" dirty="0">
              <a:cs typeface="Arial"/>
            </a:endParaRPr>
          </a:p>
          <a:p>
            <a:pPr marL="0" indent="0">
              <a:buNone/>
            </a:pPr>
            <a:r>
              <a:rPr lang="en-US" sz="1350" dirty="0"/>
              <a:t>Project Budget: Phase 1 - $10M</a:t>
            </a:r>
            <a:endParaRPr lang="en-US" sz="1350" dirty="0">
              <a:cs typeface="Arial"/>
            </a:endParaRPr>
          </a:p>
          <a:p>
            <a:pPr marL="0" indent="0">
              <a:buNone/>
            </a:pPr>
            <a:r>
              <a:rPr lang="en-US" sz="1350" dirty="0">
                <a:cs typeface="Arial"/>
              </a:rPr>
              <a:t>Funding: State Appropriated and CF</a:t>
            </a:r>
          </a:p>
          <a:p>
            <a:pPr marL="0" indent="0">
              <a:buNone/>
            </a:pPr>
            <a:r>
              <a:rPr lang="en-US" sz="1350" dirty="0">
                <a:cs typeface="Arial"/>
              </a:rPr>
              <a:t>Schedule: Phase 1 - Substantial Completion – Fall 2024</a:t>
            </a:r>
          </a:p>
          <a:p>
            <a:pPr marL="742474" lvl="1" indent="-285274"/>
            <a:r>
              <a:rPr lang="en-US" sz="1350" dirty="0">
                <a:cs typeface="Arial"/>
              </a:rPr>
              <a:t>Phase 2 &amp; 3 - TBD</a:t>
            </a:r>
          </a:p>
          <a:p>
            <a:pPr marL="456724" lvl="1" indent="0">
              <a:buNone/>
            </a:pPr>
            <a:endParaRPr lang="en-US" sz="1350" dirty="0"/>
          </a:p>
          <a:p>
            <a:pPr marL="0" indent="0" algn="just">
              <a:buNone/>
            </a:pPr>
            <a:r>
              <a:rPr lang="en-US" sz="1350" dirty="0"/>
              <a:t>Remodel and renovate space within the Kellogg Building for the College of Criminology. This project is anticipated to include three phases. The first phase will remodel and renovate the 4th floor and address building envelop deferred maintenance issues associated with this level. Future phases are intended to renovate the remaining floors. There will be newly remodeled and renovated space for teaching, learning, research, administrative and ancillary activities.  This is a three phase project.</a:t>
            </a:r>
            <a:endParaRPr lang="en-US" sz="1350" dirty="0">
              <a:cs typeface="Arial"/>
            </a:endParaRPr>
          </a:p>
          <a:p>
            <a:pPr marL="342424" indent="-342424"/>
            <a:endParaRPr lang="en-US" sz="1350" dirty="0">
              <a:cs typeface="Arial"/>
            </a:endParaRPr>
          </a:p>
          <a:p>
            <a:pPr marL="0" indent="0">
              <a:buNone/>
            </a:pPr>
            <a:r>
              <a:rPr lang="en-US" sz="1350" dirty="0"/>
              <a:t>Project Partners:</a:t>
            </a:r>
            <a:endParaRPr lang="en-US" sz="1350" dirty="0">
              <a:cs typeface="Arial"/>
            </a:endParaRPr>
          </a:p>
          <a:p>
            <a:pPr marL="342424" indent="-342424"/>
            <a:r>
              <a:rPr lang="en-US" sz="1350" dirty="0"/>
              <a:t>Design: Lewis + Whitlock, Tallahassee, FL</a:t>
            </a:r>
            <a:endParaRPr lang="en-US" sz="1350" dirty="0">
              <a:cs typeface="Arial"/>
            </a:endParaRPr>
          </a:p>
          <a:p>
            <a:pPr marL="342424" indent="-342424"/>
            <a:r>
              <a:rPr lang="en-US" sz="1350" dirty="0">
                <a:cs typeface="Arial"/>
              </a:rPr>
              <a:t>Construction: Allstate Construction, Tallahassee, FL</a:t>
            </a:r>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p:txBody>
          <a:bodyPr vert="horz" lIns="68580" tIns="34290" rIns="68580" bIns="34290" rtlCol="0" anchor="t">
            <a:normAutofit/>
          </a:bodyPr>
          <a:lstStyle/>
          <a:p>
            <a:r>
              <a:rPr lang="en-US" sz="1388" dirty="0">
                <a:latin typeface="Arial"/>
                <a:cs typeface="Arial"/>
              </a:rPr>
              <a:t>Project Status: Design</a:t>
            </a:r>
          </a:p>
          <a:p>
            <a:r>
              <a:rPr lang="en-US" sz="1388" dirty="0"/>
              <a:t>		</a:t>
            </a:r>
            <a:endParaRPr lang="en-US" sz="1388" dirty="0">
              <a:cs typeface="Times New Roman"/>
            </a:endParaRPr>
          </a:p>
        </p:txBody>
      </p:sp>
    </p:spTree>
    <p:extLst>
      <p:ext uri="{BB962C8B-B14F-4D97-AF65-F5344CB8AC3E}">
        <p14:creationId xmlns:p14="http://schemas.microsoft.com/office/powerpoint/2010/main" val="2752663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p:txBody>
          <a:bodyPr>
            <a:noAutofit/>
          </a:bodyPr>
          <a:lstStyle/>
          <a:p>
            <a:r>
              <a:rPr lang="en-US" sz="1988" dirty="0">
                <a:latin typeface="Arial"/>
                <a:cs typeface="Arial"/>
              </a:rPr>
              <a:t>Kellogg Remodel and Expansion – Phase 1</a:t>
            </a:r>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p:txBody>
          <a:bodyPr vert="horz" lIns="68580" tIns="34290" rIns="68580" bIns="34290" rtlCol="0" anchor="t">
            <a:normAutofit/>
          </a:bodyPr>
          <a:lstStyle/>
          <a:p>
            <a:r>
              <a:rPr lang="en-US" sz="1388" dirty="0">
                <a:latin typeface="Arial"/>
                <a:cs typeface="Arial"/>
              </a:rPr>
              <a:t>Project Status: Design</a:t>
            </a:r>
          </a:p>
          <a:p>
            <a:r>
              <a:rPr lang="en-US" sz="1388" dirty="0"/>
              <a:t>		</a:t>
            </a:r>
            <a:endParaRPr lang="en-US" sz="1388" dirty="0">
              <a:cs typeface="Times New Roman"/>
            </a:endParaRPr>
          </a:p>
        </p:txBody>
      </p:sp>
      <p:pic>
        <p:nvPicPr>
          <p:cNvPr id="3" name="Picture 2" descr="Diagram, engineering drawing&#10;&#10;Description automatically generated">
            <a:extLst>
              <a:ext uri="{FF2B5EF4-FFF2-40B4-BE49-F238E27FC236}">
                <a16:creationId xmlns:a16="http://schemas.microsoft.com/office/drawing/2014/main" id="{B93DB040-AADF-2B24-FA9B-5FC7AC527D8C}"/>
              </a:ext>
            </a:extLst>
          </p:cNvPr>
          <p:cNvPicPr>
            <a:picLocks noChangeAspect="1"/>
          </p:cNvPicPr>
          <p:nvPr/>
        </p:nvPicPr>
        <p:blipFill rotWithShape="1">
          <a:blip r:embed="rId2"/>
          <a:srcRect l="4364" t="2801" r="4727" b="14566"/>
          <a:stretch/>
        </p:blipFill>
        <p:spPr>
          <a:xfrm>
            <a:off x="3460993" y="1659570"/>
            <a:ext cx="5298592" cy="3124916"/>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6796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p:txBody>
          <a:bodyPr>
            <a:noAutofit/>
          </a:bodyPr>
          <a:lstStyle/>
          <a:p>
            <a:r>
              <a:rPr lang="en-US" sz="1988" dirty="0">
                <a:latin typeface="Arial"/>
                <a:cs typeface="Arial"/>
              </a:rPr>
              <a:t>Kellogg Remodel and Expansion – Phase 1</a:t>
            </a:r>
            <a:endParaRPr lang="en-US" dirty="0">
              <a:latin typeface="Arial"/>
              <a:cs typeface="Arial"/>
            </a:endParaRPr>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p:txBody>
          <a:bodyPr vert="horz" lIns="68580" tIns="34290" rIns="68580" bIns="34290" rtlCol="0" anchor="t">
            <a:normAutofit/>
          </a:bodyPr>
          <a:lstStyle/>
          <a:p>
            <a:r>
              <a:rPr lang="en-US" sz="1388" dirty="0">
                <a:latin typeface="Arial"/>
                <a:cs typeface="Arial"/>
              </a:rPr>
              <a:t>Project Status: Design</a:t>
            </a:r>
          </a:p>
          <a:p>
            <a:r>
              <a:rPr lang="en-US" sz="1388" dirty="0"/>
              <a:t>		</a:t>
            </a:r>
            <a:endParaRPr lang="en-US" sz="1388" dirty="0">
              <a:cs typeface="Times New Roman"/>
            </a:endParaRPr>
          </a:p>
        </p:txBody>
      </p:sp>
      <p:pic>
        <p:nvPicPr>
          <p:cNvPr id="7" name="Picture 6" descr="Diagram&#10;&#10;Description automatically generated">
            <a:extLst>
              <a:ext uri="{FF2B5EF4-FFF2-40B4-BE49-F238E27FC236}">
                <a16:creationId xmlns:a16="http://schemas.microsoft.com/office/drawing/2014/main" id="{45E62B5A-F9A9-EB9F-BB21-2E02428585EE}"/>
              </a:ext>
            </a:extLst>
          </p:cNvPr>
          <p:cNvPicPr>
            <a:picLocks noChangeAspect="1"/>
          </p:cNvPicPr>
          <p:nvPr/>
        </p:nvPicPr>
        <p:blipFill rotWithShape="1">
          <a:blip r:embed="rId2"/>
          <a:srcRect l="28226" t="51523" r="31093" b="7064"/>
          <a:stretch/>
        </p:blipFill>
        <p:spPr>
          <a:xfrm>
            <a:off x="3882850" y="1553430"/>
            <a:ext cx="4806873" cy="3171861"/>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1369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p:txBody>
          <a:bodyPr>
            <a:noAutofit/>
          </a:bodyPr>
          <a:lstStyle/>
          <a:p>
            <a:r>
              <a:rPr lang="en-US" sz="1988" dirty="0">
                <a:latin typeface="Arial"/>
                <a:cs typeface="Arial"/>
              </a:rPr>
              <a:t>Doak Campbell Stadium Improvements</a:t>
            </a:r>
          </a:p>
        </p:txBody>
      </p:sp>
      <p:sp>
        <p:nvSpPr>
          <p:cNvPr id="3" name="Content Placeholder 2">
            <a:extLst>
              <a:ext uri="{FF2B5EF4-FFF2-40B4-BE49-F238E27FC236}">
                <a16:creationId xmlns:a16="http://schemas.microsoft.com/office/drawing/2014/main" id="{2350D905-F62B-AE06-709D-B232454F619F}"/>
              </a:ext>
            </a:extLst>
          </p:cNvPr>
          <p:cNvSpPr>
            <a:spLocks noGrp="1"/>
          </p:cNvSpPr>
          <p:nvPr>
            <p:ph idx="1"/>
          </p:nvPr>
        </p:nvSpPr>
        <p:spPr>
          <a:xfrm>
            <a:off x="3777915" y="873673"/>
            <a:ext cx="5172321" cy="4066190"/>
          </a:xfrm>
        </p:spPr>
        <p:txBody>
          <a:bodyPr vert="horz" lIns="68580" tIns="34290" rIns="68580" bIns="34290" rtlCol="0" anchor="t">
            <a:normAutofit/>
          </a:bodyPr>
          <a:lstStyle/>
          <a:p>
            <a:pPr marL="0" indent="0" defTabSz="342892">
              <a:lnSpc>
                <a:spcPct val="107000"/>
              </a:lnSpc>
              <a:spcBef>
                <a:spcPts val="0"/>
              </a:spcBef>
              <a:buNone/>
              <a:defRPr/>
            </a:pPr>
            <a:r>
              <a:rPr lang="en-US" sz="1350" kern="100" dirty="0">
                <a:cs typeface="Arial"/>
              </a:rPr>
              <a:t>Project Budget: $20M</a:t>
            </a:r>
            <a:endParaRPr lang="en-US" sz="1350" dirty="0">
              <a:cs typeface="Arial"/>
            </a:endParaRPr>
          </a:p>
          <a:p>
            <a:pPr marL="0" indent="0" defTabSz="342892">
              <a:lnSpc>
                <a:spcPct val="107000"/>
              </a:lnSpc>
              <a:spcBef>
                <a:spcPts val="0"/>
              </a:spcBef>
              <a:buNone/>
              <a:defRPr/>
            </a:pPr>
            <a:r>
              <a:rPr lang="en-US" sz="1350" kern="100" dirty="0">
                <a:cs typeface="Arial"/>
              </a:rPr>
              <a:t>Funding: Blueprint</a:t>
            </a:r>
          </a:p>
          <a:p>
            <a:pPr marL="0" indent="0" defTabSz="342892">
              <a:lnSpc>
                <a:spcPct val="107000"/>
              </a:lnSpc>
              <a:spcBef>
                <a:spcPts val="0"/>
              </a:spcBef>
              <a:buNone/>
              <a:defRPr/>
            </a:pPr>
            <a:r>
              <a:rPr lang="en-US" sz="1350" kern="100" dirty="0">
                <a:cs typeface="Arial"/>
              </a:rPr>
              <a:t>Schedule: Project Substantial Completion – Spring 2025 </a:t>
            </a:r>
          </a:p>
          <a:p>
            <a:pPr marL="742474" lvl="1" indent="-285274" defTabSz="342892">
              <a:lnSpc>
                <a:spcPct val="107000"/>
              </a:lnSpc>
              <a:spcBef>
                <a:spcPts val="0"/>
              </a:spcBef>
              <a:defRPr/>
            </a:pPr>
            <a:r>
              <a:rPr lang="en-US" sz="1350" kern="100" dirty="0">
                <a:cs typeface="Arial"/>
              </a:rPr>
              <a:t>Phase 1 Construction to begin July 2023</a:t>
            </a:r>
          </a:p>
          <a:p>
            <a:pPr marL="742474" lvl="1" indent="-285274" defTabSz="342892">
              <a:lnSpc>
                <a:spcPct val="107000"/>
              </a:lnSpc>
              <a:spcBef>
                <a:spcPts val="0"/>
              </a:spcBef>
              <a:defRPr/>
            </a:pPr>
            <a:r>
              <a:rPr lang="en-US" sz="1350" kern="100" dirty="0">
                <a:cs typeface="Arial"/>
              </a:rPr>
              <a:t>Phase 2 Construction to begin December 2023</a:t>
            </a:r>
          </a:p>
          <a:p>
            <a:pPr marL="0" indent="0" defTabSz="342892">
              <a:lnSpc>
                <a:spcPct val="107000"/>
              </a:lnSpc>
              <a:spcBef>
                <a:spcPts val="0"/>
              </a:spcBef>
              <a:buNone/>
              <a:defRPr/>
            </a:pPr>
            <a:endParaRPr lang="en-US" sz="1350" kern="100" dirty="0">
              <a:cs typeface="Arial"/>
            </a:endParaRPr>
          </a:p>
          <a:p>
            <a:pPr marL="0" lvl="1" indent="0" defTabSz="342892">
              <a:lnSpc>
                <a:spcPct val="107000"/>
              </a:lnSpc>
              <a:spcBef>
                <a:spcPts val="0"/>
              </a:spcBef>
              <a:buNone/>
              <a:defRPr/>
            </a:pPr>
            <a:r>
              <a:rPr lang="en-US" sz="1350" kern="100" dirty="0">
                <a:cs typeface="Arial"/>
              </a:rPr>
              <a:t>Addresses life safety, structural and building code deficiencies. Project scope will be limited to issues presented to the Blueprint Board. Project scope will not include deficiencies incorporated into the seating project in the west and south ends.</a:t>
            </a:r>
            <a:endParaRPr lang="en-US" sz="1350" dirty="0">
              <a:cs typeface="Arial"/>
            </a:endParaRPr>
          </a:p>
          <a:p>
            <a:pPr marL="342424" indent="-342424" defTabSz="342892">
              <a:spcBef>
                <a:spcPts val="0"/>
              </a:spcBef>
              <a:defRPr/>
            </a:pPr>
            <a:endParaRPr lang="en-US" sz="1350" kern="100" dirty="0">
              <a:cs typeface="Arial"/>
            </a:endParaRPr>
          </a:p>
          <a:p>
            <a:pPr marL="0" indent="0" defTabSz="342892">
              <a:spcBef>
                <a:spcPts val="0"/>
              </a:spcBef>
              <a:buNone/>
              <a:defRPr/>
            </a:pPr>
            <a:r>
              <a:rPr lang="en-US" sz="1350" kern="100" dirty="0">
                <a:cs typeface="Arial"/>
              </a:rPr>
              <a:t>Project Partners: (Design-Build Delivery)</a:t>
            </a:r>
          </a:p>
          <a:p>
            <a:pPr marL="342424" indent="-342424" defTabSz="342892">
              <a:spcBef>
                <a:spcPts val="0"/>
              </a:spcBef>
              <a:defRPr/>
            </a:pPr>
            <a:r>
              <a:rPr lang="en-US" sz="1350" kern="100" dirty="0">
                <a:cs typeface="Arial"/>
              </a:rPr>
              <a:t>Design Professional </a:t>
            </a:r>
            <a:r>
              <a:rPr lang="en-US" sz="1350" kern="100" dirty="0">
                <a:ea typeface="+mj-lt"/>
                <a:cs typeface="+mj-lt"/>
              </a:rPr>
              <a:t>– Gilchrist Ross Crowe, Tallahassee, FL</a:t>
            </a:r>
          </a:p>
          <a:p>
            <a:pPr marL="342424" indent="-342424" defTabSz="342892">
              <a:spcBef>
                <a:spcPts val="0"/>
              </a:spcBef>
              <a:defRPr/>
            </a:pPr>
            <a:r>
              <a:rPr lang="en-US" sz="1350" kern="100" dirty="0">
                <a:ea typeface="+mj-lt"/>
                <a:cs typeface="+mj-lt"/>
              </a:rPr>
              <a:t>Contractor – RAM Construction, Tallahassee, FL</a:t>
            </a:r>
            <a:endParaRPr lang="en-US" dirty="0"/>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p:txBody>
          <a:bodyPr vert="horz" lIns="68580" tIns="34290" rIns="68580" bIns="34290" rtlCol="0" anchor="t">
            <a:normAutofit/>
          </a:bodyPr>
          <a:lstStyle/>
          <a:p>
            <a:r>
              <a:rPr lang="en-US" sz="1388" dirty="0">
                <a:latin typeface="Arial"/>
                <a:cs typeface="Arial"/>
              </a:rPr>
              <a:t>Project Status: Design</a:t>
            </a:r>
          </a:p>
          <a:p>
            <a:r>
              <a:rPr lang="en-US" sz="1388" dirty="0"/>
              <a:t>		</a:t>
            </a:r>
            <a:endParaRPr lang="en-US" sz="1388" dirty="0">
              <a:cs typeface="Times New Roman"/>
            </a:endParaRPr>
          </a:p>
        </p:txBody>
      </p:sp>
      <p:pic>
        <p:nvPicPr>
          <p:cNvPr id="5" name="Picture 4" descr="A picture containing indoor&#10;&#10;Description automatically generated">
            <a:extLst>
              <a:ext uri="{FF2B5EF4-FFF2-40B4-BE49-F238E27FC236}">
                <a16:creationId xmlns:a16="http://schemas.microsoft.com/office/drawing/2014/main" id="{E8A32FAF-7483-A647-36C1-E18ED1B6F598}"/>
              </a:ext>
            </a:extLst>
          </p:cNvPr>
          <p:cNvPicPr>
            <a:picLocks noChangeAspect="1"/>
          </p:cNvPicPr>
          <p:nvPr/>
        </p:nvPicPr>
        <p:blipFill rotWithShape="1">
          <a:blip r:embed="rId2"/>
          <a:srcRect b="2133"/>
          <a:stretch/>
        </p:blipFill>
        <p:spPr>
          <a:xfrm>
            <a:off x="193764" y="2495340"/>
            <a:ext cx="3215192" cy="2052466"/>
          </a:xfrm>
          <a:prstGeom prst="rect">
            <a:avLst/>
          </a:prstGeom>
          <a:ln w="22225" cap="sq">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0714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a:xfrm>
            <a:off x="457202" y="873675"/>
            <a:ext cx="3114146" cy="962096"/>
          </a:xfrm>
        </p:spPr>
        <p:txBody>
          <a:bodyPr>
            <a:noAutofit/>
          </a:bodyPr>
          <a:lstStyle/>
          <a:p>
            <a:r>
              <a:rPr lang="en-US" sz="1988" dirty="0">
                <a:latin typeface="Arial"/>
                <a:cs typeface="Arial"/>
              </a:rPr>
              <a:t>Doak Campbell Premium Seating Enhancements</a:t>
            </a:r>
          </a:p>
        </p:txBody>
      </p:sp>
      <p:sp>
        <p:nvSpPr>
          <p:cNvPr id="3" name="Content Placeholder 2">
            <a:extLst>
              <a:ext uri="{FF2B5EF4-FFF2-40B4-BE49-F238E27FC236}">
                <a16:creationId xmlns:a16="http://schemas.microsoft.com/office/drawing/2014/main" id="{2350D905-F62B-AE06-709D-B232454F619F}"/>
              </a:ext>
            </a:extLst>
          </p:cNvPr>
          <p:cNvSpPr>
            <a:spLocks noGrp="1"/>
          </p:cNvSpPr>
          <p:nvPr>
            <p:ph idx="1"/>
          </p:nvPr>
        </p:nvSpPr>
        <p:spPr>
          <a:xfrm>
            <a:off x="3800145" y="873673"/>
            <a:ext cx="4886655" cy="4066190"/>
          </a:xfrm>
        </p:spPr>
        <p:txBody>
          <a:bodyPr vert="horz" lIns="68580" tIns="34290" rIns="68580" bIns="34290" rtlCol="0" anchor="t">
            <a:normAutofit lnSpcReduction="10000"/>
          </a:bodyPr>
          <a:lstStyle/>
          <a:p>
            <a:pPr marL="0" indent="0" defTabSz="342892">
              <a:lnSpc>
                <a:spcPct val="107000"/>
              </a:lnSpc>
              <a:spcBef>
                <a:spcPts val="0"/>
              </a:spcBef>
              <a:buNone/>
              <a:defRPr/>
            </a:pPr>
            <a:r>
              <a:rPr lang="en-US" sz="1350" kern="100" dirty="0">
                <a:cs typeface="Arial"/>
              </a:rPr>
              <a:t>Project Budget: $268,000,000</a:t>
            </a:r>
          </a:p>
          <a:p>
            <a:pPr marL="0" indent="0" defTabSz="342892">
              <a:lnSpc>
                <a:spcPct val="107000"/>
              </a:lnSpc>
              <a:spcBef>
                <a:spcPts val="0"/>
              </a:spcBef>
              <a:buNone/>
              <a:defRPr/>
            </a:pPr>
            <a:r>
              <a:rPr lang="en-US" sz="1350" kern="100" dirty="0">
                <a:ea typeface="+mj-lt"/>
                <a:cs typeface="+mj-lt"/>
              </a:rPr>
              <a:t>Funding: Private Booster Funds</a:t>
            </a:r>
          </a:p>
          <a:p>
            <a:pPr marL="0" indent="0" defTabSz="342892">
              <a:lnSpc>
                <a:spcPct val="107000"/>
              </a:lnSpc>
              <a:spcBef>
                <a:spcPts val="0"/>
              </a:spcBef>
              <a:buNone/>
              <a:defRPr/>
            </a:pPr>
            <a:r>
              <a:rPr lang="en-US" sz="1350" kern="100" dirty="0">
                <a:ea typeface="+mj-lt"/>
                <a:cs typeface="+mj-lt"/>
              </a:rPr>
              <a:t>Schedule: Substantial Completion – Summer 2025</a:t>
            </a:r>
          </a:p>
          <a:p>
            <a:pPr marL="742474" lvl="1" indent="-285274" defTabSz="342892">
              <a:lnSpc>
                <a:spcPct val="107000"/>
              </a:lnSpc>
              <a:spcBef>
                <a:spcPts val="0"/>
              </a:spcBef>
              <a:defRPr/>
            </a:pPr>
            <a:r>
              <a:rPr lang="en-US" sz="1350" kern="100" dirty="0">
                <a:ea typeface="+mj-lt"/>
                <a:cs typeface="+mj-lt"/>
              </a:rPr>
              <a:t>Targeted Construction to begin January 2024</a:t>
            </a:r>
          </a:p>
          <a:p>
            <a:pPr marL="0" indent="0" defTabSz="342892">
              <a:lnSpc>
                <a:spcPct val="107000"/>
              </a:lnSpc>
              <a:spcBef>
                <a:spcPts val="0"/>
              </a:spcBef>
              <a:buNone/>
              <a:defRPr/>
            </a:pPr>
            <a:endParaRPr lang="en-US" sz="1350" kern="100" dirty="0">
              <a:cs typeface="Arial"/>
            </a:endParaRPr>
          </a:p>
          <a:p>
            <a:pPr marL="0" indent="0" algn="just" defTabSz="342892">
              <a:lnSpc>
                <a:spcPct val="107000"/>
              </a:lnSpc>
              <a:spcBef>
                <a:spcPts val="0"/>
              </a:spcBef>
              <a:buNone/>
              <a:defRPr/>
            </a:pPr>
            <a:r>
              <a:rPr lang="en-US" sz="1350" kern="100" dirty="0">
                <a:ea typeface="+mj-lt"/>
                <a:cs typeface="+mj-lt"/>
              </a:rPr>
              <a:t>Remodels the west and south stands of Doak Campbell Stadium.  The project will introduce more diverse premium seating options on the west sideline including founder’s suites, founder’s loge boxes, club seats, and upgraded chair back seating.  The south end zone Dunlap Champions Club will be remodeled to expand seating options to include lounge chair seating, loge boxes, ledge seating, standing porch seating and club seats.  Additionally, existing life safety, structural and code deficiencies will be addressed in areas impacted by the project.   </a:t>
            </a:r>
            <a:endParaRPr lang="en-US" sz="1350" dirty="0">
              <a:cs typeface="Arial"/>
            </a:endParaRPr>
          </a:p>
          <a:p>
            <a:pPr marL="342424" indent="-342424" defTabSz="342892">
              <a:lnSpc>
                <a:spcPct val="107000"/>
              </a:lnSpc>
              <a:spcBef>
                <a:spcPts val="0"/>
              </a:spcBef>
              <a:defRPr/>
            </a:pPr>
            <a:endParaRPr lang="en-US" sz="1350" kern="100" dirty="0">
              <a:ea typeface="+mj-lt"/>
              <a:cs typeface="+mj-lt"/>
            </a:endParaRPr>
          </a:p>
          <a:p>
            <a:pPr marL="0" indent="0" defTabSz="342892">
              <a:spcBef>
                <a:spcPts val="0"/>
              </a:spcBef>
              <a:buNone/>
              <a:defRPr/>
            </a:pPr>
            <a:r>
              <a:rPr lang="en-US" sz="1350" kern="100" dirty="0">
                <a:ea typeface="+mj-lt"/>
                <a:cs typeface="+mj-lt"/>
              </a:rPr>
              <a:t>Project Partners:</a:t>
            </a:r>
          </a:p>
          <a:p>
            <a:pPr marL="342424" indent="-342424" defTabSz="342892">
              <a:spcBef>
                <a:spcPts val="0"/>
              </a:spcBef>
              <a:defRPr/>
            </a:pPr>
            <a:r>
              <a:rPr lang="en-US" sz="1350" kern="100" dirty="0">
                <a:ea typeface="+mj-lt"/>
                <a:cs typeface="+mj-lt"/>
              </a:rPr>
              <a:t>Design Professional – Populous, Kansas City, MO</a:t>
            </a:r>
          </a:p>
          <a:p>
            <a:pPr marL="342424" indent="-342424" defTabSz="342892">
              <a:spcBef>
                <a:spcPts val="0"/>
              </a:spcBef>
              <a:defRPr/>
            </a:pPr>
            <a:r>
              <a:rPr lang="en-US" sz="1350" kern="100" dirty="0">
                <a:ea typeface="+mj-lt"/>
                <a:cs typeface="+mj-lt"/>
              </a:rPr>
              <a:t>Contractor – Manhattan/Culpepper Joint Venture</a:t>
            </a:r>
          </a:p>
          <a:p>
            <a:pPr marL="557213" lvl="1" indent="-214313" defTabSz="342892">
              <a:lnSpc>
                <a:spcPct val="107000"/>
              </a:lnSpc>
              <a:spcBef>
                <a:spcPts val="0"/>
              </a:spcBef>
              <a:buFont typeface="Courier New,monospace"/>
              <a:buChar char="o"/>
              <a:defRPr/>
            </a:pPr>
            <a:endParaRPr lang="en-US" sz="1350" kern="100" dirty="0">
              <a:ea typeface="+mj-lt"/>
              <a:cs typeface="+mj-lt"/>
            </a:endParaRPr>
          </a:p>
          <a:p>
            <a:pPr marL="342424" indent="-342424" defTabSz="342892">
              <a:lnSpc>
                <a:spcPct val="107000"/>
              </a:lnSpc>
              <a:spcBef>
                <a:spcPts val="0"/>
              </a:spcBef>
              <a:defRPr/>
            </a:pPr>
            <a:endParaRPr lang="en-US" sz="1350" kern="100" dirty="0">
              <a:ea typeface="+mj-lt"/>
              <a:cs typeface="+mj-lt"/>
            </a:endParaRPr>
          </a:p>
          <a:p>
            <a:pPr marL="342424" indent="-342424" defTabSz="342892">
              <a:spcBef>
                <a:spcPts val="0"/>
              </a:spcBef>
              <a:defRPr/>
            </a:pPr>
            <a:endParaRPr lang="en-US" sz="1350" kern="100" dirty="0">
              <a:cs typeface="Arial"/>
            </a:endParaRPr>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p:txBody>
          <a:bodyPr vert="horz" lIns="68580" tIns="34290" rIns="68580" bIns="34290" rtlCol="0" anchor="t">
            <a:normAutofit/>
          </a:bodyPr>
          <a:lstStyle/>
          <a:p>
            <a:r>
              <a:rPr lang="en-US" sz="1388" dirty="0">
                <a:latin typeface="Arial"/>
                <a:cs typeface="Arial"/>
              </a:rPr>
              <a:t>Project Status: Design</a:t>
            </a:r>
          </a:p>
          <a:p>
            <a:r>
              <a:rPr lang="en-US" sz="1388" dirty="0"/>
              <a:t>		</a:t>
            </a:r>
            <a:endParaRPr lang="en-US" sz="1388" dirty="0">
              <a:cs typeface="Times New Roman"/>
            </a:endParaRPr>
          </a:p>
        </p:txBody>
      </p:sp>
      <p:pic>
        <p:nvPicPr>
          <p:cNvPr id="7" name="Picture 6" descr="A picture containing building, stadium&#10;&#10;Description automatically generated">
            <a:extLst>
              <a:ext uri="{FF2B5EF4-FFF2-40B4-BE49-F238E27FC236}">
                <a16:creationId xmlns:a16="http://schemas.microsoft.com/office/drawing/2014/main" id="{4FC22B7B-C9E7-9094-0069-44C492512965}"/>
              </a:ext>
            </a:extLst>
          </p:cNvPr>
          <p:cNvPicPr>
            <a:picLocks noChangeAspect="1"/>
          </p:cNvPicPr>
          <p:nvPr/>
        </p:nvPicPr>
        <p:blipFill rotWithShape="1">
          <a:blip r:embed="rId2"/>
          <a:srcRect r="2365"/>
          <a:stretch/>
        </p:blipFill>
        <p:spPr>
          <a:xfrm>
            <a:off x="122571" y="2449582"/>
            <a:ext cx="3346794" cy="1943051"/>
          </a:xfrm>
          <a:prstGeom prst="rect">
            <a:avLst/>
          </a:prstGeom>
        </p:spPr>
      </p:pic>
    </p:spTree>
    <p:extLst>
      <p:ext uri="{BB962C8B-B14F-4D97-AF65-F5344CB8AC3E}">
        <p14:creationId xmlns:p14="http://schemas.microsoft.com/office/powerpoint/2010/main" val="2778084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a:xfrm>
            <a:off x="457202" y="873675"/>
            <a:ext cx="3114146" cy="962096"/>
          </a:xfrm>
        </p:spPr>
        <p:txBody>
          <a:bodyPr>
            <a:noAutofit/>
          </a:bodyPr>
          <a:lstStyle/>
          <a:p>
            <a:r>
              <a:rPr lang="en-US" sz="1988" dirty="0">
                <a:latin typeface="Arial"/>
                <a:cs typeface="Arial"/>
              </a:rPr>
              <a:t>Dunlap Football Center</a:t>
            </a:r>
          </a:p>
        </p:txBody>
      </p:sp>
      <p:sp>
        <p:nvSpPr>
          <p:cNvPr id="3" name="Content Placeholder 2">
            <a:extLst>
              <a:ext uri="{FF2B5EF4-FFF2-40B4-BE49-F238E27FC236}">
                <a16:creationId xmlns:a16="http://schemas.microsoft.com/office/drawing/2014/main" id="{2350D905-F62B-AE06-709D-B232454F619F}"/>
              </a:ext>
            </a:extLst>
          </p:cNvPr>
          <p:cNvSpPr>
            <a:spLocks noGrp="1"/>
          </p:cNvSpPr>
          <p:nvPr>
            <p:ph idx="1"/>
          </p:nvPr>
        </p:nvSpPr>
        <p:spPr/>
        <p:txBody>
          <a:bodyPr vert="horz" lIns="68580" tIns="34290" rIns="68580" bIns="34290" rtlCol="0" anchor="t">
            <a:normAutofit fontScale="92500"/>
          </a:bodyPr>
          <a:lstStyle/>
          <a:p>
            <a:pPr marL="0" indent="0" defTabSz="342892">
              <a:lnSpc>
                <a:spcPct val="114999"/>
              </a:lnSpc>
              <a:spcBef>
                <a:spcPts val="0"/>
              </a:spcBef>
              <a:buNone/>
              <a:defRPr/>
            </a:pPr>
            <a:r>
              <a:rPr lang="en-US" sz="1350" kern="100" dirty="0">
                <a:cs typeface="Arial"/>
              </a:rPr>
              <a:t>GSF:  150,000 </a:t>
            </a:r>
            <a:endParaRPr lang="en-US" sz="1350" kern="100">
              <a:cs typeface="Arial"/>
            </a:endParaRPr>
          </a:p>
          <a:p>
            <a:pPr marL="0" indent="0" defTabSz="342892">
              <a:lnSpc>
                <a:spcPct val="114999"/>
              </a:lnSpc>
              <a:spcBef>
                <a:spcPts val="0"/>
              </a:spcBef>
              <a:buNone/>
              <a:defRPr/>
            </a:pPr>
            <a:r>
              <a:rPr lang="en-US" sz="1350" kern="100" dirty="0">
                <a:cs typeface="Arial"/>
              </a:rPr>
              <a:t>Project Budget: $138,000,000</a:t>
            </a:r>
            <a:endParaRPr lang="en-US" sz="1350" kern="100">
              <a:cs typeface="Arial"/>
            </a:endParaRPr>
          </a:p>
          <a:p>
            <a:pPr marL="0" indent="0" defTabSz="342892">
              <a:lnSpc>
                <a:spcPct val="114999"/>
              </a:lnSpc>
              <a:spcBef>
                <a:spcPts val="0"/>
              </a:spcBef>
              <a:buNone/>
              <a:defRPr/>
            </a:pPr>
            <a:r>
              <a:rPr lang="en-US" sz="1350" kern="100" dirty="0">
                <a:ea typeface="+mj-lt"/>
                <a:cs typeface="+mj-lt"/>
              </a:rPr>
              <a:t>Funding: Private Booster Funds</a:t>
            </a:r>
            <a:endParaRPr lang="en-US" sz="1350" kern="100">
              <a:ea typeface="+mj-lt"/>
              <a:cs typeface="+mj-lt"/>
            </a:endParaRPr>
          </a:p>
          <a:p>
            <a:pPr marL="0" indent="0" defTabSz="342892">
              <a:lnSpc>
                <a:spcPct val="114999"/>
              </a:lnSpc>
              <a:spcBef>
                <a:spcPts val="0"/>
              </a:spcBef>
              <a:buNone/>
              <a:defRPr/>
            </a:pPr>
            <a:r>
              <a:rPr lang="en-US" sz="1350" kern="100" dirty="0">
                <a:ea typeface="+mj-lt"/>
                <a:cs typeface="+mj-lt"/>
              </a:rPr>
              <a:t>Schedule: Substantial Completion – Summer 2025</a:t>
            </a:r>
            <a:endParaRPr lang="en-US" sz="1350" kern="100">
              <a:ea typeface="+mj-lt"/>
              <a:cs typeface="+mj-lt"/>
            </a:endParaRPr>
          </a:p>
          <a:p>
            <a:pPr marL="742474" lvl="1" indent="-285274" defTabSz="342892">
              <a:lnSpc>
                <a:spcPct val="114999"/>
              </a:lnSpc>
              <a:spcBef>
                <a:spcPts val="0"/>
              </a:spcBef>
              <a:defRPr/>
            </a:pPr>
            <a:r>
              <a:rPr lang="en-US" sz="1350" kern="100" dirty="0">
                <a:ea typeface="+mj-lt"/>
                <a:cs typeface="+mj-lt"/>
              </a:rPr>
              <a:t>Phase I – East Annex Construction: Jan. 2023 – July 2023</a:t>
            </a:r>
          </a:p>
          <a:p>
            <a:pPr marL="742474" lvl="1" indent="-285274" defTabSz="342892">
              <a:lnSpc>
                <a:spcPct val="114999"/>
              </a:lnSpc>
              <a:spcBef>
                <a:spcPts val="0"/>
              </a:spcBef>
              <a:defRPr/>
            </a:pPr>
            <a:r>
              <a:rPr lang="en-US" sz="1350" kern="100" dirty="0">
                <a:ea typeface="+mj-lt"/>
                <a:cs typeface="+mj-lt"/>
              </a:rPr>
              <a:t>Phase II – DCF West Wing Construction: Start Winter 2023</a:t>
            </a:r>
          </a:p>
          <a:p>
            <a:pPr marL="0" indent="0" defTabSz="342892">
              <a:lnSpc>
                <a:spcPct val="114999"/>
              </a:lnSpc>
              <a:spcBef>
                <a:spcPts val="0"/>
              </a:spcBef>
              <a:buNone/>
              <a:defRPr/>
            </a:pPr>
            <a:r>
              <a:rPr lang="en-US" sz="1350" b="1" kern="100" dirty="0">
                <a:ea typeface="+mj-lt"/>
                <a:cs typeface="+mj-lt"/>
              </a:rPr>
              <a:t>  </a:t>
            </a:r>
            <a:endParaRPr lang="en-US" sz="1350" kern="100" dirty="0">
              <a:ea typeface="+mj-lt"/>
              <a:cs typeface="+mj-lt"/>
            </a:endParaRPr>
          </a:p>
          <a:p>
            <a:pPr marL="0" indent="0" algn="just" defTabSz="342892">
              <a:lnSpc>
                <a:spcPct val="114999"/>
              </a:lnSpc>
              <a:spcBef>
                <a:spcPts val="0"/>
              </a:spcBef>
              <a:buNone/>
              <a:defRPr/>
            </a:pPr>
            <a:r>
              <a:rPr lang="en-US" sz="1350" kern="100" dirty="0">
                <a:ea typeface="+mj-lt"/>
                <a:cs typeface="+mj-lt"/>
              </a:rPr>
              <a:t>Constructs a new facility providing space for team segment/position rooms, team meeting rooms, locker rooms, equipment area, nutrition area, hydrotherapy area, trophy/display areas, players' lounge, coaches offices, meeting rooms, conditioning areas, a new weight room connecting to the existing IPF and other gameday and support spaces.  The project will also include exterior site work for hardscape, plaza space, parking adjustments, and practice field repair work required. </a:t>
            </a:r>
            <a:endParaRPr lang="en-US" sz="1350" kern="100" dirty="0">
              <a:cs typeface="Arial"/>
            </a:endParaRPr>
          </a:p>
          <a:p>
            <a:pPr marL="463391" indent="0" defTabSz="342892">
              <a:lnSpc>
                <a:spcPct val="114999"/>
              </a:lnSpc>
              <a:spcBef>
                <a:spcPts val="0"/>
              </a:spcBef>
              <a:buNone/>
              <a:defRPr/>
            </a:pPr>
            <a:endParaRPr lang="en-US" sz="1350" kern="100" dirty="0">
              <a:ea typeface="+mj-lt"/>
              <a:cs typeface="+mj-lt"/>
            </a:endParaRPr>
          </a:p>
          <a:p>
            <a:pPr marL="0" indent="0" defTabSz="342892">
              <a:lnSpc>
                <a:spcPct val="114999"/>
              </a:lnSpc>
              <a:spcBef>
                <a:spcPts val="0"/>
              </a:spcBef>
              <a:buNone/>
              <a:defRPr/>
            </a:pPr>
            <a:r>
              <a:rPr lang="en-US" sz="1350" kern="100" dirty="0">
                <a:ea typeface="+mj-lt"/>
                <a:cs typeface="+mj-lt"/>
              </a:rPr>
              <a:t>Project Partners: </a:t>
            </a:r>
            <a:endParaRPr lang="en-US" sz="1350" kern="100">
              <a:ea typeface="+mj-lt"/>
              <a:cs typeface="+mj-lt"/>
            </a:endParaRPr>
          </a:p>
          <a:p>
            <a:pPr marL="0" indent="0" defTabSz="342892">
              <a:spcBef>
                <a:spcPts val="0"/>
              </a:spcBef>
              <a:buNone/>
              <a:defRPr/>
            </a:pPr>
            <a:r>
              <a:rPr lang="en-US" sz="1350" kern="100" dirty="0">
                <a:ea typeface="+mj-lt"/>
                <a:cs typeface="+mj-lt"/>
              </a:rPr>
              <a:t>Design Professional – Populous, Kansas City, MO</a:t>
            </a:r>
            <a:endParaRPr lang="en-US" sz="1350" kern="100">
              <a:ea typeface="+mj-lt"/>
              <a:cs typeface="+mj-lt"/>
            </a:endParaRPr>
          </a:p>
          <a:p>
            <a:pPr marL="0" indent="0" defTabSz="342892">
              <a:spcBef>
                <a:spcPts val="0"/>
              </a:spcBef>
              <a:buNone/>
              <a:defRPr/>
            </a:pPr>
            <a:r>
              <a:rPr lang="en-US" sz="1350" kern="100" dirty="0">
                <a:ea typeface="+mj-lt"/>
                <a:cs typeface="+mj-lt"/>
              </a:rPr>
              <a:t>Contractor – Childers Construction, Tallahassee, FL</a:t>
            </a:r>
            <a:endParaRPr lang="en-US" sz="3188" dirty="0">
              <a:cs typeface="Arial"/>
            </a:endParaRPr>
          </a:p>
          <a:p>
            <a:pPr marL="342424" indent="-342424" defTabSz="342892">
              <a:lnSpc>
                <a:spcPct val="107000"/>
              </a:lnSpc>
              <a:spcBef>
                <a:spcPts val="0"/>
              </a:spcBef>
              <a:defRPr/>
            </a:pPr>
            <a:endParaRPr lang="en-US" sz="1350" kern="100" dirty="0">
              <a:ea typeface="+mj-lt"/>
              <a:cs typeface="+mj-lt"/>
            </a:endParaRPr>
          </a:p>
          <a:p>
            <a:pPr marL="342424" indent="-342424" defTabSz="342892">
              <a:spcBef>
                <a:spcPts val="0"/>
              </a:spcBef>
              <a:defRPr/>
            </a:pPr>
            <a:endParaRPr lang="en-US" sz="1350" kern="100" dirty="0">
              <a:ea typeface="+mj-lt"/>
              <a:cs typeface="+mj-lt"/>
            </a:endParaRPr>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p:txBody>
          <a:bodyPr vert="horz" lIns="68580" tIns="34290" rIns="68580" bIns="34290" rtlCol="0" anchor="t">
            <a:normAutofit/>
          </a:bodyPr>
          <a:lstStyle/>
          <a:p>
            <a:r>
              <a:rPr lang="en-US" sz="1388" dirty="0">
                <a:latin typeface="Arial"/>
                <a:cs typeface="Arial"/>
              </a:rPr>
              <a:t>Project Status: Phase I – Construction &amp; Phase II – Design</a:t>
            </a:r>
          </a:p>
          <a:p>
            <a:r>
              <a:rPr lang="en-US" sz="1388" dirty="0"/>
              <a:t>		</a:t>
            </a:r>
            <a:endParaRPr lang="en-US" sz="1388" dirty="0">
              <a:cs typeface="Times New Roman"/>
            </a:endParaRPr>
          </a:p>
        </p:txBody>
      </p:sp>
      <p:pic>
        <p:nvPicPr>
          <p:cNvPr id="5" name="Picture 7" descr="A picture containing sky, building, stadium&#10;&#10;Description automatically generated">
            <a:extLst>
              <a:ext uri="{FF2B5EF4-FFF2-40B4-BE49-F238E27FC236}">
                <a16:creationId xmlns:a16="http://schemas.microsoft.com/office/drawing/2014/main" id="{DCC22023-676F-D352-EF9D-CB3CC7D5B70E}"/>
              </a:ext>
            </a:extLst>
          </p:cNvPr>
          <p:cNvPicPr>
            <a:picLocks noChangeAspect="1"/>
          </p:cNvPicPr>
          <p:nvPr/>
        </p:nvPicPr>
        <p:blipFill rotWithShape="1">
          <a:blip r:embed="rId2"/>
          <a:srcRect l="11855" t="-152" r="72" b="558"/>
          <a:stretch/>
        </p:blipFill>
        <p:spPr>
          <a:xfrm>
            <a:off x="119269" y="2945314"/>
            <a:ext cx="2780476" cy="1772195"/>
          </a:xfrm>
          <a:prstGeom prst="rect">
            <a:avLst/>
          </a:prstGeom>
        </p:spPr>
      </p:pic>
    </p:spTree>
    <p:extLst>
      <p:ext uri="{BB962C8B-B14F-4D97-AF65-F5344CB8AC3E}">
        <p14:creationId xmlns:p14="http://schemas.microsoft.com/office/powerpoint/2010/main" val="3282925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sky, outdoor, road, building&#10;&#10;Description automatically generated">
            <a:extLst>
              <a:ext uri="{FF2B5EF4-FFF2-40B4-BE49-F238E27FC236}">
                <a16:creationId xmlns:a16="http://schemas.microsoft.com/office/drawing/2014/main" id="{BD3BE896-F01F-0978-B73E-DF40A9DEF9A8}"/>
              </a:ext>
            </a:extLst>
          </p:cNvPr>
          <p:cNvPicPr>
            <a:picLocks noChangeAspect="1"/>
          </p:cNvPicPr>
          <p:nvPr/>
        </p:nvPicPr>
        <p:blipFill>
          <a:blip r:embed="rId2"/>
          <a:stretch>
            <a:fillRect/>
          </a:stretch>
        </p:blipFill>
        <p:spPr>
          <a:xfrm>
            <a:off x="457657" y="659983"/>
            <a:ext cx="3331998" cy="1883066"/>
          </a:xfrm>
          <a:prstGeom prst="rect">
            <a:avLst/>
          </a:prstGeom>
        </p:spPr>
      </p:pic>
      <p:pic>
        <p:nvPicPr>
          <p:cNvPr id="6" name="Picture 7" descr="A picture containing indoor, auditorium&#10;&#10;Description automatically generated">
            <a:extLst>
              <a:ext uri="{FF2B5EF4-FFF2-40B4-BE49-F238E27FC236}">
                <a16:creationId xmlns:a16="http://schemas.microsoft.com/office/drawing/2014/main" id="{8233C803-9829-A03B-4ADB-AEE685933BDA}"/>
              </a:ext>
            </a:extLst>
          </p:cNvPr>
          <p:cNvPicPr>
            <a:picLocks noChangeAspect="1"/>
          </p:cNvPicPr>
          <p:nvPr/>
        </p:nvPicPr>
        <p:blipFill>
          <a:blip r:embed="rId3"/>
          <a:stretch>
            <a:fillRect/>
          </a:stretch>
        </p:blipFill>
        <p:spPr>
          <a:xfrm>
            <a:off x="811250" y="2635300"/>
            <a:ext cx="3625541" cy="2026479"/>
          </a:xfrm>
          <a:prstGeom prst="rect">
            <a:avLst/>
          </a:prstGeom>
        </p:spPr>
      </p:pic>
      <p:pic>
        <p:nvPicPr>
          <p:cNvPr id="8" name="Picture 7" descr="A picture containing green&#10;&#10;Description automatically generated">
            <a:extLst>
              <a:ext uri="{FF2B5EF4-FFF2-40B4-BE49-F238E27FC236}">
                <a16:creationId xmlns:a16="http://schemas.microsoft.com/office/drawing/2014/main" id="{7546F556-5876-EBDF-D038-A33D9F5A529C}"/>
              </a:ext>
            </a:extLst>
          </p:cNvPr>
          <p:cNvPicPr>
            <a:picLocks noChangeAspect="1"/>
          </p:cNvPicPr>
          <p:nvPr/>
        </p:nvPicPr>
        <p:blipFill>
          <a:blip r:embed="rId4"/>
          <a:stretch>
            <a:fillRect/>
          </a:stretch>
        </p:blipFill>
        <p:spPr>
          <a:xfrm>
            <a:off x="4572000" y="1600735"/>
            <a:ext cx="4481942" cy="2521092"/>
          </a:xfrm>
          <a:prstGeom prst="rect">
            <a:avLst/>
          </a:prstGeom>
        </p:spPr>
      </p:pic>
    </p:spTree>
    <p:extLst>
      <p:ext uri="{BB962C8B-B14F-4D97-AF65-F5344CB8AC3E}">
        <p14:creationId xmlns:p14="http://schemas.microsoft.com/office/powerpoint/2010/main" val="2189734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a:xfrm>
            <a:off x="457202" y="873675"/>
            <a:ext cx="3114146" cy="962096"/>
          </a:xfrm>
        </p:spPr>
        <p:txBody>
          <a:bodyPr>
            <a:noAutofit/>
          </a:bodyPr>
          <a:lstStyle/>
          <a:p>
            <a:r>
              <a:rPr lang="en-US" sz="1988" dirty="0">
                <a:latin typeface="Arial"/>
                <a:cs typeface="Arial"/>
              </a:rPr>
              <a:t>FSU/TMH Academic Health Center</a:t>
            </a:r>
          </a:p>
        </p:txBody>
      </p:sp>
      <p:sp>
        <p:nvSpPr>
          <p:cNvPr id="3" name="Content Placeholder 2">
            <a:extLst>
              <a:ext uri="{FF2B5EF4-FFF2-40B4-BE49-F238E27FC236}">
                <a16:creationId xmlns:a16="http://schemas.microsoft.com/office/drawing/2014/main" id="{2350D905-F62B-AE06-709D-B232454F619F}"/>
              </a:ext>
            </a:extLst>
          </p:cNvPr>
          <p:cNvSpPr>
            <a:spLocks noGrp="1"/>
          </p:cNvSpPr>
          <p:nvPr>
            <p:ph idx="1"/>
          </p:nvPr>
        </p:nvSpPr>
        <p:spPr/>
        <p:txBody>
          <a:bodyPr vert="horz" lIns="68580" tIns="34290" rIns="68580" bIns="34290" rtlCol="0" anchor="t">
            <a:normAutofit/>
          </a:bodyPr>
          <a:lstStyle/>
          <a:p>
            <a:pPr marL="0" indent="0">
              <a:buNone/>
            </a:pPr>
            <a:r>
              <a:rPr lang="en-US" sz="1350" b="1" dirty="0"/>
              <a:t>GSF:</a:t>
            </a:r>
            <a:r>
              <a:rPr lang="en-US" sz="1350" dirty="0"/>
              <a:t> 100,000</a:t>
            </a:r>
            <a:endParaRPr lang="en-US" sz="1350" dirty="0">
              <a:cs typeface="Arial"/>
            </a:endParaRPr>
          </a:p>
          <a:p>
            <a:pPr marL="0" indent="0">
              <a:buNone/>
            </a:pPr>
            <a:r>
              <a:rPr lang="en-US" sz="1350" b="1" dirty="0"/>
              <a:t>Project Budget:</a:t>
            </a:r>
            <a:r>
              <a:rPr lang="en-US" sz="1350" dirty="0"/>
              <a:t> $125M</a:t>
            </a:r>
            <a:endParaRPr lang="en-US" sz="1350" dirty="0">
              <a:cs typeface="Arial"/>
            </a:endParaRPr>
          </a:p>
          <a:p>
            <a:pPr marL="0" indent="0">
              <a:buNone/>
            </a:pPr>
            <a:r>
              <a:rPr lang="en-US" sz="1350" b="1" dirty="0"/>
              <a:t>Funding:</a:t>
            </a:r>
            <a:r>
              <a:rPr lang="en-US" sz="1350" dirty="0"/>
              <a:t> State Appropriated </a:t>
            </a:r>
          </a:p>
          <a:p>
            <a:pPr marL="0" indent="0">
              <a:buNone/>
            </a:pPr>
            <a:r>
              <a:rPr lang="en-US" sz="1350" b="1" dirty="0"/>
              <a:t>Schedule:</a:t>
            </a:r>
            <a:r>
              <a:rPr lang="en-US" sz="1350" dirty="0"/>
              <a:t> Substantial Completion </a:t>
            </a:r>
            <a:r>
              <a:rPr lang="en-US" sz="1350" dirty="0">
                <a:solidFill>
                  <a:srgbClr val="000000"/>
                </a:solidFill>
              </a:rPr>
              <a:t>– Fall 2026</a:t>
            </a:r>
            <a:endParaRPr lang="en-US" sz="1350" dirty="0">
              <a:solidFill>
                <a:srgbClr val="FF0000"/>
              </a:solidFill>
              <a:cs typeface="Arial"/>
            </a:endParaRPr>
          </a:p>
          <a:p>
            <a:pPr marL="742474" lvl="1" indent="-285274"/>
            <a:endParaRPr lang="en-US" sz="1350" dirty="0">
              <a:cs typeface="Arial"/>
            </a:endParaRPr>
          </a:p>
          <a:p>
            <a:pPr marL="0" indent="0" algn="just">
              <a:buNone/>
            </a:pPr>
            <a:r>
              <a:rPr lang="en-US" sz="1350" dirty="0"/>
              <a:t>The new Academic Health Center will accommodate both dry and wet labs, clinical, administrative, teaching, and research spaces. The facility will offer space to be utilized by a blend of TMH Family Medical Residency Program, the College of Nursing, the College of Medicine, and research laboratories.  Current program allows for 19 PI's for research, 114 research graduate students, and 28 exam rooms for the Family Medical Residency Program. </a:t>
            </a:r>
            <a:endParaRPr lang="en-US" sz="1350" dirty="0">
              <a:cs typeface="Arial"/>
            </a:endParaRPr>
          </a:p>
          <a:p>
            <a:pPr marL="342424" indent="-342424"/>
            <a:endParaRPr lang="en-US" sz="1350" b="1" dirty="0">
              <a:cs typeface="Arial"/>
            </a:endParaRPr>
          </a:p>
          <a:p>
            <a:pPr marL="0" indent="0">
              <a:buNone/>
            </a:pPr>
            <a:r>
              <a:rPr lang="en-US" sz="1350" b="1" dirty="0"/>
              <a:t>Project Partners:</a:t>
            </a:r>
            <a:endParaRPr lang="en-US" sz="1350" b="1" dirty="0">
              <a:cs typeface="Arial"/>
            </a:endParaRPr>
          </a:p>
          <a:p>
            <a:pPr marL="342424" indent="-342424"/>
            <a:r>
              <a:rPr lang="en-US" sz="1350" dirty="0"/>
              <a:t>Design: HOK, Tampa, FL</a:t>
            </a:r>
            <a:endParaRPr lang="en-US" sz="1350" dirty="0">
              <a:cs typeface="Arial"/>
            </a:endParaRPr>
          </a:p>
          <a:p>
            <a:pPr marL="342424" indent="-342424"/>
            <a:r>
              <a:rPr lang="en-US" sz="1350" dirty="0"/>
              <a:t>Contractor: Receiving Proposals</a:t>
            </a:r>
            <a:endParaRPr lang="en-US" sz="1350" dirty="0">
              <a:cs typeface="Arial"/>
            </a:endParaRPr>
          </a:p>
          <a:p>
            <a:pPr marL="342424" indent="-342424"/>
            <a:r>
              <a:rPr lang="en-US" sz="1350" dirty="0">
                <a:cs typeface="Arial"/>
              </a:rPr>
              <a:t>Owner's Rep: Cumming Group</a:t>
            </a:r>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p:txBody>
          <a:bodyPr vert="horz" lIns="68580" tIns="34290" rIns="68580" bIns="34290" rtlCol="0" anchor="t">
            <a:normAutofit/>
          </a:bodyPr>
          <a:lstStyle/>
          <a:p>
            <a:r>
              <a:rPr lang="en-US" sz="1388" dirty="0">
                <a:latin typeface="Arial"/>
                <a:cs typeface="Arial"/>
              </a:rPr>
              <a:t>Project Status: Programming</a:t>
            </a:r>
          </a:p>
          <a:p>
            <a:r>
              <a:rPr lang="en-US" sz="1388" dirty="0"/>
              <a:t>		</a:t>
            </a:r>
            <a:endParaRPr lang="en-US" sz="1388" dirty="0">
              <a:cs typeface="Times New Roman"/>
            </a:endParaRPr>
          </a:p>
        </p:txBody>
      </p:sp>
    </p:spTree>
    <p:extLst>
      <p:ext uri="{BB962C8B-B14F-4D97-AF65-F5344CB8AC3E}">
        <p14:creationId xmlns:p14="http://schemas.microsoft.com/office/powerpoint/2010/main" val="3910738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54793" y="2749487"/>
            <a:ext cx="8937256" cy="758952"/>
            <a:chOff x="206389" y="3180207"/>
            <a:chExt cx="11916341" cy="1011936"/>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5130" y="3180207"/>
              <a:ext cx="3657600" cy="1011936"/>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427" r="76562"/>
            <a:stretch/>
          </p:blipFill>
          <p:spPr>
            <a:xfrm>
              <a:off x="7931729" y="3180207"/>
              <a:ext cx="695325" cy="1011936"/>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427" r="76562"/>
            <a:stretch/>
          </p:blipFill>
          <p:spPr>
            <a:xfrm>
              <a:off x="7236404" y="3180207"/>
              <a:ext cx="695325" cy="1011936"/>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4427" r="76562"/>
            <a:stretch/>
          </p:blipFill>
          <p:spPr>
            <a:xfrm>
              <a:off x="6545841" y="3180207"/>
              <a:ext cx="695325" cy="1011936"/>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4427" r="76562"/>
            <a:stretch/>
          </p:blipFill>
          <p:spPr>
            <a:xfrm>
              <a:off x="5852422" y="3180207"/>
              <a:ext cx="695325" cy="1011936"/>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4427" r="76562"/>
            <a:stretch/>
          </p:blipFill>
          <p:spPr>
            <a:xfrm>
              <a:off x="5161300" y="3180207"/>
              <a:ext cx="695325" cy="1011936"/>
            </a:xfrm>
            <a:prstGeom prst="rect">
              <a:avLst/>
            </a:prstGeom>
          </p:spPr>
        </p:pic>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4427" r="76562"/>
            <a:stretch/>
          </p:blipFill>
          <p:spPr>
            <a:xfrm>
              <a:off x="4464068" y="3180207"/>
              <a:ext cx="695325" cy="1011936"/>
            </a:xfrm>
            <a:prstGeom prst="rect">
              <a:avLst/>
            </a:prstGeom>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4427" r="76562"/>
            <a:stretch/>
          </p:blipFill>
          <p:spPr>
            <a:xfrm>
              <a:off x="3768744" y="3180207"/>
              <a:ext cx="695325" cy="1011936"/>
            </a:xfrm>
            <a:prstGeom prst="rect">
              <a:avLst/>
            </a:prstGeom>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4427" r="76562"/>
            <a:stretch/>
          </p:blipFill>
          <p:spPr>
            <a:xfrm>
              <a:off x="3073419" y="3180207"/>
              <a:ext cx="695325" cy="1011936"/>
            </a:xfrm>
            <a:prstGeom prst="rect">
              <a:avLst/>
            </a:prstGeom>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4427" r="76562"/>
            <a:stretch/>
          </p:blipFill>
          <p:spPr>
            <a:xfrm>
              <a:off x="2378092" y="3180207"/>
              <a:ext cx="695325" cy="1011936"/>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4427" r="76562"/>
            <a:stretch/>
          </p:blipFill>
          <p:spPr>
            <a:xfrm>
              <a:off x="1687528" y="3180207"/>
              <a:ext cx="695325" cy="1011936"/>
            </a:xfrm>
            <a:prstGeom prst="rect">
              <a:avLst/>
            </a:prstGeom>
          </p:spPr>
        </p:pic>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4427" r="76562"/>
            <a:stretch/>
          </p:blipFill>
          <p:spPr>
            <a:xfrm>
              <a:off x="992203" y="3180207"/>
              <a:ext cx="695325" cy="1011936"/>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 r="78125"/>
            <a:stretch/>
          </p:blipFill>
          <p:spPr>
            <a:xfrm>
              <a:off x="206389" y="3180207"/>
              <a:ext cx="800105" cy="1011936"/>
            </a:xfrm>
            <a:prstGeom prst="rect">
              <a:avLst/>
            </a:prstGeom>
          </p:spPr>
        </p:pic>
      </p:grpSp>
      <p:sp>
        <p:nvSpPr>
          <p:cNvPr id="22" name="TextBox 21"/>
          <p:cNvSpPr txBox="1"/>
          <p:nvPr/>
        </p:nvSpPr>
        <p:spPr>
          <a:xfrm>
            <a:off x="181519" y="2521341"/>
            <a:ext cx="785151" cy="3231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January</a:t>
            </a:r>
          </a:p>
        </p:txBody>
      </p:sp>
      <p:sp>
        <p:nvSpPr>
          <p:cNvPr id="24" name="TextBox 23"/>
          <p:cNvSpPr txBox="1"/>
          <p:nvPr/>
        </p:nvSpPr>
        <p:spPr>
          <a:xfrm>
            <a:off x="1013051" y="3432327"/>
            <a:ext cx="881716" cy="3231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February</a:t>
            </a:r>
          </a:p>
        </p:txBody>
      </p:sp>
      <p:sp>
        <p:nvSpPr>
          <p:cNvPr id="25" name="TextBox 24"/>
          <p:cNvSpPr txBox="1"/>
          <p:nvPr/>
        </p:nvSpPr>
        <p:spPr>
          <a:xfrm>
            <a:off x="2155465" y="2521341"/>
            <a:ext cx="688394" cy="3231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March</a:t>
            </a:r>
          </a:p>
        </p:txBody>
      </p:sp>
      <p:sp>
        <p:nvSpPr>
          <p:cNvPr id="26" name="TextBox 25"/>
          <p:cNvSpPr txBox="1"/>
          <p:nvPr/>
        </p:nvSpPr>
        <p:spPr>
          <a:xfrm>
            <a:off x="4193680" y="2521341"/>
            <a:ext cx="524118" cy="3231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May</a:t>
            </a:r>
          </a:p>
        </p:txBody>
      </p:sp>
      <p:sp>
        <p:nvSpPr>
          <p:cNvPr id="27" name="TextBox 26"/>
          <p:cNvSpPr txBox="1"/>
          <p:nvPr/>
        </p:nvSpPr>
        <p:spPr>
          <a:xfrm>
            <a:off x="3130341" y="3432327"/>
            <a:ext cx="553357" cy="3231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April</a:t>
            </a:r>
          </a:p>
        </p:txBody>
      </p:sp>
      <p:sp>
        <p:nvSpPr>
          <p:cNvPr id="28" name="TextBox 27"/>
          <p:cNvSpPr txBox="1"/>
          <p:nvPr/>
        </p:nvSpPr>
        <p:spPr>
          <a:xfrm>
            <a:off x="5030825" y="3432327"/>
            <a:ext cx="543739" cy="3231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June</a:t>
            </a:r>
          </a:p>
        </p:txBody>
      </p:sp>
      <p:sp>
        <p:nvSpPr>
          <p:cNvPr id="29" name="TextBox 28"/>
          <p:cNvSpPr txBox="1"/>
          <p:nvPr/>
        </p:nvSpPr>
        <p:spPr>
          <a:xfrm>
            <a:off x="6963623" y="3432327"/>
            <a:ext cx="724301" cy="3231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August</a:t>
            </a:r>
          </a:p>
        </p:txBody>
      </p:sp>
      <p:sp>
        <p:nvSpPr>
          <p:cNvPr id="30" name="TextBox 29"/>
          <p:cNvSpPr txBox="1"/>
          <p:nvPr/>
        </p:nvSpPr>
        <p:spPr>
          <a:xfrm>
            <a:off x="6070814" y="2521341"/>
            <a:ext cx="478016" cy="3231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July</a:t>
            </a:r>
          </a:p>
        </p:txBody>
      </p:sp>
      <p:sp>
        <p:nvSpPr>
          <p:cNvPr id="31" name="TextBox 30"/>
          <p:cNvSpPr txBox="1"/>
          <p:nvPr/>
        </p:nvSpPr>
        <p:spPr>
          <a:xfrm>
            <a:off x="7862173" y="2521341"/>
            <a:ext cx="1045799" cy="3231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September</a:t>
            </a:r>
          </a:p>
        </p:txBody>
      </p:sp>
      <p:sp>
        <p:nvSpPr>
          <p:cNvPr id="32" name="TextBox 31"/>
          <p:cNvSpPr txBox="1"/>
          <p:nvPr/>
        </p:nvSpPr>
        <p:spPr>
          <a:xfrm>
            <a:off x="181518" y="2301439"/>
            <a:ext cx="3159811" cy="2308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Requests for new budget allocations</a:t>
            </a:r>
          </a:p>
        </p:txBody>
      </p:sp>
      <p:sp>
        <p:nvSpPr>
          <p:cNvPr id="33" name="TextBox 32"/>
          <p:cNvSpPr txBox="1"/>
          <p:nvPr/>
        </p:nvSpPr>
        <p:spPr>
          <a:xfrm>
            <a:off x="548417" y="3779828"/>
            <a:ext cx="1752516" cy="3693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Budget training, workshop, &amp; entry dates are announced</a:t>
            </a:r>
          </a:p>
        </p:txBody>
      </p:sp>
      <p:sp>
        <p:nvSpPr>
          <p:cNvPr id="34" name="TextBox 33"/>
          <p:cNvSpPr txBox="1"/>
          <p:nvPr/>
        </p:nvSpPr>
        <p:spPr>
          <a:xfrm>
            <a:off x="548418" y="4245332"/>
            <a:ext cx="1752517" cy="3693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Parties responsible for each budget are confirmed</a:t>
            </a:r>
          </a:p>
        </p:txBody>
      </p:sp>
      <p:sp>
        <p:nvSpPr>
          <p:cNvPr id="35" name="TextBox 34"/>
          <p:cNvSpPr txBox="1"/>
          <p:nvPr/>
        </p:nvSpPr>
        <p:spPr>
          <a:xfrm>
            <a:off x="1588811" y="1559892"/>
            <a:ext cx="1752517" cy="2308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Budget entry training</a:t>
            </a:r>
          </a:p>
        </p:txBody>
      </p:sp>
      <p:sp>
        <p:nvSpPr>
          <p:cNvPr id="37" name="TextBox 36"/>
          <p:cNvSpPr txBox="1"/>
          <p:nvPr/>
        </p:nvSpPr>
        <p:spPr>
          <a:xfrm>
            <a:off x="1588811" y="1854933"/>
            <a:ext cx="1752517" cy="3693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New budget requests are compiled for review</a:t>
            </a:r>
          </a:p>
        </p:txBody>
      </p:sp>
      <p:sp>
        <p:nvSpPr>
          <p:cNvPr id="38" name="TextBox 37"/>
          <p:cNvSpPr txBox="1"/>
          <p:nvPr/>
        </p:nvSpPr>
        <p:spPr>
          <a:xfrm>
            <a:off x="2486447" y="3779828"/>
            <a:ext cx="1752516" cy="3693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High-level budget calcs including tuition &amp; fees are finalized</a:t>
            </a:r>
          </a:p>
        </p:txBody>
      </p:sp>
      <p:sp>
        <p:nvSpPr>
          <p:cNvPr id="39" name="TextBox 38"/>
          <p:cNvSpPr txBox="1"/>
          <p:nvPr/>
        </p:nvSpPr>
        <p:spPr>
          <a:xfrm>
            <a:off x="2486447" y="4245332"/>
            <a:ext cx="1752516" cy="2308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Budget entry occurs</a:t>
            </a:r>
          </a:p>
        </p:txBody>
      </p:sp>
      <p:sp>
        <p:nvSpPr>
          <p:cNvPr id="40" name="TextBox 39"/>
          <p:cNvSpPr txBox="1"/>
          <p:nvPr/>
        </p:nvSpPr>
        <p:spPr>
          <a:xfrm>
            <a:off x="2486447" y="4572338"/>
            <a:ext cx="1752516" cy="2308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Budget entry workshops are held</a:t>
            </a:r>
          </a:p>
        </p:txBody>
      </p:sp>
      <p:sp>
        <p:nvSpPr>
          <p:cNvPr id="42" name="TextBox 41"/>
          <p:cNvSpPr txBox="1"/>
          <p:nvPr/>
        </p:nvSpPr>
        <p:spPr>
          <a:xfrm>
            <a:off x="3506808" y="2301438"/>
            <a:ext cx="1752516" cy="2308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Detailed budget reviews occur</a:t>
            </a:r>
          </a:p>
        </p:txBody>
      </p:sp>
      <p:sp>
        <p:nvSpPr>
          <p:cNvPr id="43" name="TextBox 42"/>
          <p:cNvSpPr txBox="1"/>
          <p:nvPr/>
        </p:nvSpPr>
        <p:spPr>
          <a:xfrm>
            <a:off x="3506808" y="1862271"/>
            <a:ext cx="1752516" cy="3693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Component unit budgets are compiled</a:t>
            </a:r>
          </a:p>
        </p:txBody>
      </p:sp>
      <p:sp>
        <p:nvSpPr>
          <p:cNvPr id="44" name="TextBox 43"/>
          <p:cNvSpPr txBox="1"/>
          <p:nvPr/>
        </p:nvSpPr>
        <p:spPr>
          <a:xfrm>
            <a:off x="3506808" y="1558941"/>
            <a:ext cx="1752516" cy="2308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BOT materials are assembled</a:t>
            </a:r>
          </a:p>
        </p:txBody>
      </p:sp>
      <p:sp>
        <p:nvSpPr>
          <p:cNvPr id="45" name="TextBox 44"/>
          <p:cNvSpPr txBox="1"/>
          <p:nvPr/>
        </p:nvSpPr>
        <p:spPr>
          <a:xfrm>
            <a:off x="4417839" y="3779828"/>
            <a:ext cx="1752516" cy="3693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Operating budget presented to Board of Trustees</a:t>
            </a:r>
          </a:p>
        </p:txBody>
      </p:sp>
      <p:sp>
        <p:nvSpPr>
          <p:cNvPr id="46" name="TextBox 45"/>
          <p:cNvSpPr txBox="1"/>
          <p:nvPr/>
        </p:nvSpPr>
        <p:spPr>
          <a:xfrm>
            <a:off x="4417839" y="4242321"/>
            <a:ext cx="1752516" cy="2308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BOT approves operating budget</a:t>
            </a:r>
          </a:p>
        </p:txBody>
      </p:sp>
      <p:sp>
        <p:nvSpPr>
          <p:cNvPr id="47" name="TextBox 46"/>
          <p:cNvSpPr txBox="1"/>
          <p:nvPr/>
        </p:nvSpPr>
        <p:spPr>
          <a:xfrm>
            <a:off x="4417839" y="4572337"/>
            <a:ext cx="1752516" cy="3693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New budgets are booked in OMNI</a:t>
            </a:r>
          </a:p>
        </p:txBody>
      </p:sp>
      <p:sp>
        <p:nvSpPr>
          <p:cNvPr id="48" name="TextBox 47"/>
          <p:cNvSpPr txBox="1"/>
          <p:nvPr/>
        </p:nvSpPr>
        <p:spPr>
          <a:xfrm>
            <a:off x="5382546" y="2157460"/>
            <a:ext cx="1752516" cy="3693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BOG detailed budget &amp; position reports are prepared</a:t>
            </a:r>
          </a:p>
        </p:txBody>
      </p:sp>
      <p:sp>
        <p:nvSpPr>
          <p:cNvPr id="49" name="TextBox 48"/>
          <p:cNvSpPr txBox="1"/>
          <p:nvPr/>
        </p:nvSpPr>
        <p:spPr>
          <a:xfrm>
            <a:off x="6329041" y="3779828"/>
            <a:ext cx="1752516" cy="3693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Operating budget submitted to the Board of Governors</a:t>
            </a:r>
          </a:p>
        </p:txBody>
      </p:sp>
      <p:sp>
        <p:nvSpPr>
          <p:cNvPr id="50" name="TextBox 49"/>
          <p:cNvSpPr txBox="1"/>
          <p:nvPr/>
        </p:nvSpPr>
        <p:spPr>
          <a:xfrm>
            <a:off x="7257080" y="2156392"/>
            <a:ext cx="1791862" cy="3693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Board of Governors approves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the budget</a:t>
            </a:r>
          </a:p>
        </p:txBody>
      </p:sp>
      <p:sp>
        <p:nvSpPr>
          <p:cNvPr id="51" name="TextBox 50"/>
          <p:cNvSpPr txBox="1"/>
          <p:nvPr/>
        </p:nvSpPr>
        <p:spPr>
          <a:xfrm>
            <a:off x="7257080" y="1692922"/>
            <a:ext cx="1799514" cy="369332"/>
          </a:xfrm>
          <a:prstGeom prst="rect">
            <a:avLst/>
          </a:prstGeom>
          <a:solidFill>
            <a:schemeClr val="bg1">
              <a:lumMod val="75000"/>
            </a:schemeClr>
          </a:solid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Evaluation of budget entry, results in enhancements for next year</a:t>
            </a:r>
          </a:p>
        </p:txBody>
      </p:sp>
      <p:sp>
        <p:nvSpPr>
          <p:cNvPr id="5" name="Title 4">
            <a:extLst>
              <a:ext uri="{FF2B5EF4-FFF2-40B4-BE49-F238E27FC236}">
                <a16:creationId xmlns:a16="http://schemas.microsoft.com/office/drawing/2014/main" id="{6AB0F9B9-F717-4418-AB75-C369BC80CA35}"/>
              </a:ext>
            </a:extLst>
          </p:cNvPr>
          <p:cNvSpPr>
            <a:spLocks noGrp="1"/>
          </p:cNvSpPr>
          <p:nvPr>
            <p:ph type="title"/>
          </p:nvPr>
        </p:nvSpPr>
        <p:spPr>
          <a:xfrm>
            <a:off x="457200" y="734938"/>
            <a:ext cx="8229600" cy="729154"/>
          </a:xfrm>
        </p:spPr>
        <p:txBody>
          <a:bodyPr>
            <a:normAutofit fontScale="90000"/>
          </a:bodyPr>
          <a:lstStyle/>
          <a:p>
            <a:r>
              <a:rPr lang="en-US" dirty="0"/>
              <a:t>Operating Budget Timeline</a:t>
            </a:r>
          </a:p>
        </p:txBody>
      </p:sp>
    </p:spTree>
    <p:extLst>
      <p:ext uri="{BB962C8B-B14F-4D97-AF65-F5344CB8AC3E}">
        <p14:creationId xmlns:p14="http://schemas.microsoft.com/office/powerpoint/2010/main" val="1251106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a:xfrm>
            <a:off x="457202" y="873675"/>
            <a:ext cx="3114146" cy="962096"/>
          </a:xfrm>
        </p:spPr>
        <p:txBody>
          <a:bodyPr>
            <a:noAutofit/>
          </a:bodyPr>
          <a:lstStyle/>
          <a:p>
            <a:r>
              <a:rPr lang="en-US" sz="1988" dirty="0">
                <a:latin typeface="Arial"/>
                <a:cs typeface="Arial"/>
              </a:rPr>
              <a:t>FSU/TMH Academic Health Center</a:t>
            </a:r>
          </a:p>
        </p:txBody>
      </p:sp>
      <p:sp>
        <p:nvSpPr>
          <p:cNvPr id="3" name="Content Placeholder 2">
            <a:extLst>
              <a:ext uri="{FF2B5EF4-FFF2-40B4-BE49-F238E27FC236}">
                <a16:creationId xmlns:a16="http://schemas.microsoft.com/office/drawing/2014/main" id="{2350D905-F62B-AE06-709D-B232454F619F}"/>
              </a:ext>
            </a:extLst>
          </p:cNvPr>
          <p:cNvSpPr>
            <a:spLocks noGrp="1"/>
          </p:cNvSpPr>
          <p:nvPr>
            <p:ph idx="1"/>
          </p:nvPr>
        </p:nvSpPr>
        <p:spPr>
          <a:xfrm>
            <a:off x="3315694" y="873673"/>
            <a:ext cx="5230996" cy="4066190"/>
          </a:xfrm>
        </p:spPr>
        <p:txBody>
          <a:bodyPr vert="horz" lIns="68580" tIns="34290" rIns="68580" bIns="34290" rtlCol="0" anchor="t">
            <a:normAutofit fontScale="92500" lnSpcReduction="10000"/>
          </a:bodyPr>
          <a:lstStyle/>
          <a:p>
            <a:pPr marL="0" indent="0" algn="ctr">
              <a:buNone/>
            </a:pPr>
            <a:r>
              <a:rPr lang="en-US" sz="1350" b="1" u="sng" dirty="0">
                <a:latin typeface="Arial" panose="020B0604020202020204" pitchFamily="34" charset="0"/>
                <a:cs typeface="Arial" panose="020B0604020202020204" pitchFamily="34" charset="0"/>
              </a:rPr>
              <a:t>Other Impacts</a:t>
            </a:r>
          </a:p>
          <a:p>
            <a:pPr marL="342424" indent="-342424" algn="just"/>
            <a:endParaRPr lang="en-US" sz="1350" dirty="0">
              <a:latin typeface="Arial" panose="020B0604020202020204" pitchFamily="34" charset="0"/>
              <a:cs typeface="Arial" panose="020B0604020202020204" pitchFamily="34" charset="0"/>
            </a:endParaRPr>
          </a:p>
          <a:p>
            <a:pPr marL="342424" indent="-342424" algn="just"/>
            <a:r>
              <a:rPr lang="en-US" sz="1350" dirty="0">
                <a:latin typeface="Arial" panose="020B0604020202020204" pitchFamily="34" charset="0"/>
                <a:cs typeface="Arial" panose="020B0604020202020204" pitchFamily="34" charset="0"/>
              </a:rPr>
              <a:t>Planning process led by the Vice President for Research, College of Medicine, College of Nursing, and College of Engineering is complete. </a:t>
            </a:r>
          </a:p>
          <a:p>
            <a:pPr marL="342424" indent="-342424" algn="just"/>
            <a:endParaRPr lang="en-US" sz="1350" dirty="0">
              <a:latin typeface="Arial" panose="020B0604020202020204" pitchFamily="34" charset="0"/>
              <a:cs typeface="Arial" panose="020B0604020202020204" pitchFamily="34" charset="0"/>
            </a:endParaRPr>
          </a:p>
          <a:p>
            <a:pPr marL="342424" indent="-342424" algn="just"/>
            <a:r>
              <a:rPr lang="en-US" sz="1350" dirty="0">
                <a:latin typeface="Arial" panose="020B0604020202020204" pitchFamily="34" charset="0"/>
                <a:cs typeface="Arial" panose="020B0604020202020204" pitchFamily="34" charset="0"/>
              </a:rPr>
              <a:t>FSU Family Medicine clinic will see approximately 10,000 patients  per year</a:t>
            </a:r>
          </a:p>
          <a:p>
            <a:pPr marL="342424" indent="-342424" algn="just"/>
            <a:endParaRPr lang="en-US" sz="1350" dirty="0">
              <a:latin typeface="Arial" panose="020B0604020202020204" pitchFamily="34" charset="0"/>
              <a:cs typeface="Arial" panose="020B0604020202020204" pitchFamily="34" charset="0"/>
            </a:endParaRPr>
          </a:p>
          <a:p>
            <a:pPr marL="342424" indent="-342424" algn="just"/>
            <a:r>
              <a:rPr lang="en-US" sz="1350" dirty="0">
                <a:latin typeface="Arial" panose="020B0604020202020204" pitchFamily="34" charset="0"/>
                <a:cs typeface="Arial" panose="020B0604020202020204" pitchFamily="34" charset="0"/>
              </a:rPr>
              <a:t>150 graduate and post doc students</a:t>
            </a:r>
          </a:p>
          <a:p>
            <a:pPr marL="342424" indent="-342424" algn="just"/>
            <a:endParaRPr lang="en-US" sz="1350" dirty="0">
              <a:latin typeface="Arial" panose="020B0604020202020204" pitchFamily="34" charset="0"/>
              <a:cs typeface="Arial" panose="020B0604020202020204" pitchFamily="34" charset="0"/>
            </a:endParaRPr>
          </a:p>
          <a:p>
            <a:pPr marL="342424" indent="-342424" algn="just"/>
            <a:r>
              <a:rPr lang="en-US" sz="1350" dirty="0">
                <a:latin typeface="Arial" panose="020B0604020202020204" pitchFamily="34" charset="0"/>
                <a:cs typeface="Arial" panose="020B0604020202020204" pitchFamily="34" charset="0"/>
              </a:rPr>
              <a:t> 25 research groups </a:t>
            </a:r>
          </a:p>
          <a:p>
            <a:pPr marL="342424" indent="-342424" algn="just"/>
            <a:endParaRPr lang="en-US" sz="1350" dirty="0">
              <a:latin typeface="Arial" panose="020B0604020202020204" pitchFamily="34" charset="0"/>
              <a:cs typeface="Arial" panose="020B0604020202020204" pitchFamily="34" charset="0"/>
            </a:endParaRPr>
          </a:p>
          <a:p>
            <a:pPr marL="342424" indent="-342424" algn="just"/>
            <a:r>
              <a:rPr lang="en-US" sz="1350" dirty="0">
                <a:latin typeface="Arial" panose="020B0604020202020204" pitchFamily="34" charset="0"/>
                <a:cs typeface="Arial" panose="020B0604020202020204" pitchFamily="34" charset="0"/>
              </a:rPr>
              <a:t>Educational and training simulation laboratory for nursing and medical students</a:t>
            </a:r>
          </a:p>
          <a:p>
            <a:pPr marL="342424" indent="-342424" algn="just"/>
            <a:endParaRPr lang="en-US" sz="1350" dirty="0">
              <a:latin typeface="Arial" panose="020B0604020202020204" pitchFamily="34" charset="0"/>
              <a:cs typeface="Arial" panose="020B0604020202020204" pitchFamily="34" charset="0"/>
            </a:endParaRPr>
          </a:p>
          <a:p>
            <a:pPr marL="342424" indent="-342424" algn="just"/>
            <a:r>
              <a:rPr lang="en-US" sz="1350" dirty="0">
                <a:latin typeface="Arial" panose="020B0604020202020204" pitchFamily="34" charset="0"/>
                <a:cs typeface="Arial" panose="020B0604020202020204" pitchFamily="34" charset="0"/>
              </a:rPr>
              <a:t>Goal of doubling National Institute of Health funding over the next 5 years </a:t>
            </a:r>
          </a:p>
          <a:p>
            <a:pPr marL="742474" lvl="1" indent="-285274" algn="just"/>
            <a:r>
              <a:rPr lang="en-US" sz="938" dirty="0">
                <a:latin typeface="Arial" panose="020B0604020202020204" pitchFamily="34" charset="0"/>
                <a:cs typeface="Arial" panose="020B0604020202020204" pitchFamily="34" charset="0"/>
              </a:rPr>
              <a:t>More faculty, staff, graduate students and post docs</a:t>
            </a:r>
          </a:p>
          <a:p>
            <a:pPr marL="742474" lvl="1" indent="-285274" algn="just"/>
            <a:r>
              <a:rPr lang="en-US" sz="938" dirty="0">
                <a:latin typeface="Arial" panose="020B0604020202020204" pitchFamily="34" charset="0"/>
                <a:cs typeface="Arial" panose="020B0604020202020204" pitchFamily="34" charset="0"/>
              </a:rPr>
              <a:t>Additional training and development of future health care workers</a:t>
            </a:r>
          </a:p>
          <a:p>
            <a:pPr marL="742474" lvl="1" indent="-285274" algn="just"/>
            <a:r>
              <a:rPr lang="en-US" sz="938" dirty="0">
                <a:latin typeface="Arial" panose="020B0604020202020204" pitchFamily="34" charset="0"/>
                <a:cs typeface="Arial" panose="020B0604020202020204" pitchFamily="34" charset="0"/>
              </a:rPr>
              <a:t>Developing technology of the future of Medicine</a:t>
            </a:r>
          </a:p>
          <a:p>
            <a:pPr marL="342424" indent="-342424" algn="just"/>
            <a:endParaRPr lang="en-US" sz="1350" dirty="0">
              <a:latin typeface="Arial" panose="020B0604020202020204" pitchFamily="34" charset="0"/>
              <a:cs typeface="Arial" panose="020B0604020202020204" pitchFamily="34" charset="0"/>
            </a:endParaRPr>
          </a:p>
          <a:p>
            <a:pPr marL="342424" indent="-342424" algn="just"/>
            <a:endParaRPr lang="en-US" sz="135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p:txBody>
          <a:bodyPr vert="horz" lIns="68580" tIns="34290" rIns="68580" bIns="34290" rtlCol="0" anchor="t">
            <a:normAutofit/>
          </a:bodyPr>
          <a:lstStyle/>
          <a:p>
            <a:r>
              <a:rPr lang="en-US" sz="1388" dirty="0">
                <a:latin typeface="Arial"/>
                <a:cs typeface="Arial"/>
              </a:rPr>
              <a:t>Project Status: Design</a:t>
            </a:r>
          </a:p>
          <a:p>
            <a:r>
              <a:rPr lang="en-US" sz="1388" dirty="0"/>
              <a:t>		</a:t>
            </a:r>
            <a:endParaRPr lang="en-US" sz="1388" dirty="0">
              <a:cs typeface="Times New Roman"/>
            </a:endParaRPr>
          </a:p>
        </p:txBody>
      </p:sp>
    </p:spTree>
    <p:extLst>
      <p:ext uri="{BB962C8B-B14F-4D97-AF65-F5344CB8AC3E}">
        <p14:creationId xmlns:p14="http://schemas.microsoft.com/office/powerpoint/2010/main" val="1475254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63617B0-C1E8-D18F-BA96-0677FA49D8DF}"/>
              </a:ext>
            </a:extLst>
          </p:cNvPr>
          <p:cNvPicPr>
            <a:picLocks noChangeAspect="1"/>
          </p:cNvPicPr>
          <p:nvPr/>
        </p:nvPicPr>
        <p:blipFill rotWithShape="1">
          <a:blip r:embed="rId3"/>
          <a:srcRect l="49872" t="24260" r="3076" b="12157"/>
          <a:stretch/>
        </p:blipFill>
        <p:spPr bwMode="auto">
          <a:xfrm>
            <a:off x="1" y="0"/>
            <a:ext cx="9134861" cy="5143500"/>
          </a:xfrm>
          <a:prstGeom prst="rect">
            <a:avLst/>
          </a:prstGeom>
          <a:ln>
            <a:noFill/>
          </a:ln>
          <a:extLst>
            <a:ext uri="{53640926-AAD7-44D8-BBD7-CCE9431645EC}">
              <a14:shadowObscured xmlns:a14="http://schemas.microsoft.com/office/drawing/2010/main"/>
            </a:ext>
          </a:extLst>
        </p:spPr>
      </p:pic>
      <p:sp>
        <p:nvSpPr>
          <p:cNvPr id="6" name="Arrow: Left 5">
            <a:extLst>
              <a:ext uri="{FF2B5EF4-FFF2-40B4-BE49-F238E27FC236}">
                <a16:creationId xmlns:a16="http://schemas.microsoft.com/office/drawing/2014/main" id="{93BC026A-591B-50CF-44EE-07DBD5C4F90C}"/>
              </a:ext>
            </a:extLst>
          </p:cNvPr>
          <p:cNvSpPr/>
          <p:nvPr/>
        </p:nvSpPr>
        <p:spPr>
          <a:xfrm rot="14760000">
            <a:off x="3806688" y="431567"/>
            <a:ext cx="638644" cy="36526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defRPr/>
            </a:pPr>
            <a:endParaRPr lang="en-US" sz="1400" dirty="0">
              <a:solidFill>
                <a:srgbClr val="FFFFFF"/>
              </a:solidFill>
              <a:latin typeface="Calibri" panose="020F0502020204030204"/>
            </a:endParaRPr>
          </a:p>
        </p:txBody>
      </p:sp>
      <p:grpSp>
        <p:nvGrpSpPr>
          <p:cNvPr id="2" name="Group 1">
            <a:extLst>
              <a:ext uri="{FF2B5EF4-FFF2-40B4-BE49-F238E27FC236}">
                <a16:creationId xmlns:a16="http://schemas.microsoft.com/office/drawing/2014/main" id="{1B9E6974-63FC-C6CA-B952-C0064A89D109}"/>
              </a:ext>
            </a:extLst>
          </p:cNvPr>
          <p:cNvGrpSpPr/>
          <p:nvPr/>
        </p:nvGrpSpPr>
        <p:grpSpPr>
          <a:xfrm>
            <a:off x="5417095" y="133811"/>
            <a:ext cx="3520307" cy="1325541"/>
            <a:chOff x="7357965" y="210219"/>
            <a:chExt cx="4693743" cy="1767388"/>
          </a:xfrm>
        </p:grpSpPr>
        <p:sp>
          <p:nvSpPr>
            <p:cNvPr id="8" name="Rectangle 7">
              <a:extLst>
                <a:ext uri="{FF2B5EF4-FFF2-40B4-BE49-F238E27FC236}">
                  <a16:creationId xmlns:a16="http://schemas.microsoft.com/office/drawing/2014/main" id="{0A475DF4-9F61-1C49-16B1-9B8072144924}"/>
                </a:ext>
              </a:extLst>
            </p:cNvPr>
            <p:cNvSpPr/>
            <p:nvPr/>
          </p:nvSpPr>
          <p:spPr>
            <a:xfrm>
              <a:off x="7357965" y="210219"/>
              <a:ext cx="4693743" cy="1767388"/>
            </a:xfrm>
            <a:prstGeom prst="rect">
              <a:avLst/>
            </a:prstGeom>
            <a:solidFill>
              <a:schemeClr val="accent1">
                <a:lumMod val="75000"/>
                <a:lumOff val="25000"/>
              </a:schemeClr>
            </a:solidFill>
            <a:ln w="25400">
              <a:solidFill>
                <a:schemeClr val="accent1"/>
              </a:solidFill>
              <a:extLst>
                <a:ext uri="{C807C97D-BFC1-408E-A445-0C87EB9F89A2}">
                  <ask:lineSketchStyleProps xmlns:ask="http://schemas.microsoft.com/office/drawing/2018/sketchyshapes" sd="1219033472">
                    <a:custGeom>
                      <a:avLst/>
                      <a:gdLst>
                        <a:gd name="connsiteX0" fmla="*/ 0 w 4693743"/>
                        <a:gd name="connsiteY0" fmla="*/ 0 h 1767388"/>
                        <a:gd name="connsiteX1" fmla="*/ 623597 w 4693743"/>
                        <a:gd name="connsiteY1" fmla="*/ 0 h 1767388"/>
                        <a:gd name="connsiteX2" fmla="*/ 1200257 w 4693743"/>
                        <a:gd name="connsiteY2" fmla="*/ 0 h 1767388"/>
                        <a:gd name="connsiteX3" fmla="*/ 1917729 w 4693743"/>
                        <a:gd name="connsiteY3" fmla="*/ 0 h 1767388"/>
                        <a:gd name="connsiteX4" fmla="*/ 2588264 w 4693743"/>
                        <a:gd name="connsiteY4" fmla="*/ 0 h 1767388"/>
                        <a:gd name="connsiteX5" fmla="*/ 3258799 w 4693743"/>
                        <a:gd name="connsiteY5" fmla="*/ 0 h 1767388"/>
                        <a:gd name="connsiteX6" fmla="*/ 4023208 w 4693743"/>
                        <a:gd name="connsiteY6" fmla="*/ 0 h 1767388"/>
                        <a:gd name="connsiteX7" fmla="*/ 4693743 w 4693743"/>
                        <a:gd name="connsiteY7" fmla="*/ 0 h 1767388"/>
                        <a:gd name="connsiteX8" fmla="*/ 4693743 w 4693743"/>
                        <a:gd name="connsiteY8" fmla="*/ 536108 h 1767388"/>
                        <a:gd name="connsiteX9" fmla="*/ 4693743 w 4693743"/>
                        <a:gd name="connsiteY9" fmla="*/ 1142911 h 1767388"/>
                        <a:gd name="connsiteX10" fmla="*/ 4693743 w 4693743"/>
                        <a:gd name="connsiteY10" fmla="*/ 1767388 h 1767388"/>
                        <a:gd name="connsiteX11" fmla="*/ 3976271 w 4693743"/>
                        <a:gd name="connsiteY11" fmla="*/ 1767388 h 1767388"/>
                        <a:gd name="connsiteX12" fmla="*/ 3258799 w 4693743"/>
                        <a:gd name="connsiteY12" fmla="*/ 1767388 h 1767388"/>
                        <a:gd name="connsiteX13" fmla="*/ 2494389 w 4693743"/>
                        <a:gd name="connsiteY13" fmla="*/ 1767388 h 1767388"/>
                        <a:gd name="connsiteX14" fmla="*/ 1870792 w 4693743"/>
                        <a:gd name="connsiteY14" fmla="*/ 1767388 h 1767388"/>
                        <a:gd name="connsiteX15" fmla="*/ 1106382 w 4693743"/>
                        <a:gd name="connsiteY15" fmla="*/ 1767388 h 1767388"/>
                        <a:gd name="connsiteX16" fmla="*/ 0 w 4693743"/>
                        <a:gd name="connsiteY16" fmla="*/ 1767388 h 1767388"/>
                        <a:gd name="connsiteX17" fmla="*/ 0 w 4693743"/>
                        <a:gd name="connsiteY17" fmla="*/ 1231280 h 1767388"/>
                        <a:gd name="connsiteX18" fmla="*/ 0 w 4693743"/>
                        <a:gd name="connsiteY18" fmla="*/ 624477 h 1767388"/>
                        <a:gd name="connsiteX19" fmla="*/ 0 w 4693743"/>
                        <a:gd name="connsiteY19" fmla="*/ 0 h 176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3743" h="1767388" fill="none" extrusionOk="0">
                          <a:moveTo>
                            <a:pt x="0" y="0"/>
                          </a:moveTo>
                          <a:cubicBezTo>
                            <a:pt x="278247" y="15105"/>
                            <a:pt x="320564" y="-20487"/>
                            <a:pt x="623597" y="0"/>
                          </a:cubicBezTo>
                          <a:cubicBezTo>
                            <a:pt x="926630" y="20487"/>
                            <a:pt x="971448" y="-23778"/>
                            <a:pt x="1200257" y="0"/>
                          </a:cubicBezTo>
                          <a:cubicBezTo>
                            <a:pt x="1429066" y="23778"/>
                            <a:pt x="1621909" y="-17225"/>
                            <a:pt x="1917729" y="0"/>
                          </a:cubicBezTo>
                          <a:cubicBezTo>
                            <a:pt x="2213549" y="17225"/>
                            <a:pt x="2347190" y="-21135"/>
                            <a:pt x="2588264" y="0"/>
                          </a:cubicBezTo>
                          <a:cubicBezTo>
                            <a:pt x="2829339" y="21135"/>
                            <a:pt x="2982709" y="19176"/>
                            <a:pt x="3258799" y="0"/>
                          </a:cubicBezTo>
                          <a:cubicBezTo>
                            <a:pt x="3534889" y="-19176"/>
                            <a:pt x="3649587" y="-23292"/>
                            <a:pt x="4023208" y="0"/>
                          </a:cubicBezTo>
                          <a:cubicBezTo>
                            <a:pt x="4396829" y="23292"/>
                            <a:pt x="4433451" y="-21119"/>
                            <a:pt x="4693743" y="0"/>
                          </a:cubicBezTo>
                          <a:cubicBezTo>
                            <a:pt x="4681024" y="246110"/>
                            <a:pt x="4685029" y="270659"/>
                            <a:pt x="4693743" y="536108"/>
                          </a:cubicBezTo>
                          <a:cubicBezTo>
                            <a:pt x="4702457" y="801557"/>
                            <a:pt x="4682362" y="845648"/>
                            <a:pt x="4693743" y="1142911"/>
                          </a:cubicBezTo>
                          <a:cubicBezTo>
                            <a:pt x="4705124" y="1440174"/>
                            <a:pt x="4715729" y="1613159"/>
                            <a:pt x="4693743" y="1767388"/>
                          </a:cubicBezTo>
                          <a:cubicBezTo>
                            <a:pt x="4539929" y="1734125"/>
                            <a:pt x="4233311" y="1738668"/>
                            <a:pt x="3976271" y="1767388"/>
                          </a:cubicBezTo>
                          <a:cubicBezTo>
                            <a:pt x="3719231" y="1796108"/>
                            <a:pt x="3515772" y="1791297"/>
                            <a:pt x="3258799" y="1767388"/>
                          </a:cubicBezTo>
                          <a:cubicBezTo>
                            <a:pt x="3001826" y="1743479"/>
                            <a:pt x="2790751" y="1762911"/>
                            <a:pt x="2494389" y="1767388"/>
                          </a:cubicBezTo>
                          <a:cubicBezTo>
                            <a:pt x="2198027" y="1771866"/>
                            <a:pt x="2007324" y="1755932"/>
                            <a:pt x="1870792" y="1767388"/>
                          </a:cubicBezTo>
                          <a:cubicBezTo>
                            <a:pt x="1734260" y="1778844"/>
                            <a:pt x="1310256" y="1781114"/>
                            <a:pt x="1106382" y="1767388"/>
                          </a:cubicBezTo>
                          <a:cubicBezTo>
                            <a:pt x="902508" y="1753663"/>
                            <a:pt x="328284" y="1771982"/>
                            <a:pt x="0" y="1767388"/>
                          </a:cubicBezTo>
                          <a:cubicBezTo>
                            <a:pt x="15744" y="1599764"/>
                            <a:pt x="-25872" y="1464933"/>
                            <a:pt x="0" y="1231280"/>
                          </a:cubicBezTo>
                          <a:cubicBezTo>
                            <a:pt x="25872" y="997627"/>
                            <a:pt x="-4770" y="905421"/>
                            <a:pt x="0" y="624477"/>
                          </a:cubicBezTo>
                          <a:cubicBezTo>
                            <a:pt x="4770" y="343533"/>
                            <a:pt x="-27467" y="234738"/>
                            <a:pt x="0" y="0"/>
                          </a:cubicBezTo>
                          <a:close/>
                        </a:path>
                        <a:path w="4693743" h="1767388" stroke="0" extrusionOk="0">
                          <a:moveTo>
                            <a:pt x="0" y="0"/>
                          </a:moveTo>
                          <a:cubicBezTo>
                            <a:pt x="236178" y="-22278"/>
                            <a:pt x="414946" y="29757"/>
                            <a:pt x="623597" y="0"/>
                          </a:cubicBezTo>
                          <a:cubicBezTo>
                            <a:pt x="832248" y="-29757"/>
                            <a:pt x="986578" y="-21815"/>
                            <a:pt x="1153320" y="0"/>
                          </a:cubicBezTo>
                          <a:cubicBezTo>
                            <a:pt x="1320062" y="21815"/>
                            <a:pt x="1744551" y="28950"/>
                            <a:pt x="1917729" y="0"/>
                          </a:cubicBezTo>
                          <a:cubicBezTo>
                            <a:pt x="2090907" y="-28950"/>
                            <a:pt x="2257539" y="-4893"/>
                            <a:pt x="2541327" y="0"/>
                          </a:cubicBezTo>
                          <a:cubicBezTo>
                            <a:pt x="2825115" y="4893"/>
                            <a:pt x="2960380" y="23283"/>
                            <a:pt x="3164924" y="0"/>
                          </a:cubicBezTo>
                          <a:cubicBezTo>
                            <a:pt x="3369468" y="-23283"/>
                            <a:pt x="3640960" y="-16618"/>
                            <a:pt x="3929333" y="0"/>
                          </a:cubicBezTo>
                          <a:cubicBezTo>
                            <a:pt x="4217706" y="16618"/>
                            <a:pt x="4338579" y="-13795"/>
                            <a:pt x="4693743" y="0"/>
                          </a:cubicBezTo>
                          <a:cubicBezTo>
                            <a:pt x="4665565" y="171576"/>
                            <a:pt x="4702670" y="460282"/>
                            <a:pt x="4693743" y="624477"/>
                          </a:cubicBezTo>
                          <a:cubicBezTo>
                            <a:pt x="4684816" y="788672"/>
                            <a:pt x="4691977" y="960741"/>
                            <a:pt x="4693743" y="1178259"/>
                          </a:cubicBezTo>
                          <a:cubicBezTo>
                            <a:pt x="4695509" y="1395777"/>
                            <a:pt x="4722185" y="1626237"/>
                            <a:pt x="4693743" y="1767388"/>
                          </a:cubicBezTo>
                          <a:cubicBezTo>
                            <a:pt x="4527463" y="1792872"/>
                            <a:pt x="4332045" y="1765808"/>
                            <a:pt x="4023208" y="1767388"/>
                          </a:cubicBezTo>
                          <a:cubicBezTo>
                            <a:pt x="3714372" y="1768968"/>
                            <a:pt x="3560004" y="1746310"/>
                            <a:pt x="3399611" y="1767388"/>
                          </a:cubicBezTo>
                          <a:cubicBezTo>
                            <a:pt x="3239218" y="1788466"/>
                            <a:pt x="2950133" y="1750944"/>
                            <a:pt x="2635201" y="1767388"/>
                          </a:cubicBezTo>
                          <a:cubicBezTo>
                            <a:pt x="2320269" y="1783833"/>
                            <a:pt x="2178846" y="1749273"/>
                            <a:pt x="1870792" y="1767388"/>
                          </a:cubicBezTo>
                          <a:cubicBezTo>
                            <a:pt x="1562738" y="1785503"/>
                            <a:pt x="1422890" y="1771028"/>
                            <a:pt x="1294132" y="1767388"/>
                          </a:cubicBezTo>
                          <a:cubicBezTo>
                            <a:pt x="1165374" y="1763748"/>
                            <a:pt x="951212" y="1749820"/>
                            <a:pt x="623597" y="1767388"/>
                          </a:cubicBezTo>
                          <a:cubicBezTo>
                            <a:pt x="295983" y="1784956"/>
                            <a:pt x="214048" y="1779647"/>
                            <a:pt x="0" y="1767388"/>
                          </a:cubicBezTo>
                          <a:cubicBezTo>
                            <a:pt x="-28836" y="1609162"/>
                            <a:pt x="-23973" y="1344856"/>
                            <a:pt x="0" y="1178259"/>
                          </a:cubicBezTo>
                          <a:cubicBezTo>
                            <a:pt x="23973" y="1011662"/>
                            <a:pt x="2720" y="778948"/>
                            <a:pt x="0" y="624477"/>
                          </a:cubicBezTo>
                          <a:cubicBezTo>
                            <a:pt x="-2720" y="470006"/>
                            <a:pt x="24163" y="25589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Calibri" panose="020F0502020204030204"/>
              </a:endParaRPr>
            </a:p>
          </p:txBody>
        </p:sp>
        <p:sp>
          <p:nvSpPr>
            <p:cNvPr id="9" name="TextBox 8">
              <a:extLst>
                <a:ext uri="{FF2B5EF4-FFF2-40B4-BE49-F238E27FC236}">
                  <a16:creationId xmlns:a16="http://schemas.microsoft.com/office/drawing/2014/main" id="{69835152-908A-3F4A-301E-ADE212A66712}"/>
                </a:ext>
              </a:extLst>
            </p:cNvPr>
            <p:cNvSpPr txBox="1"/>
            <p:nvPr/>
          </p:nvSpPr>
          <p:spPr>
            <a:xfrm>
              <a:off x="7467502" y="432194"/>
              <a:ext cx="4474668" cy="1354217"/>
            </a:xfrm>
            <a:prstGeom prst="rect">
              <a:avLst/>
            </a:prstGeom>
            <a:solidFill>
              <a:schemeClr val="accent1">
                <a:lumMod val="75000"/>
                <a:lumOff val="25000"/>
              </a:schemeClr>
            </a:solidFill>
          </p:spPr>
          <p:txBody>
            <a:bodyPr wrap="square" rtlCol="0">
              <a:spAutoFit/>
            </a:bodyPr>
            <a:lstStyle/>
            <a:p>
              <a:pPr algn="ctr" defTabSz="685800">
                <a:defRPr/>
              </a:pPr>
              <a:r>
                <a:rPr lang="en-US" sz="3000" dirty="0">
                  <a:solidFill>
                    <a:srgbClr val="FFFFFF"/>
                  </a:solidFill>
                  <a:effectLst>
                    <a:outerShdw blurRad="38100" dist="38100" dir="2700000" algn="tl">
                      <a:srgbClr val="000000">
                        <a:alpha val="43137"/>
                      </a:srgbClr>
                    </a:outerShdw>
                  </a:effectLst>
                  <a:latin typeface="Calibri" panose="020F0502020204030204"/>
                </a:rPr>
                <a:t>FSU/TMH Academic Health Center</a:t>
              </a:r>
            </a:p>
          </p:txBody>
        </p:sp>
      </p:grpSp>
      <p:sp>
        <p:nvSpPr>
          <p:cNvPr id="5" name="Plus Sign 4">
            <a:extLst>
              <a:ext uri="{FF2B5EF4-FFF2-40B4-BE49-F238E27FC236}">
                <a16:creationId xmlns:a16="http://schemas.microsoft.com/office/drawing/2014/main" id="{94C774C3-3562-B0C7-C53B-C2687E78DF87}"/>
              </a:ext>
            </a:extLst>
          </p:cNvPr>
          <p:cNvSpPr/>
          <p:nvPr/>
        </p:nvSpPr>
        <p:spPr>
          <a:xfrm>
            <a:off x="3256059" y="3005593"/>
            <a:ext cx="405517" cy="429371"/>
          </a:xfrm>
          <a:prstGeom prst="mathPlus">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7" name="TextBox 6">
            <a:extLst>
              <a:ext uri="{FF2B5EF4-FFF2-40B4-BE49-F238E27FC236}">
                <a16:creationId xmlns:a16="http://schemas.microsoft.com/office/drawing/2014/main" id="{C3F2218C-9F8C-29EB-1BB5-5BF48EB9D38B}"/>
              </a:ext>
            </a:extLst>
          </p:cNvPr>
          <p:cNvSpPr txBox="1"/>
          <p:nvPr/>
        </p:nvSpPr>
        <p:spPr>
          <a:xfrm>
            <a:off x="3219449" y="3347153"/>
            <a:ext cx="524503" cy="300082"/>
          </a:xfrm>
          <a:prstGeom prst="rect">
            <a:avLst/>
          </a:prstGeom>
          <a:noFill/>
        </p:spPr>
        <p:txBody>
          <a:bodyPr wrap="none" rtlCol="0">
            <a:spAutoFit/>
          </a:bodyPr>
          <a:lstStyle/>
          <a:p>
            <a:pPr defTabSz="685800"/>
            <a:r>
              <a:rPr lang="en-US" sz="1350" dirty="0">
                <a:solidFill>
                  <a:srgbClr val="000000"/>
                </a:solidFill>
                <a:latin typeface="Calibri" panose="020F0502020204030204"/>
              </a:rPr>
              <a:t>TMH</a:t>
            </a:r>
          </a:p>
        </p:txBody>
      </p:sp>
    </p:spTree>
    <p:extLst>
      <p:ext uri="{BB962C8B-B14F-4D97-AF65-F5344CB8AC3E}">
        <p14:creationId xmlns:p14="http://schemas.microsoft.com/office/powerpoint/2010/main" val="2489361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3004-B178-61E7-1DCA-28222631F7EC}"/>
              </a:ext>
            </a:extLst>
          </p:cNvPr>
          <p:cNvSpPr>
            <a:spLocks noGrp="1"/>
          </p:cNvSpPr>
          <p:nvPr>
            <p:ph type="title"/>
          </p:nvPr>
        </p:nvSpPr>
        <p:spPr>
          <a:xfrm>
            <a:off x="457202" y="873675"/>
            <a:ext cx="3183850" cy="962096"/>
          </a:xfrm>
        </p:spPr>
        <p:txBody>
          <a:bodyPr>
            <a:noAutofit/>
          </a:bodyPr>
          <a:lstStyle/>
          <a:p>
            <a:r>
              <a:rPr lang="en-US" sz="2025" dirty="0">
                <a:latin typeface="Arial"/>
                <a:cs typeface="Arial"/>
              </a:rPr>
              <a:t>FSU/TMH Academic </a:t>
            </a:r>
            <a:br>
              <a:rPr lang="en-US" sz="2025" dirty="0">
                <a:latin typeface="Arial"/>
                <a:cs typeface="Arial"/>
              </a:rPr>
            </a:br>
            <a:r>
              <a:rPr lang="en-US" sz="2025" dirty="0">
                <a:latin typeface="Arial"/>
                <a:cs typeface="Arial"/>
              </a:rPr>
              <a:t>Health Center</a:t>
            </a:r>
            <a:endParaRPr lang="en-US" sz="2025" dirty="0"/>
          </a:p>
        </p:txBody>
      </p:sp>
      <p:sp>
        <p:nvSpPr>
          <p:cNvPr id="6" name="Text Placeholder 5">
            <a:extLst>
              <a:ext uri="{FF2B5EF4-FFF2-40B4-BE49-F238E27FC236}">
                <a16:creationId xmlns:a16="http://schemas.microsoft.com/office/drawing/2014/main" id="{6DF790D8-5FB4-DCDF-FC19-873CDA3BDEF9}"/>
              </a:ext>
            </a:extLst>
          </p:cNvPr>
          <p:cNvSpPr>
            <a:spLocks noGrp="1"/>
          </p:cNvSpPr>
          <p:nvPr>
            <p:ph type="body" sz="half" idx="2"/>
          </p:nvPr>
        </p:nvSpPr>
        <p:spPr/>
        <p:txBody>
          <a:bodyPr vert="horz" lIns="68580" tIns="34290" rIns="68580" bIns="34290" rtlCol="0" anchor="t">
            <a:normAutofit/>
          </a:bodyPr>
          <a:lstStyle/>
          <a:p>
            <a:r>
              <a:rPr lang="en-US" sz="1388" dirty="0"/>
              <a:t>		</a:t>
            </a:r>
            <a:endParaRPr lang="en-US" sz="1388" dirty="0">
              <a:cs typeface="Times New Roman"/>
            </a:endParaRPr>
          </a:p>
        </p:txBody>
      </p:sp>
      <p:pic>
        <p:nvPicPr>
          <p:cNvPr id="8" name="Picture 7">
            <a:extLst>
              <a:ext uri="{FF2B5EF4-FFF2-40B4-BE49-F238E27FC236}">
                <a16:creationId xmlns:a16="http://schemas.microsoft.com/office/drawing/2014/main" id="{BB1DBDA9-D31C-F77F-624F-4739CB3296AF}"/>
              </a:ext>
            </a:extLst>
          </p:cNvPr>
          <p:cNvPicPr>
            <a:picLocks noChangeAspect="1"/>
          </p:cNvPicPr>
          <p:nvPr/>
        </p:nvPicPr>
        <p:blipFill rotWithShape="1">
          <a:blip r:embed="rId2">
            <a:extLst>
              <a:ext uri="{28A0092B-C50C-407E-A947-70E740481C1C}">
                <a14:useLocalDpi xmlns:a14="http://schemas.microsoft.com/office/drawing/2010/main" val="0"/>
              </a:ext>
            </a:extLst>
          </a:blip>
          <a:srcRect l="10826" b="327"/>
          <a:stretch/>
        </p:blipFill>
        <p:spPr>
          <a:xfrm>
            <a:off x="3141218" y="1013476"/>
            <a:ext cx="5853833" cy="3673818"/>
          </a:xfrm>
          <a:prstGeom prst="rect">
            <a:avLst/>
          </a:prstGeom>
          <a:ln w="12700">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0068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Questions and Answers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6592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Travel Questions</a:t>
            </a:r>
          </a:p>
        </p:txBody>
      </p:sp>
      <p:sp>
        <p:nvSpPr>
          <p:cNvPr id="5" name="Content Placeholder 4"/>
          <p:cNvSpPr>
            <a:spLocks noGrp="1"/>
          </p:cNvSpPr>
          <p:nvPr>
            <p:ph idx="1"/>
          </p:nvPr>
        </p:nvSpPr>
        <p:spPr/>
        <p:txBody>
          <a:bodyPr>
            <a:normAutofit fontScale="85000" lnSpcReduction="20000"/>
          </a:bodyPr>
          <a:lstStyle/>
          <a:p>
            <a:pPr>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Not sure if you drive but the price of gas has been higher :) The reimbursement rate for mileage has been 0.445/mile since as long as I can remember.  Its easier and cheaper for the state if I drive my own car and get reimbursed.  Will this rate ever change?   It costs the university MORE for me to get a rental and costs time/effort.  </a:t>
            </a:r>
          </a:p>
          <a:p>
            <a:pPr>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endParaRPr>
          </a:p>
          <a:p>
            <a:pPr lvl="1">
              <a:buFont typeface="Arial" panose="020B0604020202020204" pitchFamily="34" charset="0"/>
              <a:buChar char="•"/>
            </a:pPr>
            <a:r>
              <a:rPr lang="en-US" sz="1400" i="1" dirty="0">
                <a:effectLst/>
                <a:latin typeface="Calibri" panose="020F0502020204030204" pitchFamily="34" charset="0"/>
                <a:ea typeface="Calibri" panose="020F0502020204030204" pitchFamily="34" charset="0"/>
              </a:rPr>
              <a:t>There is no requirement by the university for travelers to rent a car rather than take their personal vehicle when traveling for university business. Rather, the Travel policy indicates that, “Travelers are to choose the most practical and economical mode of transportation and are to generally travel the most direct route.  Consideration is to be given to the total cost to the University, considering time of the traveler, impact on the productivity of the traveler, cost of transportation, and per diem or subsistence required.”  Providing a rental car option is intended to be for the employee’s benefit so that they do not have to put the wear, tear, and liability on their own vehicle. Travelers should keep in mind that the State rental contract includes collision and comprehensive coverage insurance, in the event that they are involved in any kind of accident.</a:t>
            </a:r>
          </a:p>
          <a:p>
            <a:pPr lvl="1">
              <a:buFont typeface="Arial" panose="020B0604020202020204" pitchFamily="34" charset="0"/>
              <a:buChar char="•"/>
            </a:pPr>
            <a:endParaRPr lang="en-US" sz="1400" i="1" dirty="0">
              <a:effectLst/>
              <a:latin typeface="Calibri" panose="020F0502020204030204" pitchFamily="34" charset="0"/>
              <a:ea typeface="Calibri" panose="020F0502020204030204" pitchFamily="34" charset="0"/>
            </a:endParaRPr>
          </a:p>
          <a:p>
            <a:pPr lvl="1">
              <a:buFont typeface="Arial" panose="020B0604020202020204" pitchFamily="34" charset="0"/>
              <a:buChar char="•"/>
            </a:pPr>
            <a:r>
              <a:rPr lang="en-US" sz="1400" i="1" dirty="0">
                <a:effectLst/>
                <a:latin typeface="Calibri" panose="020F0502020204030204" pitchFamily="34" charset="0"/>
                <a:ea typeface="Calibri" panose="020F0502020204030204" pitchFamily="34" charset="0"/>
              </a:rPr>
              <a:t>According to </a:t>
            </a:r>
            <a:r>
              <a:rPr lang="en-US" sz="1400" i="1" dirty="0">
                <a:latin typeface="Calibri" panose="020F0502020204030204" pitchFamily="34" charset="0"/>
                <a:ea typeface="Calibri" panose="020F0502020204030204" pitchFamily="34" charset="0"/>
              </a:rPr>
              <a:t>State of Florida law, the University must comply with the state established per diem rates including those of mileage</a:t>
            </a:r>
            <a:endParaRPr lang="en-US" sz="1400" dirty="0">
              <a:effectLst/>
              <a:latin typeface="Calibri" panose="020F0502020204030204" pitchFamily="34" charset="0"/>
              <a:ea typeface="Calibri" panose="020F0502020204030204" pitchFamily="34" charset="0"/>
            </a:endParaRPr>
          </a:p>
          <a:p>
            <a:pPr rtl="0">
              <a:buFont typeface="Arial" panose="020B0604020202020204" pitchFamily="34" charset="0"/>
              <a:buChar char="•"/>
            </a:pPr>
            <a:endParaRPr lang="en-US" sz="1800" dirty="0">
              <a:effectLst/>
            </a:endParaRPr>
          </a:p>
        </p:txBody>
      </p:sp>
      <p:sp>
        <p:nvSpPr>
          <p:cNvPr id="3" name="Slide Number Placeholder 3">
            <a:extLst>
              <a:ext uri="{FF2B5EF4-FFF2-40B4-BE49-F238E27FC236}">
                <a16:creationId xmlns:a16="http://schemas.microsoft.com/office/drawing/2014/main" id="{3BAB7AE6-EC13-C4E9-2D8A-D6FAFC980A80}"/>
              </a:ext>
            </a:extLst>
          </p:cNvPr>
          <p:cNvSpPr>
            <a:spLocks noGrp="1"/>
          </p:cNvSpPr>
          <p:nvPr>
            <p:ph type="sldNum" sz="quarter" idx="12"/>
          </p:nvPr>
        </p:nvSpPr>
        <p:spPr>
          <a:xfrm>
            <a:off x="6553200" y="4767263"/>
            <a:ext cx="21336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644787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Travel Questions</a:t>
            </a:r>
          </a:p>
        </p:txBody>
      </p:sp>
      <p:sp>
        <p:nvSpPr>
          <p:cNvPr id="5" name="Content Placeholder 4"/>
          <p:cNvSpPr>
            <a:spLocks noGrp="1"/>
          </p:cNvSpPr>
          <p:nvPr>
            <p:ph idx="1"/>
          </p:nvPr>
        </p:nvSpPr>
        <p:spPr/>
        <p:txBody>
          <a:bodyPr>
            <a:normAutofit/>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Relating to Rentals - AVIS has been a terrible partner to FSU.  We were better off with an Enterprise 	location on campus.  How do we improve rental options for faculty/staff with an on campus 	location that serves our needs better?   </a:t>
            </a:r>
          </a:p>
          <a:p>
            <a:pPr marL="0" marR="0" indent="0">
              <a:spcBef>
                <a:spcPts val="0"/>
              </a:spcBef>
              <a:spcAft>
                <a:spcPts val="0"/>
              </a:spcAft>
              <a:buNone/>
            </a:pPr>
            <a:endParaRPr lang="en-US" sz="1800" dirty="0">
              <a:solidFill>
                <a:srgbClr val="000000"/>
              </a:solidFill>
              <a:effectLst/>
              <a:latin typeface="Calibri" panose="020F0502020204030204" pitchFamily="34" charset="0"/>
              <a:ea typeface="Calibri" panose="020F0502020204030204" pitchFamily="34" charset="0"/>
            </a:endParaRPr>
          </a:p>
          <a:p>
            <a:pPr marL="400050" lvl="1">
              <a:spcBef>
                <a:spcPts val="0"/>
              </a:spcBef>
            </a:pPr>
            <a:r>
              <a:rPr lang="en-US" sz="1400" i="1" dirty="0">
                <a:effectLst/>
                <a:latin typeface="Calibri" panose="020F0502020204030204" pitchFamily="34" charset="0"/>
                <a:ea typeface="Calibri" panose="020F0502020204030204" pitchFamily="34" charset="0"/>
              </a:rPr>
              <a:t>While AVIS/Budget provides the most economical means of renting a vehicle for university business, there are other options available on university contracts – including Enterprise/National and Hertz. If there are specific issues with AVIS, it would be very helpful if those could be detailed so we can try and address them. </a:t>
            </a:r>
            <a:endParaRPr lang="en-US" sz="1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
        <p:nvSpPr>
          <p:cNvPr id="3" name="Slide Number Placeholder 3">
            <a:extLst>
              <a:ext uri="{FF2B5EF4-FFF2-40B4-BE49-F238E27FC236}">
                <a16:creationId xmlns:a16="http://schemas.microsoft.com/office/drawing/2014/main" id="{3BAB7AE6-EC13-C4E9-2D8A-D6FAFC980A80}"/>
              </a:ext>
            </a:extLst>
          </p:cNvPr>
          <p:cNvSpPr>
            <a:spLocks noGrp="1"/>
          </p:cNvSpPr>
          <p:nvPr>
            <p:ph type="sldNum" sz="quarter" idx="12"/>
          </p:nvPr>
        </p:nvSpPr>
        <p:spPr>
          <a:xfrm>
            <a:off x="6553200" y="4767263"/>
            <a:ext cx="21336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2155909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Travel Questions</a:t>
            </a:r>
          </a:p>
        </p:txBody>
      </p:sp>
      <p:sp>
        <p:nvSpPr>
          <p:cNvPr id="5" name="Content Placeholder 4"/>
          <p:cNvSpPr>
            <a:spLocks noGrp="1"/>
          </p:cNvSpPr>
          <p:nvPr>
            <p:ph idx="1"/>
          </p:nvPr>
        </p:nvSpPr>
        <p:spPr/>
        <p:txBody>
          <a:bodyPr>
            <a:normAutofit fontScale="92500"/>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Relating to Rentals - AVIS has been a terrible partner to FSU.  We were better off with an Enterprise 	location on campus.  How do we improve rental options for faculty/staff with an on campus 	location that serves our needs better?   </a:t>
            </a:r>
          </a:p>
          <a:p>
            <a:pPr marL="0" marR="0" indent="0">
              <a:spcBef>
                <a:spcPts val="0"/>
              </a:spcBef>
              <a:spcAft>
                <a:spcPts val="0"/>
              </a:spcAft>
              <a:buNone/>
            </a:pPr>
            <a:endParaRPr lang="en-US" sz="1800" dirty="0">
              <a:solidFill>
                <a:srgbClr val="000000"/>
              </a:solidFill>
              <a:effectLst/>
              <a:latin typeface="Calibri" panose="020F0502020204030204" pitchFamily="34" charset="0"/>
              <a:ea typeface="Calibri" panose="020F0502020204030204" pitchFamily="34" charset="0"/>
            </a:endParaRPr>
          </a:p>
          <a:p>
            <a:pPr marL="400050" lvl="1">
              <a:spcBef>
                <a:spcPts val="0"/>
              </a:spcBef>
            </a:pPr>
            <a:r>
              <a:rPr lang="en-US" sz="1400" i="1" dirty="0">
                <a:effectLst/>
                <a:latin typeface="Calibri" panose="020F0502020204030204" pitchFamily="34" charset="0"/>
                <a:ea typeface="Calibri" panose="020F0502020204030204" pitchFamily="34" charset="0"/>
              </a:rPr>
              <a:t>While AVIS/Budget provides the most economical means of renting a vehicle for university business, there are other options available on university contracts – including Enterprise/National and Hertz. If there are specific issues with AVIS, it would be very helpful if those could be detailed so we can try and address them. </a:t>
            </a:r>
          </a:p>
          <a:p>
            <a:pPr marL="400050" lvl="1">
              <a:spcBef>
                <a:spcPts val="0"/>
              </a:spcBef>
            </a:pPr>
            <a:endParaRPr lang="en-US" sz="1400" i="1" dirty="0">
              <a:effectLst/>
              <a:latin typeface="Calibri" panose="020F0502020204030204" pitchFamily="34" charset="0"/>
              <a:ea typeface="Calibri" panose="020F0502020204030204" pitchFamily="34" charset="0"/>
            </a:endParaRPr>
          </a:p>
          <a:p>
            <a:pPr marL="400050" lvl="1">
              <a:spcBef>
                <a:spcPts val="0"/>
              </a:spcBef>
            </a:pPr>
            <a:r>
              <a:rPr lang="en-US" sz="1800" i="1" dirty="0">
                <a:effectLst/>
                <a:latin typeface="Calibri" panose="020F0502020204030204" pitchFamily="34" charset="0"/>
                <a:ea typeface="Calibri" panose="020F0502020204030204" pitchFamily="34" charset="0"/>
              </a:rPr>
              <a:t>As for an on-campus location, this was something that was spearheaded with Enterprise before; however, Enterprise was not happy with the volume at that location and were looking to close it prior to COVID. </a:t>
            </a:r>
            <a:endParaRPr lang="en-US" sz="1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
        <p:nvSpPr>
          <p:cNvPr id="3" name="Slide Number Placeholder 3">
            <a:extLst>
              <a:ext uri="{FF2B5EF4-FFF2-40B4-BE49-F238E27FC236}">
                <a16:creationId xmlns:a16="http://schemas.microsoft.com/office/drawing/2014/main" id="{3BAB7AE6-EC13-C4E9-2D8A-D6FAFC980A80}"/>
              </a:ext>
            </a:extLst>
          </p:cNvPr>
          <p:cNvSpPr>
            <a:spLocks noGrp="1"/>
          </p:cNvSpPr>
          <p:nvPr>
            <p:ph type="sldNum" sz="quarter" idx="12"/>
          </p:nvPr>
        </p:nvSpPr>
        <p:spPr>
          <a:xfrm>
            <a:off x="6553200" y="4767263"/>
            <a:ext cx="2133600"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714217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Deans &amp; Chairs</a:t>
            </a:r>
          </a:p>
        </p:txBody>
      </p:sp>
      <p:sp>
        <p:nvSpPr>
          <p:cNvPr id="3" name="Subtitle 2"/>
          <p:cNvSpPr>
            <a:spLocks noGrp="1"/>
          </p:cNvSpPr>
          <p:nvPr>
            <p:ph type="subTitle" idx="1"/>
          </p:nvPr>
        </p:nvSpPr>
        <p:spPr/>
        <p:txBody>
          <a:bodyPr>
            <a:normAutofit fontScale="85000" lnSpcReduction="20000"/>
          </a:bodyPr>
          <a:lstStyle/>
          <a:p>
            <a:r>
              <a:rPr lang="en-US" dirty="0"/>
              <a:t>Kyle Clark</a:t>
            </a:r>
          </a:p>
          <a:p>
            <a:r>
              <a:rPr lang="en-US" i="1" dirty="0"/>
              <a:t>Senior Vice President for </a:t>
            </a:r>
          </a:p>
          <a:p>
            <a:r>
              <a:rPr lang="en-US" i="1" dirty="0"/>
              <a:t>Finance &amp; Administration</a:t>
            </a:r>
          </a:p>
        </p:txBody>
      </p:sp>
    </p:spTree>
    <p:extLst>
      <p:ext uri="{BB962C8B-B14F-4D97-AF65-F5344CB8AC3E}">
        <p14:creationId xmlns:p14="http://schemas.microsoft.com/office/powerpoint/2010/main" val="3464304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CBE7-CF86-4A7A-1E52-3B1D3B804884}"/>
              </a:ext>
            </a:extLst>
          </p:cNvPr>
          <p:cNvSpPr>
            <a:spLocks noGrp="1"/>
          </p:cNvSpPr>
          <p:nvPr>
            <p:ph type="title"/>
          </p:nvPr>
        </p:nvSpPr>
        <p:spPr/>
        <p:txBody>
          <a:bodyPr>
            <a:noAutofit/>
          </a:bodyPr>
          <a:lstStyle/>
          <a:p>
            <a:r>
              <a:rPr lang="en-US" sz="3200" b="1" dirty="0"/>
              <a:t>2023-2024 Total Operating Budget Summary</a:t>
            </a:r>
          </a:p>
        </p:txBody>
      </p:sp>
      <p:sp>
        <p:nvSpPr>
          <p:cNvPr id="3" name="Slide Number Placeholder 2">
            <a:extLst>
              <a:ext uri="{FF2B5EF4-FFF2-40B4-BE49-F238E27FC236}">
                <a16:creationId xmlns:a16="http://schemas.microsoft.com/office/drawing/2014/main" id="{25FE7647-5B34-E651-0598-002A7F572A5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graphicFrame>
        <p:nvGraphicFramePr>
          <p:cNvPr id="10" name="Content Placeholder 9">
            <a:extLst>
              <a:ext uri="{FF2B5EF4-FFF2-40B4-BE49-F238E27FC236}">
                <a16:creationId xmlns:a16="http://schemas.microsoft.com/office/drawing/2014/main" id="{334AA55C-47CC-9D5E-D9A0-68F71B2272B6}"/>
              </a:ext>
            </a:extLst>
          </p:cNvPr>
          <p:cNvGraphicFramePr>
            <a:graphicFrameLocks noGrp="1"/>
          </p:cNvGraphicFramePr>
          <p:nvPr>
            <p:ph idx="1"/>
          </p:nvPr>
        </p:nvGraphicFramePr>
        <p:xfrm>
          <a:off x="1449354" y="1923931"/>
          <a:ext cx="6245291" cy="2499518"/>
        </p:xfrm>
        <a:graphic>
          <a:graphicData uri="http://schemas.openxmlformats.org/drawingml/2006/table">
            <a:tbl>
              <a:tblPr firstRow="1" firstCol="1" bandRow="1"/>
              <a:tblGrid>
                <a:gridCol w="3415005">
                  <a:extLst>
                    <a:ext uri="{9D8B030D-6E8A-4147-A177-3AD203B41FA5}">
                      <a16:colId xmlns:a16="http://schemas.microsoft.com/office/drawing/2014/main" val="1703984847"/>
                    </a:ext>
                  </a:extLst>
                </a:gridCol>
                <a:gridCol w="1424473">
                  <a:extLst>
                    <a:ext uri="{9D8B030D-6E8A-4147-A177-3AD203B41FA5}">
                      <a16:colId xmlns:a16="http://schemas.microsoft.com/office/drawing/2014/main" val="2369877460"/>
                    </a:ext>
                  </a:extLst>
                </a:gridCol>
                <a:gridCol w="1405813">
                  <a:extLst>
                    <a:ext uri="{9D8B030D-6E8A-4147-A177-3AD203B41FA5}">
                      <a16:colId xmlns:a16="http://schemas.microsoft.com/office/drawing/2014/main" val="462364103"/>
                    </a:ext>
                  </a:extLst>
                </a:gridCol>
              </a:tblGrid>
              <a:tr h="160019">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2022-2023</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2023-2024</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2759525"/>
                  </a:ext>
                </a:extLst>
              </a:tr>
              <a:tr h="262612">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Education &amp; General - State Support</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$683,959,780</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$805,183,345</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6791830"/>
                  </a:ext>
                </a:extLst>
              </a:tr>
              <a:tr h="261257">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Education &amp; General - Tuition and Fees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241,625,270</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238,918,305</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6212000"/>
                  </a:ext>
                </a:extLst>
              </a:tr>
              <a:tr h="255037">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Designated</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95,991,035</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97,154,941</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364054"/>
                  </a:ext>
                </a:extLst>
              </a:tr>
              <a:tr h="255037">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Auxiliary</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397,783,219</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425,239,039</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6462238"/>
                  </a:ext>
                </a:extLst>
              </a:tr>
              <a:tr h="248816">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Debt Service</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45,902,557</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27,542,774</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3033909"/>
                  </a:ext>
                </a:extLst>
              </a:tr>
              <a:tr h="236376">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Restricted</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484,109,658</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520,128,750</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519656"/>
                  </a:ext>
                </a:extLst>
              </a:tr>
              <a:tr h="255036">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Capital Projects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293,579,238</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347,411,462</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4211727"/>
                  </a:ext>
                </a:extLst>
              </a:tr>
              <a:tr h="248817">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Component Units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123,927,812</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164,801,025</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3363938"/>
                  </a:ext>
                </a:extLst>
              </a:tr>
              <a:tr h="242596">
                <a:tc>
                  <a:txBody>
                    <a:bodyPr/>
                    <a:lstStyle/>
                    <a:p>
                      <a:pPr marL="0" marR="0">
                        <a:lnSpc>
                          <a:spcPct val="115000"/>
                        </a:lnSpc>
                        <a:spcBef>
                          <a:spcPts val="0"/>
                        </a:spcBef>
                        <a:spcAft>
                          <a:spcPts val="0"/>
                        </a:spcAft>
                      </a:pPr>
                      <a:r>
                        <a:rPr lang="en-US" sz="1400" b="1"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Total</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$2,366,878,569</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$2,626,379,641</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4725" marR="5472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6559845"/>
                  </a:ext>
                </a:extLst>
              </a:tr>
            </a:tbl>
          </a:graphicData>
        </a:graphic>
      </p:graphicFrame>
    </p:spTree>
    <p:extLst>
      <p:ext uri="{BB962C8B-B14F-4D97-AF65-F5344CB8AC3E}">
        <p14:creationId xmlns:p14="http://schemas.microsoft.com/office/powerpoint/2010/main" val="2982296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CBE7-CF86-4A7A-1E52-3B1D3B804884}"/>
              </a:ext>
            </a:extLst>
          </p:cNvPr>
          <p:cNvSpPr>
            <a:spLocks noGrp="1"/>
          </p:cNvSpPr>
          <p:nvPr>
            <p:ph type="title"/>
          </p:nvPr>
        </p:nvSpPr>
        <p:spPr/>
        <p:txBody>
          <a:bodyPr>
            <a:noAutofit/>
          </a:bodyPr>
          <a:lstStyle/>
          <a:p>
            <a:r>
              <a:rPr lang="en-US" sz="3200" b="1" dirty="0"/>
              <a:t>2023-2024 Total Operating Budget Summary</a:t>
            </a:r>
          </a:p>
        </p:txBody>
      </p:sp>
      <p:sp>
        <p:nvSpPr>
          <p:cNvPr id="3" name="Slide Number Placeholder 2">
            <a:extLst>
              <a:ext uri="{FF2B5EF4-FFF2-40B4-BE49-F238E27FC236}">
                <a16:creationId xmlns:a16="http://schemas.microsoft.com/office/drawing/2014/main" id="{22ED81C7-8B13-7705-8A63-FD33B51CBBB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pic>
        <p:nvPicPr>
          <p:cNvPr id="5" name="Picture 4" descr="A picture containing text, screenshot, diagram, design&#10;&#10;Description automatically generated">
            <a:extLst>
              <a:ext uri="{FF2B5EF4-FFF2-40B4-BE49-F238E27FC236}">
                <a16:creationId xmlns:a16="http://schemas.microsoft.com/office/drawing/2014/main" id="{96AD7F14-90D0-F84B-FDB8-9A99B463283E}"/>
              </a:ext>
            </a:extLst>
          </p:cNvPr>
          <p:cNvPicPr>
            <a:picLocks noChangeAspect="1"/>
          </p:cNvPicPr>
          <p:nvPr/>
        </p:nvPicPr>
        <p:blipFill rotWithShape="1">
          <a:blip r:embed="rId2"/>
          <a:srcRect l="9056" t="18832" r="4766" b="40037"/>
          <a:stretch/>
        </p:blipFill>
        <p:spPr>
          <a:xfrm>
            <a:off x="1844299" y="1689315"/>
            <a:ext cx="5339166" cy="3297721"/>
          </a:xfrm>
          <a:prstGeom prst="rect">
            <a:avLst/>
          </a:prstGeom>
        </p:spPr>
      </p:pic>
    </p:spTree>
    <p:extLst>
      <p:ext uri="{BB962C8B-B14F-4D97-AF65-F5344CB8AC3E}">
        <p14:creationId xmlns:p14="http://schemas.microsoft.com/office/powerpoint/2010/main" val="684166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CBE7-CF86-4A7A-1E52-3B1D3B804884}"/>
              </a:ext>
            </a:extLst>
          </p:cNvPr>
          <p:cNvSpPr>
            <a:spLocks noGrp="1"/>
          </p:cNvSpPr>
          <p:nvPr>
            <p:ph type="title"/>
          </p:nvPr>
        </p:nvSpPr>
        <p:spPr/>
        <p:txBody>
          <a:bodyPr>
            <a:noAutofit/>
          </a:bodyPr>
          <a:lstStyle/>
          <a:p>
            <a:r>
              <a:rPr lang="en-US" sz="3200" b="1" dirty="0"/>
              <a:t>Capital Project Budget Highlights</a:t>
            </a:r>
          </a:p>
        </p:txBody>
      </p:sp>
      <p:sp>
        <p:nvSpPr>
          <p:cNvPr id="5" name="Content Placeholder 4">
            <a:extLst>
              <a:ext uri="{FF2B5EF4-FFF2-40B4-BE49-F238E27FC236}">
                <a16:creationId xmlns:a16="http://schemas.microsoft.com/office/drawing/2014/main" id="{0B4857ED-0634-FCC3-2550-986CADB487D1}"/>
              </a:ext>
            </a:extLst>
          </p:cNvPr>
          <p:cNvSpPr>
            <a:spLocks noGrp="1"/>
          </p:cNvSpPr>
          <p:nvPr>
            <p:ph idx="1"/>
          </p:nvPr>
        </p:nvSpPr>
        <p:spPr>
          <a:xfrm>
            <a:off x="457200" y="1760481"/>
            <a:ext cx="8229600" cy="3147421"/>
          </a:xfrm>
        </p:spPr>
        <p:txBody>
          <a:bodyPr>
            <a:normAutofit/>
          </a:bodyPr>
          <a:lstStyle/>
          <a:p>
            <a:pPr lvl="1"/>
            <a:r>
              <a:rPr lang="en-US" sz="2000" dirty="0"/>
              <a:t>Dittmer Building - $40M</a:t>
            </a:r>
          </a:p>
          <a:p>
            <a:pPr lvl="1"/>
            <a:r>
              <a:rPr lang="en-US" sz="2000" dirty="0"/>
              <a:t>Kellogg Building - $2.3M</a:t>
            </a:r>
          </a:p>
          <a:p>
            <a:pPr lvl="1"/>
            <a:r>
              <a:rPr lang="en-US" sz="2000" dirty="0"/>
              <a:t>Academic Support - $30M</a:t>
            </a:r>
          </a:p>
          <a:p>
            <a:pPr lvl="1"/>
            <a:r>
              <a:rPr lang="en-US" sz="2000" dirty="0"/>
              <a:t>College of Engineering - $20M</a:t>
            </a:r>
          </a:p>
          <a:p>
            <a:pPr lvl="1"/>
            <a:r>
              <a:rPr lang="en-US" sz="2000" dirty="0"/>
              <a:t>Veterans Legacy Complex - $10M</a:t>
            </a:r>
          </a:p>
          <a:p>
            <a:pPr lvl="1"/>
            <a:r>
              <a:rPr lang="en-US" sz="2000" dirty="0"/>
              <a:t>Panama City Health - $4M</a:t>
            </a:r>
          </a:p>
          <a:p>
            <a:pPr lvl="1"/>
            <a:r>
              <a:rPr lang="en-US" sz="2000" dirty="0"/>
              <a:t>Arts District - $1.47M</a:t>
            </a:r>
          </a:p>
        </p:txBody>
      </p:sp>
      <p:sp>
        <p:nvSpPr>
          <p:cNvPr id="3" name="Slide Number Placeholder 2">
            <a:extLst>
              <a:ext uri="{FF2B5EF4-FFF2-40B4-BE49-F238E27FC236}">
                <a16:creationId xmlns:a16="http://schemas.microsoft.com/office/drawing/2014/main" id="{BF3E4884-2825-9EEA-00D6-61C69A99A2B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360006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CBE7-CF86-4A7A-1E52-3B1D3B804884}"/>
              </a:ext>
            </a:extLst>
          </p:cNvPr>
          <p:cNvSpPr>
            <a:spLocks noGrp="1"/>
          </p:cNvSpPr>
          <p:nvPr>
            <p:ph type="title"/>
          </p:nvPr>
        </p:nvSpPr>
        <p:spPr>
          <a:xfrm>
            <a:off x="457200" y="710906"/>
            <a:ext cx="8229600" cy="729154"/>
          </a:xfrm>
        </p:spPr>
        <p:txBody>
          <a:bodyPr>
            <a:noAutofit/>
          </a:bodyPr>
          <a:lstStyle/>
          <a:p>
            <a:r>
              <a:rPr lang="en-US" sz="3200" b="1" dirty="0"/>
              <a:t>2023-2024 Capital Projects</a:t>
            </a:r>
          </a:p>
        </p:txBody>
      </p:sp>
      <p:graphicFrame>
        <p:nvGraphicFramePr>
          <p:cNvPr id="3" name="Table 3">
            <a:extLst>
              <a:ext uri="{FF2B5EF4-FFF2-40B4-BE49-F238E27FC236}">
                <a16:creationId xmlns:a16="http://schemas.microsoft.com/office/drawing/2014/main" id="{D445CE45-4B63-13F7-A3EB-4DA6C5157269}"/>
              </a:ext>
            </a:extLst>
          </p:cNvPr>
          <p:cNvGraphicFramePr>
            <a:graphicFrameLocks noGrp="1"/>
          </p:cNvGraphicFramePr>
          <p:nvPr>
            <p:ph idx="1"/>
          </p:nvPr>
        </p:nvGraphicFramePr>
        <p:xfrm>
          <a:off x="1962443" y="1422873"/>
          <a:ext cx="5219113" cy="3627120"/>
        </p:xfrm>
        <a:graphic>
          <a:graphicData uri="http://schemas.openxmlformats.org/drawingml/2006/table">
            <a:tbl>
              <a:tblPr firstRow="1" bandRow="1">
                <a:tableStyleId>{5C22544A-7EE6-4342-B048-85BDC9FD1C3A}</a:tableStyleId>
              </a:tblPr>
              <a:tblGrid>
                <a:gridCol w="4108354">
                  <a:extLst>
                    <a:ext uri="{9D8B030D-6E8A-4147-A177-3AD203B41FA5}">
                      <a16:colId xmlns:a16="http://schemas.microsoft.com/office/drawing/2014/main" val="1756447651"/>
                    </a:ext>
                  </a:extLst>
                </a:gridCol>
                <a:gridCol w="1110759">
                  <a:extLst>
                    <a:ext uri="{9D8B030D-6E8A-4147-A177-3AD203B41FA5}">
                      <a16:colId xmlns:a16="http://schemas.microsoft.com/office/drawing/2014/main" val="1539276546"/>
                    </a:ext>
                  </a:extLst>
                </a:gridCol>
              </a:tblGrid>
              <a:tr h="189788">
                <a:tc>
                  <a:txBody>
                    <a:bodyPr/>
                    <a:lstStyle/>
                    <a:p>
                      <a:r>
                        <a:rPr lang="en-US" sz="1100" dirty="0">
                          <a:solidFill>
                            <a:schemeClr val="tx1"/>
                          </a:solidFill>
                        </a:rPr>
                        <a:t>PROJECT</a:t>
                      </a:r>
                    </a:p>
                  </a:txBody>
                  <a:tcPr/>
                </a:tc>
                <a:tc>
                  <a:txBody>
                    <a:bodyPr/>
                    <a:lstStyle/>
                    <a:p>
                      <a:pPr algn="r"/>
                      <a:r>
                        <a:rPr lang="en-US" sz="1100" dirty="0">
                          <a:solidFill>
                            <a:schemeClr val="tx1"/>
                          </a:solidFill>
                        </a:rPr>
                        <a:t>AMOUNT</a:t>
                      </a:r>
                    </a:p>
                  </a:txBody>
                  <a:tcPr/>
                </a:tc>
                <a:extLst>
                  <a:ext uri="{0D108BD9-81ED-4DB2-BD59-A6C34878D82A}">
                    <a16:rowId xmlns:a16="http://schemas.microsoft.com/office/drawing/2014/main" val="49605340"/>
                  </a:ext>
                </a:extLst>
              </a:tr>
              <a:tr h="189788">
                <a:tc>
                  <a:txBody>
                    <a:bodyPr/>
                    <a:lstStyle/>
                    <a:p>
                      <a:r>
                        <a:rPr lang="en-US" sz="1100" dirty="0"/>
                        <a:t>Legacy Hall – College of Business</a:t>
                      </a:r>
                    </a:p>
                  </a:txBody>
                  <a:tcPr/>
                </a:tc>
                <a:tc>
                  <a:txBody>
                    <a:bodyPr/>
                    <a:lstStyle/>
                    <a:p>
                      <a:pPr algn="r"/>
                      <a:r>
                        <a:rPr lang="en-US" sz="1100" dirty="0"/>
                        <a:t>$40,000,000</a:t>
                      </a:r>
                    </a:p>
                  </a:txBody>
                  <a:tcPr/>
                </a:tc>
                <a:extLst>
                  <a:ext uri="{0D108BD9-81ED-4DB2-BD59-A6C34878D82A}">
                    <a16:rowId xmlns:a16="http://schemas.microsoft.com/office/drawing/2014/main" val="1079490419"/>
                  </a:ext>
                </a:extLst>
              </a:tr>
              <a:tr h="189788">
                <a:tc>
                  <a:txBody>
                    <a:bodyPr/>
                    <a:lstStyle/>
                    <a:p>
                      <a:r>
                        <a:rPr lang="en-US" sz="1100" dirty="0"/>
                        <a:t>Interdisciplinary Research &amp; Commercialization Building</a:t>
                      </a:r>
                    </a:p>
                  </a:txBody>
                  <a:tcPr/>
                </a:tc>
                <a:tc>
                  <a:txBody>
                    <a:bodyPr/>
                    <a:lstStyle/>
                    <a:p>
                      <a:pPr algn="r"/>
                      <a:r>
                        <a:rPr lang="en-US" sz="1100" dirty="0"/>
                        <a:t>$35,000,000</a:t>
                      </a:r>
                    </a:p>
                  </a:txBody>
                  <a:tcPr/>
                </a:tc>
                <a:extLst>
                  <a:ext uri="{0D108BD9-81ED-4DB2-BD59-A6C34878D82A}">
                    <a16:rowId xmlns:a16="http://schemas.microsoft.com/office/drawing/2014/main" val="2780760054"/>
                  </a:ext>
                </a:extLst>
              </a:tr>
              <a:tr h="189788">
                <a:tc>
                  <a:txBody>
                    <a:bodyPr/>
                    <a:lstStyle/>
                    <a:p>
                      <a:r>
                        <a:rPr lang="en-US" sz="1100" dirty="0"/>
                        <a:t>FSU/TMH Academic Health Center</a:t>
                      </a:r>
                    </a:p>
                  </a:txBody>
                  <a:tcPr/>
                </a:tc>
                <a:tc>
                  <a:txBody>
                    <a:bodyPr/>
                    <a:lstStyle/>
                    <a:p>
                      <a:pPr algn="r"/>
                      <a:r>
                        <a:rPr lang="en-US" sz="1100" dirty="0"/>
                        <a:t>$25,000,000</a:t>
                      </a:r>
                    </a:p>
                  </a:txBody>
                  <a:tcPr/>
                </a:tc>
                <a:extLst>
                  <a:ext uri="{0D108BD9-81ED-4DB2-BD59-A6C34878D82A}">
                    <a16:rowId xmlns:a16="http://schemas.microsoft.com/office/drawing/2014/main" val="3254149109"/>
                  </a:ext>
                </a:extLst>
              </a:tr>
              <a:tr h="189788">
                <a:tc>
                  <a:txBody>
                    <a:bodyPr/>
                    <a:lstStyle/>
                    <a:p>
                      <a:r>
                        <a:rPr lang="en-US" sz="1100" dirty="0"/>
                        <a:t>Football Operations Facility</a:t>
                      </a:r>
                    </a:p>
                  </a:txBody>
                  <a:tcPr/>
                </a:tc>
                <a:tc>
                  <a:txBody>
                    <a:bodyPr/>
                    <a:lstStyle/>
                    <a:p>
                      <a:pPr algn="r"/>
                      <a:r>
                        <a:rPr lang="en-US" sz="1100" dirty="0"/>
                        <a:t>$20,000,000</a:t>
                      </a:r>
                    </a:p>
                  </a:txBody>
                  <a:tcPr/>
                </a:tc>
                <a:extLst>
                  <a:ext uri="{0D108BD9-81ED-4DB2-BD59-A6C34878D82A}">
                    <a16:rowId xmlns:a16="http://schemas.microsoft.com/office/drawing/2014/main" val="2174496147"/>
                  </a:ext>
                </a:extLst>
              </a:tr>
              <a:tr h="189788">
                <a:tc>
                  <a:txBody>
                    <a:bodyPr/>
                    <a:lstStyle/>
                    <a:p>
                      <a:r>
                        <a:rPr lang="en-US" sz="1100" dirty="0"/>
                        <a:t>Doak Campbell Stadium Seating Enhancements</a:t>
                      </a:r>
                    </a:p>
                  </a:txBody>
                  <a:tcPr/>
                </a:tc>
                <a:tc>
                  <a:txBody>
                    <a:bodyPr/>
                    <a:lstStyle/>
                    <a:p>
                      <a:pPr algn="r"/>
                      <a:r>
                        <a:rPr lang="en-US" sz="1100" dirty="0"/>
                        <a:t>$15,000,000</a:t>
                      </a:r>
                    </a:p>
                  </a:txBody>
                  <a:tcPr/>
                </a:tc>
                <a:extLst>
                  <a:ext uri="{0D108BD9-81ED-4DB2-BD59-A6C34878D82A}">
                    <a16:rowId xmlns:a16="http://schemas.microsoft.com/office/drawing/2014/main" val="501263512"/>
                  </a:ext>
                </a:extLst>
              </a:tr>
              <a:tr h="189788">
                <a:tc>
                  <a:txBody>
                    <a:bodyPr/>
                    <a:lstStyle/>
                    <a:p>
                      <a:r>
                        <a:rPr lang="en-US" sz="1100" dirty="0"/>
                        <a:t>Doak Campbell Stadium Improvement Project</a:t>
                      </a:r>
                    </a:p>
                  </a:txBody>
                  <a:tcPr/>
                </a:tc>
                <a:tc>
                  <a:txBody>
                    <a:bodyPr/>
                    <a:lstStyle/>
                    <a:p>
                      <a:pPr algn="r"/>
                      <a:r>
                        <a:rPr lang="en-US" sz="1100" dirty="0"/>
                        <a:t>$10,000,000</a:t>
                      </a:r>
                    </a:p>
                  </a:txBody>
                  <a:tcPr/>
                </a:tc>
                <a:extLst>
                  <a:ext uri="{0D108BD9-81ED-4DB2-BD59-A6C34878D82A}">
                    <a16:rowId xmlns:a16="http://schemas.microsoft.com/office/drawing/2014/main" val="4170342721"/>
                  </a:ext>
                </a:extLst>
              </a:tr>
              <a:tr h="189788">
                <a:tc>
                  <a:txBody>
                    <a:bodyPr/>
                    <a:lstStyle/>
                    <a:p>
                      <a:r>
                        <a:rPr lang="en-US" sz="1100" dirty="0"/>
                        <a:t>Mag Lab Primary Electrical</a:t>
                      </a:r>
                    </a:p>
                  </a:txBody>
                  <a:tcPr/>
                </a:tc>
                <a:tc>
                  <a:txBody>
                    <a:bodyPr/>
                    <a:lstStyle/>
                    <a:p>
                      <a:pPr algn="r"/>
                      <a:r>
                        <a:rPr lang="en-US" sz="1100" dirty="0"/>
                        <a:t>$10,000,000</a:t>
                      </a:r>
                    </a:p>
                  </a:txBody>
                  <a:tcPr/>
                </a:tc>
                <a:extLst>
                  <a:ext uri="{0D108BD9-81ED-4DB2-BD59-A6C34878D82A}">
                    <a16:rowId xmlns:a16="http://schemas.microsoft.com/office/drawing/2014/main" val="1293103688"/>
                  </a:ext>
                </a:extLst>
              </a:tr>
              <a:tr h="189788">
                <a:tc>
                  <a:txBody>
                    <a:bodyPr/>
                    <a:lstStyle/>
                    <a:p>
                      <a:r>
                        <a:rPr lang="en-US" sz="1100" dirty="0"/>
                        <a:t>Student Union</a:t>
                      </a:r>
                    </a:p>
                  </a:txBody>
                  <a:tcPr/>
                </a:tc>
                <a:tc>
                  <a:txBody>
                    <a:bodyPr/>
                    <a:lstStyle/>
                    <a:p>
                      <a:pPr algn="r"/>
                      <a:r>
                        <a:rPr lang="en-US" sz="1100" dirty="0"/>
                        <a:t>$7,406,732</a:t>
                      </a:r>
                    </a:p>
                  </a:txBody>
                  <a:tcPr/>
                </a:tc>
                <a:extLst>
                  <a:ext uri="{0D108BD9-81ED-4DB2-BD59-A6C34878D82A}">
                    <a16:rowId xmlns:a16="http://schemas.microsoft.com/office/drawing/2014/main" val="1492095346"/>
                  </a:ext>
                </a:extLst>
              </a:tr>
              <a:tr h="189788">
                <a:tc>
                  <a:txBody>
                    <a:bodyPr/>
                    <a:lstStyle/>
                    <a:p>
                      <a:r>
                        <a:rPr lang="en-US" sz="1100" dirty="0"/>
                        <a:t>Dittmer Building</a:t>
                      </a:r>
                    </a:p>
                  </a:txBody>
                  <a:tcPr/>
                </a:tc>
                <a:tc>
                  <a:txBody>
                    <a:bodyPr/>
                    <a:lstStyle/>
                    <a:p>
                      <a:pPr algn="r"/>
                      <a:r>
                        <a:rPr lang="en-US" sz="1100" dirty="0"/>
                        <a:t>$5,000,000</a:t>
                      </a:r>
                    </a:p>
                  </a:txBody>
                  <a:tcPr/>
                </a:tc>
                <a:extLst>
                  <a:ext uri="{0D108BD9-81ED-4DB2-BD59-A6C34878D82A}">
                    <a16:rowId xmlns:a16="http://schemas.microsoft.com/office/drawing/2014/main" val="2324197348"/>
                  </a:ext>
                </a:extLst>
              </a:tr>
              <a:tr h="189788">
                <a:tc>
                  <a:txBody>
                    <a:bodyPr/>
                    <a:lstStyle/>
                    <a:p>
                      <a:r>
                        <a:rPr lang="en-US" sz="1100" dirty="0"/>
                        <a:t>Kellogg Remodel</a:t>
                      </a:r>
                    </a:p>
                  </a:txBody>
                  <a:tcPr/>
                </a:tc>
                <a:tc>
                  <a:txBody>
                    <a:bodyPr/>
                    <a:lstStyle/>
                    <a:p>
                      <a:pPr algn="r"/>
                      <a:r>
                        <a:rPr lang="en-US" sz="1100" dirty="0"/>
                        <a:t>$5,000,000</a:t>
                      </a:r>
                    </a:p>
                  </a:txBody>
                  <a:tcPr/>
                </a:tc>
                <a:extLst>
                  <a:ext uri="{0D108BD9-81ED-4DB2-BD59-A6C34878D82A}">
                    <a16:rowId xmlns:a16="http://schemas.microsoft.com/office/drawing/2014/main" val="4270680810"/>
                  </a:ext>
                </a:extLst>
              </a:tr>
              <a:tr h="189788">
                <a:tc>
                  <a:txBody>
                    <a:bodyPr/>
                    <a:lstStyle/>
                    <a:p>
                      <a:r>
                        <a:rPr lang="en-US" sz="1100" dirty="0"/>
                        <a:t>Tucker Center Deferred Maintenance</a:t>
                      </a:r>
                    </a:p>
                  </a:txBody>
                  <a:tcPr/>
                </a:tc>
                <a:tc>
                  <a:txBody>
                    <a:bodyPr/>
                    <a:lstStyle/>
                    <a:p>
                      <a:pPr algn="r"/>
                      <a:r>
                        <a:rPr lang="en-US" sz="1100" dirty="0"/>
                        <a:t>$5,000,000</a:t>
                      </a:r>
                    </a:p>
                  </a:txBody>
                  <a:tcPr/>
                </a:tc>
                <a:extLst>
                  <a:ext uri="{0D108BD9-81ED-4DB2-BD59-A6C34878D82A}">
                    <a16:rowId xmlns:a16="http://schemas.microsoft.com/office/drawing/2014/main" val="1215033111"/>
                  </a:ext>
                </a:extLst>
              </a:tr>
              <a:tr h="189788">
                <a:tc>
                  <a:txBody>
                    <a:bodyPr/>
                    <a:lstStyle/>
                    <a:p>
                      <a:r>
                        <a:rPr lang="en-US" sz="1100" dirty="0"/>
                        <a:t>All Others – over 200 projects under $5M</a:t>
                      </a:r>
                    </a:p>
                  </a:txBody>
                  <a:tcPr/>
                </a:tc>
                <a:tc>
                  <a:txBody>
                    <a:bodyPr/>
                    <a:lstStyle/>
                    <a:p>
                      <a:pPr algn="r"/>
                      <a:r>
                        <a:rPr lang="en-US" sz="1100" dirty="0"/>
                        <a:t>$170,004,730</a:t>
                      </a:r>
                    </a:p>
                  </a:txBody>
                  <a:tcPr/>
                </a:tc>
                <a:extLst>
                  <a:ext uri="{0D108BD9-81ED-4DB2-BD59-A6C34878D82A}">
                    <a16:rowId xmlns:a16="http://schemas.microsoft.com/office/drawing/2014/main" val="841192165"/>
                  </a:ext>
                </a:extLst>
              </a:tr>
              <a:tr h="189788">
                <a:tc>
                  <a:txBody>
                    <a:bodyPr/>
                    <a:lstStyle/>
                    <a:p>
                      <a:r>
                        <a:rPr lang="en-US" sz="1100" b="1" dirty="0"/>
                        <a:t>TOTAL</a:t>
                      </a:r>
                    </a:p>
                  </a:txBody>
                  <a:tcPr>
                    <a:solidFill>
                      <a:schemeClr val="accent1">
                        <a:lumMod val="60000"/>
                        <a:lumOff val="40000"/>
                      </a:schemeClr>
                    </a:solidFill>
                  </a:tcPr>
                </a:tc>
                <a:tc>
                  <a:txBody>
                    <a:bodyPr/>
                    <a:lstStyle/>
                    <a:p>
                      <a:pPr algn="r"/>
                      <a:r>
                        <a:rPr lang="en-US" sz="1100" b="1" dirty="0"/>
                        <a:t>$347,411,462</a:t>
                      </a:r>
                    </a:p>
                  </a:txBody>
                  <a:tcPr>
                    <a:solidFill>
                      <a:schemeClr val="accent1">
                        <a:lumMod val="60000"/>
                        <a:lumOff val="40000"/>
                      </a:schemeClr>
                    </a:solidFill>
                  </a:tcPr>
                </a:tc>
                <a:extLst>
                  <a:ext uri="{0D108BD9-81ED-4DB2-BD59-A6C34878D82A}">
                    <a16:rowId xmlns:a16="http://schemas.microsoft.com/office/drawing/2014/main" val="2556713494"/>
                  </a:ext>
                </a:extLst>
              </a:tr>
            </a:tbl>
          </a:graphicData>
        </a:graphic>
      </p:graphicFrame>
      <p:sp>
        <p:nvSpPr>
          <p:cNvPr id="4" name="Slide Number Placeholder 3">
            <a:extLst>
              <a:ext uri="{FF2B5EF4-FFF2-40B4-BE49-F238E27FC236}">
                <a16:creationId xmlns:a16="http://schemas.microsoft.com/office/drawing/2014/main" id="{7AD9AEDC-E63D-5244-E1BE-AF8FD836AF0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Tree>
    <p:extLst>
      <p:ext uri="{BB962C8B-B14F-4D97-AF65-F5344CB8AC3E}">
        <p14:creationId xmlns:p14="http://schemas.microsoft.com/office/powerpoint/2010/main" val="120010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CBE7-CF86-4A7A-1E52-3B1D3B804884}"/>
              </a:ext>
            </a:extLst>
          </p:cNvPr>
          <p:cNvSpPr>
            <a:spLocks noGrp="1"/>
          </p:cNvSpPr>
          <p:nvPr>
            <p:ph type="title"/>
          </p:nvPr>
        </p:nvSpPr>
        <p:spPr/>
        <p:txBody>
          <a:bodyPr>
            <a:noAutofit/>
          </a:bodyPr>
          <a:lstStyle/>
          <a:p>
            <a:r>
              <a:rPr lang="en-US" sz="3200" b="1" dirty="0"/>
              <a:t>Total Budget Top Spending Categories</a:t>
            </a:r>
          </a:p>
        </p:txBody>
      </p:sp>
      <p:sp>
        <p:nvSpPr>
          <p:cNvPr id="3" name="Slide Number Placeholder 2">
            <a:extLst>
              <a:ext uri="{FF2B5EF4-FFF2-40B4-BE49-F238E27FC236}">
                <a16:creationId xmlns:a16="http://schemas.microsoft.com/office/drawing/2014/main" id="{1B4E9958-5E87-49F7-401D-F8C1634FB7A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graphicFrame>
        <p:nvGraphicFramePr>
          <p:cNvPr id="4" name="Table 5">
            <a:extLst>
              <a:ext uri="{FF2B5EF4-FFF2-40B4-BE49-F238E27FC236}">
                <a16:creationId xmlns:a16="http://schemas.microsoft.com/office/drawing/2014/main" id="{EECD9F61-F9DF-41D8-5C57-27941DB87A62}"/>
              </a:ext>
            </a:extLst>
          </p:cNvPr>
          <p:cNvGraphicFramePr>
            <a:graphicFrameLocks noGrp="1"/>
          </p:cNvGraphicFramePr>
          <p:nvPr/>
        </p:nvGraphicFramePr>
        <p:xfrm>
          <a:off x="1081946" y="1995856"/>
          <a:ext cx="7181248" cy="2595880"/>
        </p:xfrm>
        <a:graphic>
          <a:graphicData uri="http://schemas.openxmlformats.org/drawingml/2006/table">
            <a:tbl>
              <a:tblPr firstRow="1" bandRow="1">
                <a:tableStyleId>{5C22544A-7EE6-4342-B048-85BDC9FD1C3A}</a:tableStyleId>
              </a:tblPr>
              <a:tblGrid>
                <a:gridCol w="1677373">
                  <a:extLst>
                    <a:ext uri="{9D8B030D-6E8A-4147-A177-3AD203B41FA5}">
                      <a16:colId xmlns:a16="http://schemas.microsoft.com/office/drawing/2014/main" val="185245303"/>
                    </a:ext>
                  </a:extLst>
                </a:gridCol>
                <a:gridCol w="1042533">
                  <a:extLst>
                    <a:ext uri="{9D8B030D-6E8A-4147-A177-3AD203B41FA5}">
                      <a16:colId xmlns:a16="http://schemas.microsoft.com/office/drawing/2014/main" val="3448797739"/>
                    </a:ext>
                  </a:extLst>
                </a:gridCol>
                <a:gridCol w="1001760">
                  <a:extLst>
                    <a:ext uri="{9D8B030D-6E8A-4147-A177-3AD203B41FA5}">
                      <a16:colId xmlns:a16="http://schemas.microsoft.com/office/drawing/2014/main" val="1289953633"/>
                    </a:ext>
                  </a:extLst>
                </a:gridCol>
                <a:gridCol w="1176490">
                  <a:extLst>
                    <a:ext uri="{9D8B030D-6E8A-4147-A177-3AD203B41FA5}">
                      <a16:colId xmlns:a16="http://schemas.microsoft.com/office/drawing/2014/main" val="575177875"/>
                    </a:ext>
                  </a:extLst>
                </a:gridCol>
                <a:gridCol w="1112425">
                  <a:extLst>
                    <a:ext uri="{9D8B030D-6E8A-4147-A177-3AD203B41FA5}">
                      <a16:colId xmlns:a16="http://schemas.microsoft.com/office/drawing/2014/main" val="2789671440"/>
                    </a:ext>
                  </a:extLst>
                </a:gridCol>
                <a:gridCol w="1170667">
                  <a:extLst>
                    <a:ext uri="{9D8B030D-6E8A-4147-A177-3AD203B41FA5}">
                      <a16:colId xmlns:a16="http://schemas.microsoft.com/office/drawing/2014/main" val="2835753758"/>
                    </a:ext>
                  </a:extLst>
                </a:gridCol>
              </a:tblGrid>
              <a:tr h="370840">
                <a:tc>
                  <a:txBody>
                    <a:bodyPr/>
                    <a:lstStyle/>
                    <a:p>
                      <a:pPr algn="ctr"/>
                      <a:r>
                        <a:rPr lang="en-US" sz="1200" dirty="0"/>
                        <a:t>Category</a:t>
                      </a:r>
                    </a:p>
                  </a:txBody>
                  <a:tcPr/>
                </a:tc>
                <a:tc>
                  <a:txBody>
                    <a:bodyPr/>
                    <a:lstStyle/>
                    <a:p>
                      <a:pPr algn="ctr"/>
                      <a:r>
                        <a:rPr lang="en-US" sz="1200" dirty="0"/>
                        <a:t>E&amp;G</a:t>
                      </a:r>
                    </a:p>
                  </a:txBody>
                  <a:tcPr/>
                </a:tc>
                <a:tc>
                  <a:txBody>
                    <a:bodyPr/>
                    <a:lstStyle/>
                    <a:p>
                      <a:pPr algn="ctr"/>
                      <a:r>
                        <a:rPr lang="en-US" sz="1200" dirty="0"/>
                        <a:t>Designated</a:t>
                      </a:r>
                    </a:p>
                  </a:txBody>
                  <a:tcPr/>
                </a:tc>
                <a:tc>
                  <a:txBody>
                    <a:bodyPr/>
                    <a:lstStyle/>
                    <a:p>
                      <a:pPr algn="ctr"/>
                      <a:r>
                        <a:rPr lang="en-US" sz="1200" dirty="0"/>
                        <a:t>Auxiliary</a:t>
                      </a:r>
                    </a:p>
                  </a:txBody>
                  <a:tcPr/>
                </a:tc>
                <a:tc>
                  <a:txBody>
                    <a:bodyPr/>
                    <a:lstStyle/>
                    <a:p>
                      <a:pPr algn="ctr"/>
                      <a:r>
                        <a:rPr lang="en-US" sz="1200" dirty="0"/>
                        <a:t>Restricted</a:t>
                      </a:r>
                    </a:p>
                  </a:txBody>
                  <a:tcPr/>
                </a:tc>
                <a:tc>
                  <a:txBody>
                    <a:bodyPr/>
                    <a:lstStyle/>
                    <a:p>
                      <a:pPr algn="ctr"/>
                      <a:r>
                        <a:rPr lang="en-US" sz="1200" dirty="0"/>
                        <a:t>Total</a:t>
                      </a:r>
                    </a:p>
                  </a:txBody>
                  <a:tcPr/>
                </a:tc>
                <a:extLst>
                  <a:ext uri="{0D108BD9-81ED-4DB2-BD59-A6C34878D82A}">
                    <a16:rowId xmlns:a16="http://schemas.microsoft.com/office/drawing/2014/main" val="1317748844"/>
                  </a:ext>
                </a:extLst>
              </a:tr>
              <a:tr h="370840">
                <a:tc>
                  <a:txBody>
                    <a:bodyPr/>
                    <a:lstStyle/>
                    <a:p>
                      <a:r>
                        <a:rPr lang="en-US" sz="1200" dirty="0"/>
                        <a:t>Wages &amp; Benefits</a:t>
                      </a:r>
                    </a:p>
                  </a:txBody>
                  <a:tcPr/>
                </a:tc>
                <a:tc>
                  <a:txBody>
                    <a:bodyPr/>
                    <a:lstStyle/>
                    <a:p>
                      <a:pPr algn="r"/>
                      <a:r>
                        <a:rPr lang="en-US" sz="1200" dirty="0"/>
                        <a:t>$717,229,036</a:t>
                      </a:r>
                    </a:p>
                  </a:txBody>
                  <a:tcPr/>
                </a:tc>
                <a:tc>
                  <a:txBody>
                    <a:bodyPr/>
                    <a:lstStyle/>
                    <a:p>
                      <a:pPr algn="r"/>
                      <a:r>
                        <a:rPr lang="en-US" sz="1200" dirty="0"/>
                        <a:t>$43,128,030</a:t>
                      </a:r>
                    </a:p>
                  </a:txBody>
                  <a:tcPr/>
                </a:tc>
                <a:tc>
                  <a:txBody>
                    <a:bodyPr/>
                    <a:lstStyle/>
                    <a:p>
                      <a:pPr algn="r"/>
                      <a:r>
                        <a:rPr lang="en-US" sz="1200" dirty="0"/>
                        <a:t>$191,725,229</a:t>
                      </a:r>
                    </a:p>
                  </a:txBody>
                  <a:tcPr/>
                </a:tc>
                <a:tc>
                  <a:txBody>
                    <a:bodyPr/>
                    <a:lstStyle/>
                    <a:p>
                      <a:pPr algn="r"/>
                      <a:r>
                        <a:rPr lang="en-US" sz="1200" dirty="0"/>
                        <a:t>$182,915,557</a:t>
                      </a:r>
                    </a:p>
                  </a:txBody>
                  <a:tcPr/>
                </a:tc>
                <a:tc>
                  <a:txBody>
                    <a:bodyPr/>
                    <a:lstStyle/>
                    <a:p>
                      <a:pPr algn="r"/>
                      <a:r>
                        <a:rPr lang="en-US" sz="1200" dirty="0"/>
                        <a:t>$1,134,997,852</a:t>
                      </a:r>
                    </a:p>
                  </a:txBody>
                  <a:tcPr/>
                </a:tc>
                <a:extLst>
                  <a:ext uri="{0D108BD9-81ED-4DB2-BD59-A6C34878D82A}">
                    <a16:rowId xmlns:a16="http://schemas.microsoft.com/office/drawing/2014/main" val="2560850318"/>
                  </a:ext>
                </a:extLst>
              </a:tr>
              <a:tr h="370840">
                <a:tc>
                  <a:txBody>
                    <a:bodyPr/>
                    <a:lstStyle/>
                    <a:p>
                      <a:r>
                        <a:rPr lang="en-US" sz="1200" dirty="0"/>
                        <a:t>Capital Projects</a:t>
                      </a:r>
                    </a:p>
                  </a:txBody>
                  <a:tcPr/>
                </a:tc>
                <a:tc>
                  <a:txBody>
                    <a:bodyPr/>
                    <a:lstStyle/>
                    <a:p>
                      <a:pPr algn="r"/>
                      <a:r>
                        <a:rPr lang="en-US" sz="1200" dirty="0"/>
                        <a:t>-</a:t>
                      </a:r>
                    </a:p>
                  </a:txBody>
                  <a:tcPr/>
                </a:tc>
                <a:tc>
                  <a:txBody>
                    <a:bodyPr/>
                    <a:lstStyle/>
                    <a:p>
                      <a:pPr algn="r"/>
                      <a:r>
                        <a:rPr lang="en-US" sz="1200" dirty="0"/>
                        <a:t>-</a:t>
                      </a:r>
                    </a:p>
                  </a:txBody>
                  <a:tcPr/>
                </a:tc>
                <a:tc>
                  <a:txBody>
                    <a:bodyPr/>
                    <a:lstStyle/>
                    <a:p>
                      <a:pPr algn="r"/>
                      <a:r>
                        <a:rPr lang="en-US" sz="1200" dirty="0"/>
                        <a:t>-</a:t>
                      </a:r>
                    </a:p>
                  </a:txBody>
                  <a:tcPr/>
                </a:tc>
                <a:tc>
                  <a:txBody>
                    <a:bodyPr/>
                    <a:lstStyle/>
                    <a:p>
                      <a:pPr algn="r"/>
                      <a:r>
                        <a:rPr lang="en-US" sz="1200" dirty="0"/>
                        <a:t>-</a:t>
                      </a:r>
                    </a:p>
                  </a:txBody>
                  <a:tcPr/>
                </a:tc>
                <a:tc>
                  <a:txBody>
                    <a:bodyPr/>
                    <a:lstStyle/>
                    <a:p>
                      <a:pPr algn="r"/>
                      <a:r>
                        <a:rPr lang="en-US" sz="1200" dirty="0"/>
                        <a:t>$347,411,462</a:t>
                      </a:r>
                    </a:p>
                  </a:txBody>
                  <a:tcPr/>
                </a:tc>
                <a:extLst>
                  <a:ext uri="{0D108BD9-81ED-4DB2-BD59-A6C34878D82A}">
                    <a16:rowId xmlns:a16="http://schemas.microsoft.com/office/drawing/2014/main" val="1558934460"/>
                  </a:ext>
                </a:extLst>
              </a:tr>
              <a:tr h="370840">
                <a:tc>
                  <a:txBody>
                    <a:bodyPr/>
                    <a:lstStyle/>
                    <a:p>
                      <a:r>
                        <a:rPr lang="en-US" sz="1200" dirty="0"/>
                        <a:t>Financial Aid</a:t>
                      </a:r>
                    </a:p>
                  </a:txBody>
                  <a:tcPr/>
                </a:tc>
                <a:tc>
                  <a:txBody>
                    <a:bodyPr/>
                    <a:lstStyle/>
                    <a:p>
                      <a:pPr algn="r"/>
                      <a:r>
                        <a:rPr lang="en-US" sz="1200" dirty="0"/>
                        <a:t>$42,335,084</a:t>
                      </a:r>
                    </a:p>
                  </a:txBody>
                  <a:tcPr/>
                </a:tc>
                <a:tc>
                  <a:txBody>
                    <a:bodyPr/>
                    <a:lstStyle/>
                    <a:p>
                      <a:pPr algn="r"/>
                      <a:r>
                        <a:rPr lang="en-US" sz="1200" dirty="0"/>
                        <a:t>$44,784,616</a:t>
                      </a:r>
                    </a:p>
                  </a:txBody>
                  <a:tcPr/>
                </a:tc>
                <a:tc>
                  <a:txBody>
                    <a:bodyPr/>
                    <a:lstStyle/>
                    <a:p>
                      <a:pPr algn="r"/>
                      <a:r>
                        <a:rPr lang="en-US" sz="1200" dirty="0"/>
                        <a:t>$12,282,094</a:t>
                      </a:r>
                    </a:p>
                  </a:txBody>
                  <a:tcPr/>
                </a:tc>
                <a:tc>
                  <a:txBody>
                    <a:bodyPr/>
                    <a:lstStyle/>
                    <a:p>
                      <a:pPr algn="r"/>
                      <a:r>
                        <a:rPr lang="en-US" sz="1200" dirty="0"/>
                        <a:t>$204,064,096</a:t>
                      </a:r>
                    </a:p>
                  </a:txBody>
                  <a:tcPr/>
                </a:tc>
                <a:tc>
                  <a:txBody>
                    <a:bodyPr/>
                    <a:lstStyle/>
                    <a:p>
                      <a:pPr algn="r"/>
                      <a:r>
                        <a:rPr lang="en-US" sz="1200" dirty="0"/>
                        <a:t>$303,465,890</a:t>
                      </a:r>
                    </a:p>
                  </a:txBody>
                  <a:tcPr/>
                </a:tc>
                <a:extLst>
                  <a:ext uri="{0D108BD9-81ED-4DB2-BD59-A6C34878D82A}">
                    <a16:rowId xmlns:a16="http://schemas.microsoft.com/office/drawing/2014/main" val="2697615373"/>
                  </a:ext>
                </a:extLst>
              </a:tr>
              <a:tr h="370840">
                <a:tc>
                  <a:txBody>
                    <a:bodyPr/>
                    <a:lstStyle/>
                    <a:p>
                      <a:r>
                        <a:rPr lang="en-US" sz="1200" dirty="0"/>
                        <a:t>Equipment &amp; Supplies</a:t>
                      </a:r>
                    </a:p>
                  </a:txBody>
                  <a:tcPr/>
                </a:tc>
                <a:tc>
                  <a:txBody>
                    <a:bodyPr/>
                    <a:lstStyle/>
                    <a:p>
                      <a:pPr algn="r"/>
                      <a:r>
                        <a:rPr lang="en-US" sz="1200" dirty="0"/>
                        <a:t>$52,149,756</a:t>
                      </a:r>
                    </a:p>
                  </a:txBody>
                  <a:tcPr/>
                </a:tc>
                <a:tc>
                  <a:txBody>
                    <a:bodyPr/>
                    <a:lstStyle/>
                    <a:p>
                      <a:pPr algn="r"/>
                      <a:r>
                        <a:rPr lang="en-US" sz="1200" dirty="0"/>
                        <a:t>$11,378,260</a:t>
                      </a:r>
                    </a:p>
                  </a:txBody>
                  <a:tcPr/>
                </a:tc>
                <a:tc>
                  <a:txBody>
                    <a:bodyPr/>
                    <a:lstStyle/>
                    <a:p>
                      <a:pPr algn="r"/>
                      <a:r>
                        <a:rPr lang="en-US" sz="1200" dirty="0"/>
                        <a:t>$86,347,114</a:t>
                      </a:r>
                    </a:p>
                  </a:txBody>
                  <a:tcPr/>
                </a:tc>
                <a:tc>
                  <a:txBody>
                    <a:bodyPr/>
                    <a:lstStyle/>
                    <a:p>
                      <a:pPr algn="r"/>
                      <a:r>
                        <a:rPr lang="en-US" sz="1200" dirty="0"/>
                        <a:t>$60,130,608</a:t>
                      </a:r>
                    </a:p>
                  </a:txBody>
                  <a:tcPr/>
                </a:tc>
                <a:tc>
                  <a:txBody>
                    <a:bodyPr/>
                    <a:lstStyle/>
                    <a:p>
                      <a:pPr algn="r"/>
                      <a:r>
                        <a:rPr lang="en-US" sz="1200" dirty="0"/>
                        <a:t>$210,005,738</a:t>
                      </a:r>
                    </a:p>
                  </a:txBody>
                  <a:tcPr/>
                </a:tc>
                <a:extLst>
                  <a:ext uri="{0D108BD9-81ED-4DB2-BD59-A6C34878D82A}">
                    <a16:rowId xmlns:a16="http://schemas.microsoft.com/office/drawing/2014/main" val="2491535094"/>
                  </a:ext>
                </a:extLst>
              </a:tr>
              <a:tr h="370840">
                <a:tc>
                  <a:txBody>
                    <a:bodyPr/>
                    <a:lstStyle/>
                    <a:p>
                      <a:r>
                        <a:rPr lang="en-US" sz="1200" dirty="0"/>
                        <a:t>Component Units</a:t>
                      </a:r>
                    </a:p>
                  </a:txBody>
                  <a:tcPr/>
                </a:tc>
                <a:tc>
                  <a:txBody>
                    <a:bodyPr/>
                    <a:lstStyle/>
                    <a:p>
                      <a:pPr algn="r"/>
                      <a:r>
                        <a:rPr lang="en-US" sz="1200" dirty="0"/>
                        <a:t>-</a:t>
                      </a:r>
                    </a:p>
                  </a:txBody>
                  <a:tcPr/>
                </a:tc>
                <a:tc>
                  <a:txBody>
                    <a:bodyPr/>
                    <a:lstStyle/>
                    <a:p>
                      <a:pPr algn="r"/>
                      <a:r>
                        <a:rPr lang="en-US" sz="1200" dirty="0"/>
                        <a:t>-</a:t>
                      </a:r>
                    </a:p>
                  </a:txBody>
                  <a:tcPr/>
                </a:tc>
                <a:tc>
                  <a:txBody>
                    <a:bodyPr/>
                    <a:lstStyle/>
                    <a:p>
                      <a:pPr algn="r"/>
                      <a:r>
                        <a:rPr lang="en-US" sz="1200" dirty="0"/>
                        <a:t>-</a:t>
                      </a:r>
                    </a:p>
                  </a:txBody>
                  <a:tcPr/>
                </a:tc>
                <a:tc>
                  <a:txBody>
                    <a:bodyPr/>
                    <a:lstStyle/>
                    <a:p>
                      <a:pPr algn="r"/>
                      <a:r>
                        <a:rPr lang="en-US" sz="1200" dirty="0"/>
                        <a:t>-</a:t>
                      </a:r>
                    </a:p>
                  </a:txBody>
                  <a:tcPr/>
                </a:tc>
                <a:tc>
                  <a:txBody>
                    <a:bodyPr/>
                    <a:lstStyle/>
                    <a:p>
                      <a:pPr algn="r"/>
                      <a:r>
                        <a:rPr lang="en-US" sz="1200" dirty="0"/>
                        <a:t>$164,801,025</a:t>
                      </a:r>
                    </a:p>
                  </a:txBody>
                  <a:tcPr/>
                </a:tc>
                <a:extLst>
                  <a:ext uri="{0D108BD9-81ED-4DB2-BD59-A6C34878D82A}">
                    <a16:rowId xmlns:a16="http://schemas.microsoft.com/office/drawing/2014/main" val="847795159"/>
                  </a:ext>
                </a:extLst>
              </a:tr>
              <a:tr h="370840">
                <a:tc>
                  <a:txBody>
                    <a:bodyPr/>
                    <a:lstStyle/>
                    <a:p>
                      <a:r>
                        <a:rPr lang="en-US" sz="1200" b="1" dirty="0"/>
                        <a:t>Total Top Categories</a:t>
                      </a:r>
                    </a:p>
                  </a:txBody>
                  <a:tcPr/>
                </a:tc>
                <a:tc>
                  <a:txBody>
                    <a:bodyPr/>
                    <a:lstStyle/>
                    <a:p>
                      <a:pPr algn="r"/>
                      <a:endParaRPr lang="en-US" sz="1200" b="1" dirty="0"/>
                    </a:p>
                  </a:txBody>
                  <a:tcPr/>
                </a:tc>
                <a:tc>
                  <a:txBody>
                    <a:bodyPr/>
                    <a:lstStyle/>
                    <a:p>
                      <a:pPr algn="r"/>
                      <a:endParaRPr lang="en-US" sz="1200" b="1" dirty="0"/>
                    </a:p>
                  </a:txBody>
                  <a:tcPr/>
                </a:tc>
                <a:tc>
                  <a:txBody>
                    <a:bodyPr/>
                    <a:lstStyle/>
                    <a:p>
                      <a:pPr algn="r"/>
                      <a:endParaRPr lang="en-US" sz="1200" b="1" dirty="0"/>
                    </a:p>
                  </a:txBody>
                  <a:tcPr/>
                </a:tc>
                <a:tc>
                  <a:txBody>
                    <a:bodyPr/>
                    <a:lstStyle/>
                    <a:p>
                      <a:pPr algn="r"/>
                      <a:endParaRPr lang="en-US" sz="1200" b="1" dirty="0"/>
                    </a:p>
                  </a:txBody>
                  <a:tcPr/>
                </a:tc>
                <a:tc>
                  <a:txBody>
                    <a:bodyPr/>
                    <a:lstStyle/>
                    <a:p>
                      <a:pPr algn="r"/>
                      <a:r>
                        <a:rPr lang="en-US" sz="1200" b="1" dirty="0"/>
                        <a:t>$2,160,681,967</a:t>
                      </a:r>
                    </a:p>
                  </a:txBody>
                  <a:tcPr/>
                </a:tc>
                <a:extLst>
                  <a:ext uri="{0D108BD9-81ED-4DB2-BD59-A6C34878D82A}">
                    <a16:rowId xmlns:a16="http://schemas.microsoft.com/office/drawing/2014/main" val="402007196"/>
                  </a:ext>
                </a:extLst>
              </a:tr>
            </a:tbl>
          </a:graphicData>
        </a:graphic>
      </p:graphicFrame>
    </p:spTree>
    <p:extLst>
      <p:ext uri="{BB962C8B-B14F-4D97-AF65-F5344CB8AC3E}">
        <p14:creationId xmlns:p14="http://schemas.microsoft.com/office/powerpoint/2010/main" val="4118260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Finance and Administration Updates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3060629"/>
      </p:ext>
    </p:extLst>
  </p:cSld>
  <p:clrMapOvr>
    <a:masterClrMapping/>
  </p:clrMapOvr>
</p:sld>
</file>

<file path=ppt/theme/theme1.xml><?xml version="1.0" encoding="utf-8"?>
<a:theme xmlns:a="http://schemas.openxmlformats.org/drawingml/2006/main" name="Gold_HighDef">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ce_Business Feb 2023.potx" id="{3E3CFB94-1931-462B-8E9B-65E6DBA0CD91}" vid="{A85F9E27-CB40-4348-8109-A2784BE1E69D}"/>
    </a:ext>
  </a:extLst>
</a:theme>
</file>

<file path=ppt/theme/theme2.xml><?xml version="1.0" encoding="utf-8"?>
<a:theme xmlns:a="http://schemas.openxmlformats.org/drawingml/2006/main" name="1_Gold_HighDef">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ce_Business Feb 2023.potx" id="{3E3CFB94-1931-462B-8E9B-65E6DBA0CD91}" vid="{A85F9E27-CB40-4348-8109-A2784BE1E69D}"/>
    </a:ext>
  </a:extLst>
</a:theme>
</file>

<file path=ppt/theme/theme3.xml><?xml version="1.0" encoding="utf-8"?>
<a:theme xmlns:a="http://schemas.openxmlformats.org/drawingml/2006/main" name="2_Gold_HighDef">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ce_Business Feb 2023.potx" id="{3E3CFB94-1931-462B-8E9B-65E6DBA0CD91}" vid="{A85F9E27-CB40-4348-8109-A2784BE1E69D}"/>
    </a:ext>
  </a:extLst>
</a:theme>
</file>

<file path=ppt/theme/theme4.xml><?xml version="1.0" encoding="utf-8"?>
<a:theme xmlns:a="http://schemas.openxmlformats.org/drawingml/2006/main" name="6_Retrospect">
  <a:themeElements>
    <a:clrScheme name="Custom 9">
      <a:dk1>
        <a:srgbClr val="000000"/>
      </a:dk1>
      <a:lt1>
        <a:srgbClr val="FFFFFF"/>
      </a:lt1>
      <a:dk2>
        <a:srgbClr val="D9D9DB"/>
      </a:dk2>
      <a:lt2>
        <a:srgbClr val="CEB888"/>
      </a:lt2>
      <a:accent1>
        <a:srgbClr val="421A24"/>
      </a:accent1>
      <a:accent2>
        <a:srgbClr val="CEB888"/>
      </a:accent2>
      <a:accent3>
        <a:srgbClr val="006666"/>
      </a:accent3>
      <a:accent4>
        <a:srgbClr val="B9A489"/>
      </a:accent4>
      <a:accent5>
        <a:srgbClr val="58222F"/>
      </a:accent5>
      <a:accent6>
        <a:srgbClr val="CEB888"/>
      </a:accent6>
      <a:hlink>
        <a:srgbClr val="67AABF"/>
      </a:hlink>
      <a:folHlink>
        <a:srgbClr val="ABAFA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ce9fbe8-e2ac-4011-9dff-b94b6a4fdce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4AB8C24586C447B9B6B35DA2D81899" ma:contentTypeVersion="16" ma:contentTypeDescription="Create a new document." ma:contentTypeScope="" ma:versionID="efc9944de6cd8cb8f54cb56b3ef96f78">
  <xsd:schema xmlns:xsd="http://www.w3.org/2001/XMLSchema" xmlns:xs="http://www.w3.org/2001/XMLSchema" xmlns:p="http://schemas.microsoft.com/office/2006/metadata/properties" xmlns:ns3="cce9fbe8-e2ac-4011-9dff-b94b6a4fdceb" xmlns:ns4="2a97cd30-65f2-4c3e-84f4-b28123b56819" targetNamespace="http://schemas.microsoft.com/office/2006/metadata/properties" ma:root="true" ma:fieldsID="1a9e8c9f914c93c16f2dcdba97490473" ns3:_="" ns4:_="">
    <xsd:import namespace="cce9fbe8-e2ac-4011-9dff-b94b6a4fdceb"/>
    <xsd:import namespace="2a97cd30-65f2-4c3e-84f4-b28123b568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ObjectDetectorVersions" minOccurs="0"/>
                <xsd:element ref="ns3:MediaServiceLocation"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e9fbe8-e2ac-4011-9dff-b94b6a4fdc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97cd30-65f2-4c3e-84f4-b28123b5681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F5D5BF-8ECD-4EE3-B9D6-124974063702}">
  <ds:schemaRefs>
    <ds:schemaRef ds:uri="http://schemas.microsoft.com/sharepoint/v3/contenttype/forms"/>
  </ds:schemaRefs>
</ds:datastoreItem>
</file>

<file path=customXml/itemProps2.xml><?xml version="1.0" encoding="utf-8"?>
<ds:datastoreItem xmlns:ds="http://schemas.openxmlformats.org/officeDocument/2006/customXml" ds:itemID="{AFB6A253-F85E-4A59-8829-174702DD535A}">
  <ds:schemaRefs>
    <ds:schemaRef ds:uri="http://purl.org/dc/dcmitype/"/>
    <ds:schemaRef ds:uri="http://purl.org/dc/elements/1.1/"/>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2a97cd30-65f2-4c3e-84f4-b28123b56819"/>
    <ds:schemaRef ds:uri="cce9fbe8-e2ac-4011-9dff-b94b6a4fdceb"/>
    <ds:schemaRef ds:uri="http://purl.org/dc/terms/"/>
  </ds:schemaRefs>
</ds:datastoreItem>
</file>

<file path=customXml/itemProps3.xml><?xml version="1.0" encoding="utf-8"?>
<ds:datastoreItem xmlns:ds="http://schemas.openxmlformats.org/officeDocument/2006/customXml" ds:itemID="{DA738EF4-A735-4C1D-8419-74013A1B3A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e9fbe8-e2ac-4011-9dff-b94b6a4fdceb"/>
    <ds:schemaRef ds:uri="2a97cd30-65f2-4c3e-84f4-b28123b568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Finance_Business Feb 2023</Template>
  <TotalTime>2288</TotalTime>
  <Words>2475</Words>
  <Application>Microsoft Office PowerPoint</Application>
  <PresentationFormat>On-screen Show (16:9)</PresentationFormat>
  <Paragraphs>346</Paragraphs>
  <Slides>37</Slides>
  <Notes>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37</vt:i4>
      </vt:variant>
    </vt:vector>
  </HeadingPairs>
  <TitlesOfParts>
    <vt:vector size="49" baseType="lpstr">
      <vt:lpstr>Arial</vt:lpstr>
      <vt:lpstr>Calibri</vt:lpstr>
      <vt:lpstr>Calibri Light</vt:lpstr>
      <vt:lpstr>Courier New</vt:lpstr>
      <vt:lpstr>Courier New,monospace</vt:lpstr>
      <vt:lpstr>Garamond</vt:lpstr>
      <vt:lpstr>Symbol</vt:lpstr>
      <vt:lpstr>Times New Roman</vt:lpstr>
      <vt:lpstr>Gold_HighDef</vt:lpstr>
      <vt:lpstr>1_Gold_HighDef</vt:lpstr>
      <vt:lpstr>2_Gold_HighDef</vt:lpstr>
      <vt:lpstr>6_Retrospect</vt:lpstr>
      <vt:lpstr>Deans &amp; Chairs</vt:lpstr>
      <vt:lpstr>2024 Operating Budget</vt:lpstr>
      <vt:lpstr>Operating Budget Timeline</vt:lpstr>
      <vt:lpstr>2023-2024 Total Operating Budget Summary</vt:lpstr>
      <vt:lpstr>2023-2024 Total Operating Budget Summary</vt:lpstr>
      <vt:lpstr>Capital Project Budget Highlights</vt:lpstr>
      <vt:lpstr>2023-2024 Capital Projects</vt:lpstr>
      <vt:lpstr>Total Budget Top Spending Categories</vt:lpstr>
      <vt:lpstr>Finance and Administration Updates</vt:lpstr>
      <vt:lpstr>Legislative Changes</vt:lpstr>
      <vt:lpstr>Financial Aid &amp; Payment Card Industry</vt:lpstr>
      <vt:lpstr>Travel Changes</vt:lpstr>
      <vt:lpstr>Procurement Updates</vt:lpstr>
      <vt:lpstr>Organizational Updates</vt:lpstr>
      <vt:lpstr>Project Updates</vt:lpstr>
      <vt:lpstr>Interdisciplinary  Research &amp; Commercialization  Building</vt:lpstr>
      <vt:lpstr>Interdisciplinary  Research &amp; Commercialization  Building</vt:lpstr>
      <vt:lpstr>Interdisciplinary  Research &amp; Commercialization  Building</vt:lpstr>
      <vt:lpstr>College of Business, Legacy Hall</vt:lpstr>
      <vt:lpstr>College of Business, Legacy Hall</vt:lpstr>
      <vt:lpstr>College of Business, Legacy Hall</vt:lpstr>
      <vt:lpstr>Kellogg Remodel and Expansion – Phase 1</vt:lpstr>
      <vt:lpstr>Kellogg Remodel and Expansion – Phase 1</vt:lpstr>
      <vt:lpstr>Kellogg Remodel and Expansion – Phase 1</vt:lpstr>
      <vt:lpstr>Doak Campbell Stadium Improvements</vt:lpstr>
      <vt:lpstr>Doak Campbell Premium Seating Enhancements</vt:lpstr>
      <vt:lpstr>Dunlap Football Center</vt:lpstr>
      <vt:lpstr>PowerPoint Presentation</vt:lpstr>
      <vt:lpstr>FSU/TMH Academic Health Center</vt:lpstr>
      <vt:lpstr>FSU/TMH Academic Health Center</vt:lpstr>
      <vt:lpstr>PowerPoint Presentation</vt:lpstr>
      <vt:lpstr>FSU/TMH Academic  Health Center</vt:lpstr>
      <vt:lpstr>Questions and Answers</vt:lpstr>
      <vt:lpstr>Travel Questions</vt:lpstr>
      <vt:lpstr>Travel Questions</vt:lpstr>
      <vt:lpstr>Travel Questions</vt:lpstr>
      <vt:lpstr>Deans &amp; Chairs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Finance &amp; Business Committee</dc:title>
  <dc:creator>Mary Alice Bullard</dc:creator>
  <cp:lastModifiedBy>Kyle Clark</cp:lastModifiedBy>
  <cp:revision>87</cp:revision>
  <cp:lastPrinted>2023-10-16T20:48:29Z</cp:lastPrinted>
  <dcterms:created xsi:type="dcterms:W3CDTF">2023-02-07T14:11:48Z</dcterms:created>
  <dcterms:modified xsi:type="dcterms:W3CDTF">2023-10-17T11:52:53Z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0x0101004A4AB8C24586C447B9B6B35DA2D81899</vt:lpwstr>
  </property>
</Properties>
</file>