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94" r:id="rId4"/>
    <p:sldId id="295" r:id="rId5"/>
    <p:sldId id="286" r:id="rId6"/>
    <p:sldId id="289" r:id="rId7"/>
    <p:sldId id="290" r:id="rId8"/>
    <p:sldId id="298" r:id="rId9"/>
    <p:sldId id="300" r:id="rId10"/>
    <p:sldId id="301" r:id="rId11"/>
    <p:sldId id="302" r:id="rId12"/>
    <p:sldId id="297" r:id="rId13"/>
    <p:sldId id="287" r:id="rId14"/>
    <p:sldId id="291" r:id="rId15"/>
    <p:sldId id="28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320"/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00" autoAdjust="0"/>
    <p:restoredTop sz="77232" autoAdjust="0"/>
  </p:normalViewPr>
  <p:slideViewPr>
    <p:cSldViewPr snapToGrid="0" snapToObjects="1">
      <p:cViewPr varScale="1">
        <p:scale>
          <a:sx n="72" d="100"/>
          <a:sy n="72" d="100"/>
        </p:scale>
        <p:origin x="17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FSU Graduation Rates vs.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SUS Averages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28340258036"/>
          <c:y val="0.169182473520932"/>
          <c:w val="0.859966003353014"/>
          <c:h val="0.6780137646390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FSU 6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Sheet1!$A$22:$A$26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Sheet1!$B$22:$B$26</c:f>
              <c:numCache>
                <c:formatCode>0.0%</c:formatCode>
                <c:ptCount val="5"/>
                <c:pt idx="0">
                  <c:v>0.737</c:v>
                </c:pt>
                <c:pt idx="1">
                  <c:v>0.749</c:v>
                </c:pt>
                <c:pt idx="2">
                  <c:v>0.767</c:v>
                </c:pt>
                <c:pt idx="3">
                  <c:v>0.79</c:v>
                </c:pt>
                <c:pt idx="4">
                  <c:v>0.793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47-416F-8A09-FE47A7115EA8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FSU 4</c:v>
                </c:pt>
              </c:strCache>
            </c:strRef>
          </c:tx>
          <c:spPr>
            <a:ln w="63500" cap="rnd">
              <a:solidFill>
                <a:srgbClr val="D0B88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Sheet1!$A$22:$A$26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Sheet1!$C$22:$C$26</c:f>
              <c:numCache>
                <c:formatCode>0.0%</c:formatCode>
                <c:ptCount val="5"/>
                <c:pt idx="0">
                  <c:v>0.563</c:v>
                </c:pt>
                <c:pt idx="1">
                  <c:v>0.611</c:v>
                </c:pt>
                <c:pt idx="2">
                  <c:v>0.615</c:v>
                </c:pt>
                <c:pt idx="3">
                  <c:v>0.605</c:v>
                </c:pt>
                <c:pt idx="4">
                  <c:v>0.624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47-416F-8A09-FE47A7115EA8}"/>
            </c:ext>
          </c:extLst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SUS 6</c:v>
                </c:pt>
              </c:strCache>
            </c:strRef>
          </c:tx>
          <c:spPr>
            <a:ln w="6350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none"/>
          </c:marker>
          <c:cat>
            <c:strRef>
              <c:f>Sheet1!$A$22:$A$26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Sheet1!$D$22:$D$26</c:f>
              <c:numCache>
                <c:formatCode>0.0%</c:formatCode>
                <c:ptCount val="5"/>
                <c:pt idx="0">
                  <c:v>0.651</c:v>
                </c:pt>
                <c:pt idx="1">
                  <c:v>0.665</c:v>
                </c:pt>
                <c:pt idx="2">
                  <c:v>0.679</c:v>
                </c:pt>
                <c:pt idx="3">
                  <c:v>0.705</c:v>
                </c:pt>
                <c:pt idx="4">
                  <c:v>0.71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47-416F-8A09-FE47A7115EA8}"/>
            </c:ext>
          </c:extLst>
        </c:ser>
        <c:ser>
          <c:idx val="3"/>
          <c:order val="3"/>
          <c:tx>
            <c:strRef>
              <c:f>Sheet1!$E$21</c:f>
              <c:strCache>
                <c:ptCount val="1"/>
                <c:pt idx="0">
                  <c:v>SUS 4</c:v>
                </c:pt>
              </c:strCache>
            </c:strRef>
          </c:tx>
          <c:spPr>
            <a:ln w="635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Sheet1!$A$22:$A$26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Sheet1!$E$22:$E$26</c:f>
              <c:numCache>
                <c:formatCode>0.0%</c:formatCode>
                <c:ptCount val="5"/>
                <c:pt idx="0">
                  <c:v>0.377</c:v>
                </c:pt>
                <c:pt idx="1">
                  <c:v>0.403</c:v>
                </c:pt>
                <c:pt idx="2">
                  <c:v>0.415</c:v>
                </c:pt>
                <c:pt idx="3">
                  <c:v>0.405</c:v>
                </c:pt>
                <c:pt idx="4">
                  <c:v>0.42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47-416F-8A09-FE47A7115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0319792"/>
        <c:axId val="2130473536"/>
      </c:lineChart>
      <c:catAx>
        <c:axId val="213031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0473536"/>
        <c:crosses val="autoZero"/>
        <c:auto val="1"/>
        <c:lblAlgn val="ctr"/>
        <c:lblOffset val="100"/>
        <c:noMultiLvlLbl val="0"/>
      </c:catAx>
      <c:valAx>
        <c:axId val="2130473536"/>
        <c:scaling>
          <c:orientation val="minMax"/>
          <c:max val="0.8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03197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744104644318513"/>
          <c:y val="0.905986396998694"/>
          <c:w val="0.873068409002066"/>
          <c:h val="0.0789869907565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227EF-76D8-C046-B09B-48C660BC5401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</dgm:pt>
    <dgm:pt modelId="{09027D4A-2465-2C4C-9E32-F8BB5E623F04}">
      <dgm:prSet phldrT="[Text]"/>
      <dgm:spPr/>
      <dgm:t>
        <a:bodyPr/>
        <a:lstStyle/>
        <a:p>
          <a:r>
            <a:rPr lang="en-US" baseline="0" dirty="0" smtClean="0">
              <a:solidFill>
                <a:schemeClr val="tx2"/>
              </a:solidFill>
            </a:rPr>
            <a:t>     </a:t>
          </a:r>
          <a:r>
            <a:rPr lang="en-US" dirty="0" smtClean="0">
              <a:solidFill>
                <a:schemeClr val="tx2"/>
              </a:solidFill>
            </a:rPr>
            <a:t>Con</a:t>
          </a:r>
          <a:r>
            <a:rPr lang="en-US" baseline="0" dirty="0" smtClean="0">
              <a:solidFill>
                <a:schemeClr val="tx2"/>
              </a:solidFill>
            </a:rPr>
            <a:t>tinue to Elevate Admissions &amp; Recruitment</a:t>
          </a:r>
          <a:r>
            <a:rPr lang="en-US" dirty="0" smtClean="0">
              <a:solidFill>
                <a:schemeClr val="tx2"/>
              </a:solidFill>
            </a:rPr>
            <a:t>	</a:t>
          </a:r>
          <a:endParaRPr lang="en-US" dirty="0">
            <a:solidFill>
              <a:schemeClr val="tx2"/>
            </a:solidFill>
          </a:endParaRPr>
        </a:p>
      </dgm:t>
    </dgm:pt>
    <dgm:pt modelId="{66AECF07-BD3F-BC4D-958C-1A90A31771D6}" type="parTrans" cxnId="{CFBB5E5A-9332-C34A-936F-DACACBBA0DA8}">
      <dgm:prSet/>
      <dgm:spPr/>
      <dgm:t>
        <a:bodyPr/>
        <a:lstStyle/>
        <a:p>
          <a:endParaRPr lang="en-US"/>
        </a:p>
      </dgm:t>
    </dgm:pt>
    <dgm:pt modelId="{A12D6ED1-4745-0348-8FD2-F967AD6F611B}" type="sibTrans" cxnId="{CFBB5E5A-9332-C34A-936F-DACACBBA0DA8}">
      <dgm:prSet/>
      <dgm:spPr/>
      <dgm:t>
        <a:bodyPr/>
        <a:lstStyle/>
        <a:p>
          <a:endParaRPr lang="en-US"/>
        </a:p>
      </dgm:t>
    </dgm:pt>
    <dgm:pt modelId="{84457434-7738-FF47-980D-C9D6AC738424}">
      <dgm:prSet phldrT="[Text]"/>
      <dgm:spPr/>
      <dgm:t>
        <a:bodyPr/>
        <a:lstStyle/>
        <a:p>
          <a:r>
            <a:rPr lang="en-US" smtClean="0">
              <a:solidFill>
                <a:srgbClr val="99263E"/>
              </a:solidFill>
            </a:rPr>
            <a:t>Promote </a:t>
          </a:r>
          <a:r>
            <a:rPr lang="en-US" dirty="0" smtClean="0">
              <a:solidFill>
                <a:srgbClr val="99263E"/>
              </a:solidFill>
            </a:rPr>
            <a:t>Students’ Full Educational Growth</a:t>
          </a:r>
          <a:endParaRPr lang="en-US" dirty="0">
            <a:solidFill>
              <a:srgbClr val="99263E"/>
            </a:solidFill>
          </a:endParaRPr>
        </a:p>
      </dgm:t>
    </dgm:pt>
    <dgm:pt modelId="{4CE9A101-B589-6B43-B277-420F00B24EAB}" type="parTrans" cxnId="{135ECFA0-1DC3-584E-97BF-C33E3EC1D9F2}">
      <dgm:prSet/>
      <dgm:spPr/>
      <dgm:t>
        <a:bodyPr/>
        <a:lstStyle/>
        <a:p>
          <a:endParaRPr lang="en-US"/>
        </a:p>
      </dgm:t>
    </dgm:pt>
    <dgm:pt modelId="{9A467090-0CB5-4540-B1E9-0ECCB809272F}" type="sibTrans" cxnId="{135ECFA0-1DC3-584E-97BF-C33E3EC1D9F2}">
      <dgm:prSet/>
      <dgm:spPr/>
      <dgm:t>
        <a:bodyPr/>
        <a:lstStyle/>
        <a:p>
          <a:endParaRPr lang="en-US"/>
        </a:p>
      </dgm:t>
    </dgm:pt>
    <dgm:pt modelId="{97EDB3C1-B562-5F4A-9556-0F38B99D45AC}">
      <dgm:prSet phldrT="[Text]"/>
      <dgm:spPr/>
      <dgm:t>
        <a:bodyPr/>
        <a:lstStyle/>
        <a:p>
          <a:r>
            <a:rPr lang="en-US" dirty="0" smtClean="0">
              <a:solidFill>
                <a:srgbClr val="99263E"/>
              </a:solidFill>
            </a:rPr>
            <a:t>Improve Graduation Rates/Career Success</a:t>
          </a:r>
          <a:endParaRPr lang="en-US" dirty="0">
            <a:solidFill>
              <a:srgbClr val="99263E"/>
            </a:solidFill>
          </a:endParaRPr>
        </a:p>
      </dgm:t>
    </dgm:pt>
    <dgm:pt modelId="{99BEA76A-1A51-FD40-BF29-85097ED6F0C8}" type="parTrans" cxnId="{3A0D90F9-049C-3C47-9260-73429C12DD7A}">
      <dgm:prSet/>
      <dgm:spPr/>
      <dgm:t>
        <a:bodyPr/>
        <a:lstStyle/>
        <a:p>
          <a:endParaRPr lang="en-US"/>
        </a:p>
      </dgm:t>
    </dgm:pt>
    <dgm:pt modelId="{D4682D55-71AC-FE4E-A402-0D10A54AE8F1}" type="sibTrans" cxnId="{3A0D90F9-049C-3C47-9260-73429C12DD7A}">
      <dgm:prSet/>
      <dgm:spPr/>
      <dgm:t>
        <a:bodyPr/>
        <a:lstStyle/>
        <a:p>
          <a:endParaRPr lang="en-US"/>
        </a:p>
      </dgm:t>
    </dgm:pt>
    <dgm:pt modelId="{6BE3500A-61F7-1748-BA3B-DC975B9F0603}" type="pres">
      <dgm:prSet presAssocID="{8BD227EF-76D8-C046-B09B-48C660BC5401}" presName="Name0" presStyleCnt="0">
        <dgm:presLayoutVars>
          <dgm:dir/>
          <dgm:animLvl val="lvl"/>
          <dgm:resizeHandles val="exact"/>
        </dgm:presLayoutVars>
      </dgm:prSet>
      <dgm:spPr/>
    </dgm:pt>
    <dgm:pt modelId="{56DFA804-D1EF-724D-9138-91F25AF2EFE9}" type="pres">
      <dgm:prSet presAssocID="{97EDB3C1-B562-5F4A-9556-0F38B99D45AC}" presName="boxAndChildren" presStyleCnt="0"/>
      <dgm:spPr/>
    </dgm:pt>
    <dgm:pt modelId="{29CF8F0A-48C4-1048-BD2F-214B2E46580A}" type="pres">
      <dgm:prSet presAssocID="{97EDB3C1-B562-5F4A-9556-0F38B99D45AC}" presName="parentTextBox" presStyleLbl="node1" presStyleIdx="0" presStyleCnt="3"/>
      <dgm:spPr/>
      <dgm:t>
        <a:bodyPr/>
        <a:lstStyle/>
        <a:p>
          <a:endParaRPr lang="en-US"/>
        </a:p>
      </dgm:t>
    </dgm:pt>
    <dgm:pt modelId="{FC347015-7576-EA48-B157-2607C01B9E48}" type="pres">
      <dgm:prSet presAssocID="{9A467090-0CB5-4540-B1E9-0ECCB809272F}" presName="sp" presStyleCnt="0"/>
      <dgm:spPr/>
    </dgm:pt>
    <dgm:pt modelId="{480E72B6-EC57-9443-ADE8-FFB0D2C3A88E}" type="pres">
      <dgm:prSet presAssocID="{84457434-7738-FF47-980D-C9D6AC738424}" presName="arrowAndChildren" presStyleCnt="0"/>
      <dgm:spPr/>
    </dgm:pt>
    <dgm:pt modelId="{03DACB42-69F3-1B49-9468-59641B555CC6}" type="pres">
      <dgm:prSet presAssocID="{84457434-7738-FF47-980D-C9D6AC738424}" presName="parentTextArrow" presStyleLbl="node1" presStyleIdx="1" presStyleCnt="3" custLinFactNeighborX="-1816" custLinFactNeighborY="-1943"/>
      <dgm:spPr/>
      <dgm:t>
        <a:bodyPr/>
        <a:lstStyle/>
        <a:p>
          <a:endParaRPr lang="en-US"/>
        </a:p>
      </dgm:t>
    </dgm:pt>
    <dgm:pt modelId="{24F2B3E0-88B4-6741-B3B4-0C7B1865A5F5}" type="pres">
      <dgm:prSet presAssocID="{A12D6ED1-4745-0348-8FD2-F967AD6F611B}" presName="sp" presStyleCnt="0"/>
      <dgm:spPr/>
    </dgm:pt>
    <dgm:pt modelId="{7B1F0E0A-6DAB-1F4C-AF22-909D6B2281A7}" type="pres">
      <dgm:prSet presAssocID="{09027D4A-2465-2C4C-9E32-F8BB5E623F04}" presName="arrowAndChildren" presStyleCnt="0"/>
      <dgm:spPr/>
    </dgm:pt>
    <dgm:pt modelId="{41397D41-1BD8-2E4E-A4DD-8B9004AF5EFC}" type="pres">
      <dgm:prSet presAssocID="{09027D4A-2465-2C4C-9E32-F8BB5E623F04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F3EDE54F-438E-5E47-91B8-4C9B4D66944E}" type="presOf" srcId="{09027D4A-2465-2C4C-9E32-F8BB5E623F04}" destId="{41397D41-1BD8-2E4E-A4DD-8B9004AF5EFC}" srcOrd="0" destOrd="0" presId="urn:microsoft.com/office/officeart/2005/8/layout/process4"/>
    <dgm:cxn modelId="{3226AE7D-39E8-A041-9FE7-95C1F78136FB}" type="presOf" srcId="{84457434-7738-FF47-980D-C9D6AC738424}" destId="{03DACB42-69F3-1B49-9468-59641B555CC6}" srcOrd="0" destOrd="0" presId="urn:microsoft.com/office/officeart/2005/8/layout/process4"/>
    <dgm:cxn modelId="{F4A59FBE-7E45-B841-831B-521A4C0A3E30}" type="presOf" srcId="{8BD227EF-76D8-C046-B09B-48C660BC5401}" destId="{6BE3500A-61F7-1748-BA3B-DC975B9F0603}" srcOrd="0" destOrd="0" presId="urn:microsoft.com/office/officeart/2005/8/layout/process4"/>
    <dgm:cxn modelId="{CFBB5E5A-9332-C34A-936F-DACACBBA0DA8}" srcId="{8BD227EF-76D8-C046-B09B-48C660BC5401}" destId="{09027D4A-2465-2C4C-9E32-F8BB5E623F04}" srcOrd="0" destOrd="0" parTransId="{66AECF07-BD3F-BC4D-958C-1A90A31771D6}" sibTransId="{A12D6ED1-4745-0348-8FD2-F967AD6F611B}"/>
    <dgm:cxn modelId="{74F66C81-FEC0-B64D-BA77-4402635AC11F}" type="presOf" srcId="{97EDB3C1-B562-5F4A-9556-0F38B99D45AC}" destId="{29CF8F0A-48C4-1048-BD2F-214B2E46580A}" srcOrd="0" destOrd="0" presId="urn:microsoft.com/office/officeart/2005/8/layout/process4"/>
    <dgm:cxn modelId="{3A0D90F9-049C-3C47-9260-73429C12DD7A}" srcId="{8BD227EF-76D8-C046-B09B-48C660BC5401}" destId="{97EDB3C1-B562-5F4A-9556-0F38B99D45AC}" srcOrd="2" destOrd="0" parTransId="{99BEA76A-1A51-FD40-BF29-85097ED6F0C8}" sibTransId="{D4682D55-71AC-FE4E-A402-0D10A54AE8F1}"/>
    <dgm:cxn modelId="{135ECFA0-1DC3-584E-97BF-C33E3EC1D9F2}" srcId="{8BD227EF-76D8-C046-B09B-48C660BC5401}" destId="{84457434-7738-FF47-980D-C9D6AC738424}" srcOrd="1" destOrd="0" parTransId="{4CE9A101-B589-6B43-B277-420F00B24EAB}" sibTransId="{9A467090-0CB5-4540-B1E9-0ECCB809272F}"/>
    <dgm:cxn modelId="{C82A145F-2A8E-0E48-82EC-293A2A4A883A}" type="presParOf" srcId="{6BE3500A-61F7-1748-BA3B-DC975B9F0603}" destId="{56DFA804-D1EF-724D-9138-91F25AF2EFE9}" srcOrd="0" destOrd="0" presId="urn:microsoft.com/office/officeart/2005/8/layout/process4"/>
    <dgm:cxn modelId="{859163F3-4661-B344-93E8-4359080D9A69}" type="presParOf" srcId="{56DFA804-D1EF-724D-9138-91F25AF2EFE9}" destId="{29CF8F0A-48C4-1048-BD2F-214B2E46580A}" srcOrd="0" destOrd="0" presId="urn:microsoft.com/office/officeart/2005/8/layout/process4"/>
    <dgm:cxn modelId="{7E3DD538-2D21-9245-9950-051A54BDFF01}" type="presParOf" srcId="{6BE3500A-61F7-1748-BA3B-DC975B9F0603}" destId="{FC347015-7576-EA48-B157-2607C01B9E48}" srcOrd="1" destOrd="0" presId="urn:microsoft.com/office/officeart/2005/8/layout/process4"/>
    <dgm:cxn modelId="{DC40A21F-6250-6F48-9373-1E5D1198695D}" type="presParOf" srcId="{6BE3500A-61F7-1748-BA3B-DC975B9F0603}" destId="{480E72B6-EC57-9443-ADE8-FFB0D2C3A88E}" srcOrd="2" destOrd="0" presId="urn:microsoft.com/office/officeart/2005/8/layout/process4"/>
    <dgm:cxn modelId="{FBC4281A-A81A-A248-9D24-7B5556AA4745}" type="presParOf" srcId="{480E72B6-EC57-9443-ADE8-FFB0D2C3A88E}" destId="{03DACB42-69F3-1B49-9468-59641B555CC6}" srcOrd="0" destOrd="0" presId="urn:microsoft.com/office/officeart/2005/8/layout/process4"/>
    <dgm:cxn modelId="{FB5F85FC-2557-344C-9631-9A52448121FD}" type="presParOf" srcId="{6BE3500A-61F7-1748-BA3B-DC975B9F0603}" destId="{24F2B3E0-88B4-6741-B3B4-0C7B1865A5F5}" srcOrd="3" destOrd="0" presId="urn:microsoft.com/office/officeart/2005/8/layout/process4"/>
    <dgm:cxn modelId="{64DBE33D-0AA4-6144-8F6A-0386DE78564C}" type="presParOf" srcId="{6BE3500A-61F7-1748-BA3B-DC975B9F0603}" destId="{7B1F0E0A-6DAB-1F4C-AF22-909D6B2281A7}" srcOrd="4" destOrd="0" presId="urn:microsoft.com/office/officeart/2005/8/layout/process4"/>
    <dgm:cxn modelId="{75C5AC35-88DC-FB42-987E-47DF6D48F94E}" type="presParOf" srcId="{7B1F0E0A-6DAB-1F4C-AF22-909D6B2281A7}" destId="{41397D41-1BD8-2E4E-A4DD-8B9004AF5EF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F8F0A-48C4-1048-BD2F-214B2E46580A}">
      <dsp:nvSpPr>
        <dsp:cNvPr id="0" name=""/>
        <dsp:cNvSpPr/>
      </dsp:nvSpPr>
      <dsp:spPr>
        <a:xfrm>
          <a:off x="0" y="3165998"/>
          <a:ext cx="9144000" cy="1039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99263E"/>
              </a:solidFill>
            </a:rPr>
            <a:t>Improve Graduation Rates/Career Success</a:t>
          </a:r>
          <a:endParaRPr lang="en-US" sz="3200" kern="1200" dirty="0">
            <a:solidFill>
              <a:srgbClr val="99263E"/>
            </a:solidFill>
          </a:endParaRPr>
        </a:p>
      </dsp:txBody>
      <dsp:txXfrm>
        <a:off x="0" y="3165998"/>
        <a:ext cx="9144000" cy="1039151"/>
      </dsp:txXfrm>
    </dsp:sp>
    <dsp:sp modelId="{03DACB42-69F3-1B49-9468-59641B555CC6}">
      <dsp:nvSpPr>
        <dsp:cNvPr id="0" name=""/>
        <dsp:cNvSpPr/>
      </dsp:nvSpPr>
      <dsp:spPr>
        <a:xfrm rot="10800000">
          <a:off x="0" y="1552317"/>
          <a:ext cx="9144000" cy="159821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99263E"/>
              </a:solidFill>
            </a:rPr>
            <a:t>Promote </a:t>
          </a:r>
          <a:r>
            <a:rPr lang="en-US" sz="3200" kern="1200" dirty="0" smtClean="0">
              <a:solidFill>
                <a:srgbClr val="99263E"/>
              </a:solidFill>
            </a:rPr>
            <a:t>Students’ Full Educational Growth</a:t>
          </a:r>
          <a:endParaRPr lang="en-US" sz="3200" kern="1200" dirty="0">
            <a:solidFill>
              <a:srgbClr val="99263E"/>
            </a:solidFill>
          </a:endParaRPr>
        </a:p>
      </dsp:txBody>
      <dsp:txXfrm rot="10800000">
        <a:off x="0" y="1552317"/>
        <a:ext cx="9144000" cy="1038472"/>
      </dsp:txXfrm>
    </dsp:sp>
    <dsp:sp modelId="{41397D41-1BD8-2E4E-A4DD-8B9004AF5EFC}">
      <dsp:nvSpPr>
        <dsp:cNvPr id="0" name=""/>
        <dsp:cNvSpPr/>
      </dsp:nvSpPr>
      <dsp:spPr>
        <a:xfrm rot="10800000">
          <a:off x="0" y="743"/>
          <a:ext cx="9144000" cy="159821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>
              <a:solidFill>
                <a:schemeClr val="tx2"/>
              </a:solidFill>
            </a:rPr>
            <a:t>     </a:t>
          </a:r>
          <a:r>
            <a:rPr lang="en-US" sz="3200" kern="1200" dirty="0" smtClean="0">
              <a:solidFill>
                <a:schemeClr val="tx2"/>
              </a:solidFill>
            </a:rPr>
            <a:t>Con</a:t>
          </a:r>
          <a:r>
            <a:rPr lang="en-US" sz="3200" kern="1200" baseline="0" dirty="0" smtClean="0">
              <a:solidFill>
                <a:schemeClr val="tx2"/>
              </a:solidFill>
            </a:rPr>
            <a:t>tinue to Elevate Admissions &amp; Recruitment</a:t>
          </a:r>
          <a:r>
            <a:rPr lang="en-US" sz="3200" kern="1200" dirty="0" smtClean="0">
              <a:solidFill>
                <a:schemeClr val="tx2"/>
              </a:solidFill>
            </a:rPr>
            <a:t>	</a:t>
          </a:r>
          <a:endParaRPr lang="en-US" sz="3200" kern="1200" dirty="0">
            <a:solidFill>
              <a:schemeClr val="tx2"/>
            </a:solidFill>
          </a:endParaRPr>
        </a:p>
      </dsp:txBody>
      <dsp:txXfrm rot="10800000">
        <a:off x="0" y="743"/>
        <a:ext cx="9144000" cy="103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D328F-3551-4B8D-AA07-13B7323F14B2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1E79A-059C-4C50-BEED-0918CE5D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5C19DB-7552-4E6F-B0D5-8380C80F58CE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76F864-3394-418B-B879-6A435DD4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deeper</a:t>
            </a:r>
            <a:r>
              <a:rPr lang="en-US" baseline="0" dirty="0" smtClean="0"/>
              <a:t> dive on the student driven metrics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students for tutoring AND</a:t>
            </a:r>
            <a:r>
              <a:rPr lang="en-US" baseline="0" dirty="0" smtClean="0"/>
              <a:t> AS tutors</a:t>
            </a:r>
            <a:endParaRPr lang="en-US" dirty="0" smtClean="0"/>
          </a:p>
          <a:p>
            <a:r>
              <a:rPr lang="en-US" dirty="0" smtClean="0"/>
              <a:t>Now offering PASS in CHM1045, MAC1105, ACG2021—want to expand to other courses</a:t>
            </a:r>
          </a:p>
          <a:p>
            <a:r>
              <a:rPr lang="en-US" dirty="0" smtClean="0"/>
              <a:t>	5x attendance improves student performance, often</a:t>
            </a:r>
            <a:r>
              <a:rPr lang="en-US" baseline="0" dirty="0" smtClean="0"/>
              <a:t> by 1 letter grade</a:t>
            </a:r>
          </a:p>
          <a:p>
            <a:r>
              <a:rPr lang="en-US" baseline="0" dirty="0" smtClean="0"/>
              <a:t>CC now enables electronic requests for progress reports for CARE as well as Athletics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on using these tools will be coming soon.  Based on 10 years of our data.</a:t>
            </a:r>
          </a:p>
          <a:p>
            <a:r>
              <a:rPr lang="en-US" dirty="0" smtClean="0"/>
              <a:t> “Institution</a:t>
            </a:r>
            <a:r>
              <a:rPr lang="en-US" baseline="0" dirty="0" smtClean="0"/>
              <a:t> Reports” allow you to look at graduation rates by major/college and compare to campus wide or other units, filter according to various students attributes.</a:t>
            </a:r>
          </a:p>
          <a:p>
            <a:r>
              <a:rPr lang="en-US" baseline="0" dirty="0" smtClean="0"/>
              <a:t>Also allow you to look at specific courses and graduation data by grade earned and other factors (to help identify grades that are best predictors of success)</a:t>
            </a:r>
          </a:p>
          <a:p>
            <a:r>
              <a:rPr lang="en-US" baseline="0" dirty="0" smtClean="0"/>
              <a:t>And major changing patterns—flow in and out of your majors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4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****JR Harding to help make FSU university of choice for students with disabilities****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</a:t>
            </a:r>
            <a:r>
              <a:rPr lang="en-US" baseline="0" dirty="0" smtClean="0"/>
              <a:t> impact practices improve learning, retention and graduation rates, and attract good students</a:t>
            </a:r>
          </a:p>
          <a:p>
            <a:r>
              <a:rPr lang="en-US" dirty="0" smtClean="0"/>
              <a:t>Engaged and Experiential Learning, (also writing intensive, capstone, collaborative projects,</a:t>
            </a:r>
            <a:r>
              <a:rPr lang="en-US" baseline="0" dirty="0" smtClean="0"/>
              <a:t> freshmen experiences </a:t>
            </a:r>
            <a:r>
              <a:rPr lang="en-US" dirty="0" smtClean="0"/>
              <a:t>etc.))</a:t>
            </a:r>
          </a:p>
          <a:p>
            <a:r>
              <a:rPr lang="en-US" baseline="0" dirty="0" smtClean="0"/>
              <a:t>New Innovation Center in Shores Building 1</a:t>
            </a:r>
            <a:r>
              <a:rPr lang="en-US" baseline="30000" dirty="0" smtClean="0"/>
              <a:t>st</a:t>
            </a:r>
            <a:r>
              <a:rPr lang="en-US" baseline="0" dirty="0" smtClean="0"/>
              <a:t> floor currently being planned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0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improve student learning in classrooms? </a:t>
            </a:r>
            <a:r>
              <a:rPr lang="en-US" dirty="0" smtClean="0"/>
              <a:t>Reimagined teaching and learning center. </a:t>
            </a:r>
            <a:r>
              <a:rPr lang="en-US" baseline="0" dirty="0" smtClean="0"/>
              <a:t> Invite you to help shape the future of the center; please let me know your thoughts. Range from individual consultations, observations, workshops, faculty learning communities, institutes, assessment support, events, awards, etc. </a:t>
            </a:r>
          </a:p>
          <a:p>
            <a:r>
              <a:rPr lang="en-US" baseline="0" dirty="0" smtClean="0"/>
              <a:t>Promote teaching for student success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 them well. Get to</a:t>
            </a:r>
            <a:r>
              <a:rPr lang="en-US" baseline="0" dirty="0" smtClean="0"/>
              <a:t> graduation and onto graduation school or career. </a:t>
            </a:r>
          </a:p>
          <a:p>
            <a:r>
              <a:rPr lang="en-US" baseline="0" dirty="0" smtClean="0"/>
              <a:t>Graduation Specialists to Partner with Colleges, ease advising burden of these often high-need students, cross college that are really taxing to the system.</a:t>
            </a:r>
          </a:p>
          <a:p>
            <a:r>
              <a:rPr lang="en-US" baseline="0" dirty="0" err="1" smtClean="0"/>
              <a:t>FSUshadow</a:t>
            </a:r>
            <a:r>
              <a:rPr lang="en-US" baseline="0" dirty="0" smtClean="0"/>
              <a:t> launching this year, winter and spring breaks, one or a couple day shadow, “take a </a:t>
            </a:r>
            <a:r>
              <a:rPr lang="en-US" baseline="0" dirty="0" err="1" smtClean="0"/>
              <a:t>Nole</a:t>
            </a:r>
            <a:r>
              <a:rPr lang="en-US" baseline="0" dirty="0" smtClean="0"/>
              <a:t> to work”; career exposure (learn) and could lead to internships, etc.</a:t>
            </a:r>
          </a:p>
          <a:p>
            <a:r>
              <a:rPr lang="en-US" baseline="0" dirty="0" smtClean="0"/>
              <a:t>Promote combined degrees, especially as we have more students coming to FSU with really high hours, 300 with high school AAs last year and growing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4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for Groups for Dean’s and Chairs: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the teaching center might support your unit?</a:t>
            </a:r>
          </a:p>
          <a:p>
            <a:r>
              <a:rPr lang="en-US" baseline="0" dirty="0" smtClean="0"/>
              <a:t>Combined Degrees? </a:t>
            </a:r>
          </a:p>
          <a:p>
            <a:r>
              <a:rPr lang="en-US" baseline="0" dirty="0" smtClean="0"/>
              <a:t>How your unit might help elevate our students selectivity scores and and recruit more top students?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8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term student success has become really common in both the academic literature of higher education and policy. Student success is broader than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Preeminence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(a) An average weighted grade point average of 4.0 or higher on a 4.0 scale and an average SAT score of 1800 or higher on a 2400-point scale or 1200 or higher on a 1600-point scale for fall semester incoming freshmen, as reported annually.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(b) A top-50 ranking on at least two well-known and highly respected national public university rankings, including, but not limited to, the U.S. News and World Report rankings, reflecting national preeminence, using most recent rankings.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(c) A freshman retention rate of 90 percent or higher for full-time, first-time-in-college students, as reported annually to the Integrated Postsecondary Education Data System (IPEDS).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(d) A 6-year graduation rate of 70 percent or higher for full-time, first-time-in-college students, as reported annually to the IPEDS.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Metrics Common to all Institutions 1. Percent of Bachelor's Graduates Employed and/or Continuing their Education 6. Bachelor's Degrees Awarded in Areas of Strategic Emphasis 2. Median Wages of Bachelor’s Graduates Employed Full-time in Florida 7. University Access Rate (Percent of Undergraduates with a Pell-grant) 3. Average Cost per Bachelor’s Degree 8a. Graduate Degrees Awarded in Areas of Strategic Emphasis 8b. Freshman in Top 10% of Graduating High School Class – for NCF only 4. Six Year Graduation Rate (Full-time and </a:t>
            </a:r>
            <a:r>
              <a:rPr lang="en-US" dirty="0" err="1" smtClean="0"/>
              <a:t>Parttime</a:t>
            </a:r>
            <a:r>
              <a:rPr lang="en-US" dirty="0" smtClean="0"/>
              <a:t> FTIC) 9. Board of Governors Choice 5. Academic Progress Rate (2nd Year Retention with GPA Above 2.0) 10. Board of Trustees Choice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4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(4-year 62% and 6-year 79%)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our four year graduation rate from 56.3%forour 2007 cohort to 62.4% for our 2011 cohort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six-year graduation rates from 73.6% in our 2004 admissions cohort to 79.4% in our 2009 cohort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Worked hard to advance this and pick low hanging fruit over the years with significant advancement in student support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success</a:t>
            </a:r>
            <a:r>
              <a:rPr lang="en-US" baseline="0" dirty="0" smtClean="0"/>
              <a:t> as persistence is a bit anemic, so conceptions have broadened to include post-graduate success and also to full educational growth for all students, including honors and other high-achieving students (could be measured via NSSE).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when seen in terms of progress to degree completion, we have seen that we need to engage the full range of our student population.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Some key efforts we are working on now: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Address on front end; bring in better students and students who are set up to succeed at FSU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Give them an awesome education while here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Graduate them and launch them out into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automatic admissions;</a:t>
            </a:r>
            <a:r>
              <a:rPr lang="en-US" baseline="0" dirty="0" smtClean="0"/>
              <a:t> </a:t>
            </a:r>
            <a:r>
              <a:rPr lang="en-US" dirty="0" smtClean="0"/>
              <a:t>Red flags are tons of hours (transferring</a:t>
            </a:r>
            <a:r>
              <a:rPr lang="en-US" baseline="0" dirty="0" smtClean="0"/>
              <a:t> over 90 hours, ask for justification for why), attending several institutions; applying some of the same admissions procedures to transfers that they would to incoming students. Fall 2017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</a:t>
            </a:r>
            <a:r>
              <a:rPr lang="en-US" baseline="0" dirty="0" smtClean="0"/>
              <a:t> Selectivity US NEWS and WORLD </a:t>
            </a:r>
            <a:r>
              <a:rPr lang="en-US" baseline="0" dirty="0" err="1" smtClean="0"/>
              <a:t>REPort</a:t>
            </a:r>
            <a:r>
              <a:rPr lang="en-US" baseline="0" dirty="0" smtClean="0"/>
              <a:t> (still have work to do to get the highest achieving students, UCF is getting more of the 1400+ SAT)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Benaquisto</a:t>
            </a:r>
            <a:r>
              <a:rPr lang="en-US" baseline="0" dirty="0" smtClean="0"/>
              <a:t> Scholars (national merit) get full scholarship from State of Florida now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Love to have some of you involved in you are interested. </a:t>
            </a:r>
          </a:p>
          <a:p>
            <a:r>
              <a:rPr lang="en-US" dirty="0" smtClean="0"/>
              <a:t>What does it mean to go to school in Tallahassee, not just what</a:t>
            </a:r>
            <a:r>
              <a:rPr lang="en-US" baseline="0" dirty="0" smtClean="0"/>
              <a:t> it means to go to FSU</a:t>
            </a:r>
          </a:p>
          <a:p>
            <a:r>
              <a:rPr lang="en-US" baseline="0" dirty="0" smtClean="0"/>
              <a:t>Student selectivity #34 and# 83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Continue to improve Advising/mapping/other support services.  Tutoring and other peer support efforts</a:t>
            </a:r>
            <a:endParaRPr lang="en-US" dirty="0" smtClean="0"/>
          </a:p>
          <a:p>
            <a:r>
              <a:rPr lang="en-US" dirty="0" smtClean="0"/>
              <a:t>embed what is known as High-Impact Practices, engage</a:t>
            </a:r>
            <a:r>
              <a:rPr lang="en-US" baseline="0" dirty="0" smtClean="0"/>
              <a:t> all students—high-achievers and those who are challenged or just want additional help 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Understand that these efforts are not “coddling” students.  Often they help first-generation &amp; other students navigate the “hidden curriculum” &amp; complex bureaucracy of a big research university—leveling the playing field for those who do not enter with intuitive understanding &amp; helping them become more self-sufficient.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Advising is complex—helps students navigate the “hidden curriculum.”  Training</a:t>
            </a:r>
            <a:r>
              <a:rPr lang="en-US" baseline="0" dirty="0" smtClean="0"/>
              <a:t> is available through UGS and is expected for ALL advisors—allows access to upgraded advising platform, “Campus Connect”! We expect advisors to convey and help implement university priorities.</a:t>
            </a:r>
          </a:p>
          <a:p>
            <a:r>
              <a:rPr lang="en-US" baseline="0" dirty="0" smtClean="0"/>
              <a:t>AF is happy to support departments, but help us be part of the overall departmental team.  Include interaction with faculty where this is warranted (for good referrals—career/grad school advice, etc.)</a:t>
            </a:r>
          </a:p>
          <a:p>
            <a:r>
              <a:rPr lang="en-US" baseline="0" dirty="0" smtClean="0"/>
              <a:t>Inform the advisors about activities, curriculum changes, research opportunities and other things you want to promote.</a:t>
            </a:r>
          </a:p>
          <a:p>
            <a:r>
              <a:rPr lang="en-US" baseline="0" dirty="0" smtClean="0"/>
              <a:t>Expect advisors to be as proactive as possible in reaching out to students &amp; enter notes in CC so they can be 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Mapping Oversight Committee will be communicating with you soon about policies to ensure consistency</a:t>
            </a:r>
            <a:r>
              <a:rPr lang="en-US" baseline="0" dirty="0" smtClean="0"/>
              <a:t> and clear understanding across units (HS AAs, mapping and major changes) and review of, possible changes to map formats </a:t>
            </a:r>
          </a:p>
          <a:p>
            <a:r>
              <a:rPr lang="en-US" baseline="0" dirty="0" smtClean="0"/>
              <a:t>Want Mapping to HELP students progress (not be an obstacle) &amp; help units manage curriculum effectively &amp; efficiently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F864-3394-418B-B879-6A435DD43A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52" y="192139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Student Success </a:t>
            </a: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sz="3200" dirty="0" smtClean="0"/>
              <a:t>Joe O’Shea and Karen Laughlin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857" y="4885055"/>
            <a:ext cx="6400800" cy="1052969"/>
          </a:xfrm>
        </p:spPr>
        <p:txBody>
          <a:bodyPr/>
          <a:lstStyle/>
          <a:p>
            <a:r>
              <a:rPr lang="en-US" dirty="0" smtClean="0"/>
              <a:t>October 21, </a:t>
            </a:r>
            <a:r>
              <a:rPr lang="en-US" dirty="0"/>
              <a:t>2016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001059" y="3894537"/>
            <a:ext cx="6685467" cy="2741617"/>
            <a:chOff x="2133600" y="961016"/>
            <a:chExt cx="6553201" cy="2930413"/>
          </a:xfrm>
        </p:grpSpPr>
        <p:sp>
          <p:nvSpPr>
            <p:cNvPr id="6" name="TextBox 5"/>
            <p:cNvSpPr txBox="1"/>
            <p:nvPr/>
          </p:nvSpPr>
          <p:spPr>
            <a:xfrm>
              <a:off x="2209801" y="961016"/>
              <a:ext cx="6477000" cy="7566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smtClean="0">
                  <a:solidFill>
                    <a:schemeClr val="bg1">
                      <a:lumMod val="95000"/>
                    </a:schemeClr>
                  </a:solidFill>
                  <a:latin typeface="Book Antiqua" pitchFamily="18" charset="0"/>
                </a:rPr>
                <a:t>Deans and Chairs Meeting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133600" y="3315730"/>
              <a:ext cx="6477000" cy="575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2900" b="1" dirty="0">
                <a:solidFill>
                  <a:srgbClr val="BA8B00"/>
                </a:solidFill>
                <a:latin typeface="Trebuchet MS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33600" y="990600"/>
              <a:ext cx="0" cy="1752600"/>
            </a:xfrm>
            <a:prstGeom prst="line">
              <a:avLst/>
            </a:prstGeom>
            <a:ln w="19050">
              <a:solidFill>
                <a:srgbClr val="BA8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Tutoring, PASS and faculty outreach</a:t>
            </a:r>
          </a:p>
          <a:p>
            <a:pPr lvl="1"/>
            <a:r>
              <a:rPr lang="en-US" dirty="0" smtClean="0"/>
              <a:t>Encourage faculty to refer students </a:t>
            </a:r>
          </a:p>
          <a:p>
            <a:pPr lvl="1"/>
            <a:r>
              <a:rPr lang="en-US" dirty="0" smtClean="0"/>
              <a:t>Expand participation in PASS</a:t>
            </a:r>
          </a:p>
          <a:p>
            <a:pPr lvl="1"/>
            <a:r>
              <a:rPr lang="en-US" dirty="0" smtClean="0"/>
              <a:t>Encourage response to progress report requests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62" y="5079261"/>
            <a:ext cx="2481287" cy="165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119" y="4584357"/>
            <a:ext cx="2554243" cy="19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1159201"/>
          </a:xfrm>
        </p:spPr>
        <p:txBody>
          <a:bodyPr/>
          <a:lstStyle/>
          <a:p>
            <a:r>
              <a:rPr lang="en-US" dirty="0" smtClean="0"/>
              <a:t>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4078832"/>
          </a:xfrm>
        </p:spPr>
        <p:txBody>
          <a:bodyPr/>
          <a:lstStyle/>
          <a:p>
            <a:r>
              <a:rPr lang="en-US" dirty="0" smtClean="0"/>
              <a:t>New Analytics available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24" y="822412"/>
            <a:ext cx="920576" cy="92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169" y="2570206"/>
            <a:ext cx="6600928" cy="41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6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263E"/>
                </a:solidFill>
              </a:rPr>
              <a:t>Promote Students’ Full Educational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Increase student engagement </a:t>
            </a:r>
          </a:p>
          <a:p>
            <a:pPr lvl="1"/>
            <a:r>
              <a:rPr lang="en-US" dirty="0"/>
              <a:t>High-impact practices in and out of the classroom</a:t>
            </a:r>
          </a:p>
          <a:p>
            <a:pPr lvl="2"/>
            <a:r>
              <a:rPr lang="en-US" dirty="0"/>
              <a:t>e.g., internships, service-learning, international study, undergraduate research, innovation/entrepreneurship (i.e. “formative experiences”)</a:t>
            </a:r>
          </a:p>
          <a:p>
            <a:r>
              <a:rPr lang="en-US" dirty="0"/>
              <a:t>Support instructors and elevate pedagogy to support student learning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126" y="5334038"/>
            <a:ext cx="2334970" cy="1426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620575"/>
            <a:ext cx="184115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263E"/>
                </a:solidFill>
              </a:rPr>
              <a:t>Center for Teaching Excellence (CTE)</a:t>
            </a:r>
            <a:endParaRPr lang="en-US" dirty="0">
              <a:solidFill>
                <a:srgbClr val="99263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347307"/>
            <a:ext cx="8875059" cy="41969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Promote robust teaching and learning community</a:t>
            </a:r>
          </a:p>
          <a:p>
            <a:r>
              <a:rPr lang="en-US" dirty="0" smtClean="0"/>
              <a:t>Support instructors broadly at FSU through multiple forms of engagement (best practices)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consultations, workshops, faculty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c</a:t>
            </a:r>
            <a:r>
              <a:rPr lang="en-US" dirty="0" smtClean="0"/>
              <a:t>ommunities, course and program redesign, </a:t>
            </a:r>
            <a:r>
              <a:rPr lang="en-US" dirty="0"/>
              <a:t>i</a:t>
            </a:r>
            <a:r>
              <a:rPr lang="en-US" dirty="0" smtClean="0"/>
              <a:t>nstitutes, events, assessment, etc.</a:t>
            </a:r>
          </a:p>
          <a:p>
            <a:r>
              <a:rPr lang="en-US" dirty="0"/>
              <a:t>Guided by faculty advisory board</a:t>
            </a:r>
          </a:p>
          <a:p>
            <a:r>
              <a:rPr lang="en-US" dirty="0" smtClean="0"/>
              <a:t>Currently searching for director</a:t>
            </a:r>
          </a:p>
        </p:txBody>
      </p:sp>
      <p:pic>
        <p:nvPicPr>
          <p:cNvPr id="6" name="Picture 5" descr="26553252866_735bf25137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0" y="4855882"/>
            <a:ext cx="2825570" cy="20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99263E"/>
                </a:solidFill>
              </a:rPr>
              <a:t>Elevate Graduation Rates/Career </a:t>
            </a:r>
            <a:r>
              <a:rPr lang="en-US" dirty="0" smtClean="0">
                <a:solidFill>
                  <a:srgbClr val="99263E"/>
                </a:solidFill>
              </a:rPr>
              <a:t>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Graduation Specialists Initiative </a:t>
            </a:r>
          </a:p>
          <a:p>
            <a:pPr lvl="1"/>
            <a:r>
              <a:rPr lang="en-US" dirty="0"/>
              <a:t>Director hired; work with </a:t>
            </a:r>
            <a:r>
              <a:rPr lang="en-US" dirty="0" smtClean="0"/>
              <a:t>high-hour </a:t>
            </a:r>
            <a:r>
              <a:rPr lang="en-US" dirty="0"/>
              <a:t>students, both incoming and </a:t>
            </a:r>
            <a:r>
              <a:rPr lang="en-US" dirty="0" smtClean="0"/>
              <a:t>current, and departments</a:t>
            </a:r>
          </a:p>
          <a:p>
            <a:r>
              <a:rPr lang="en-US" dirty="0" smtClean="0"/>
              <a:t>Expanded Career Center Liaisons</a:t>
            </a:r>
          </a:p>
          <a:p>
            <a:r>
              <a:rPr lang="en-US" dirty="0" err="1" smtClean="0"/>
              <a:t>FSUshadow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job shadow program</a:t>
            </a:r>
          </a:p>
          <a:p>
            <a:r>
              <a:rPr lang="en-US" dirty="0" smtClean="0"/>
              <a:t>Promote Combined Bachelor’s</a:t>
            </a:r>
            <a:r>
              <a:rPr lang="en-US" dirty="0"/>
              <a:t>/</a:t>
            </a:r>
            <a:r>
              <a:rPr lang="en-US" dirty="0" smtClean="0"/>
              <a:t>Master’s Degrees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0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</a:t>
            </a:r>
            <a:r>
              <a:rPr lang="en-US" dirty="0" smtClean="0"/>
              <a:t>could we improve our recruitment of </a:t>
            </a:r>
            <a:r>
              <a:rPr lang="en-US" dirty="0"/>
              <a:t>high-</a:t>
            </a:r>
            <a:r>
              <a:rPr lang="en-US" dirty="0" smtClean="0"/>
              <a:t>achieving students? How could your unit help? </a:t>
            </a:r>
          </a:p>
          <a:p>
            <a:r>
              <a:rPr lang="en-US" dirty="0" smtClean="0"/>
              <a:t>How could your unit help further enhance students’ academic engagement?  </a:t>
            </a:r>
          </a:p>
          <a:p>
            <a:r>
              <a:rPr lang="en-US" dirty="0" smtClean="0"/>
              <a:t>What should the Teaching Center do at FSU, and how could it support your unit?</a:t>
            </a:r>
          </a:p>
          <a:p>
            <a:r>
              <a:rPr lang="en-US" dirty="0" smtClean="0"/>
              <a:t>How could we increase the number and size of combined degrees at FSU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Student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927987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definitions in literature and policy have defined it as retention and graduation rates</a:t>
            </a:r>
          </a:p>
          <a:p>
            <a:r>
              <a:rPr lang="en-US" dirty="0" smtClean="0"/>
              <a:t>Metrics for our state performance and preeminence funding, as well as for U.S. News and World Report rankings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16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9920" y="951875"/>
          <a:ext cx="8866683" cy="551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4774" y="6348335"/>
            <a:ext cx="429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Note: Academic year represents graduation year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5"/>
            <a:ext cx="8229600" cy="4143141"/>
          </a:xfrm>
        </p:spPr>
        <p:txBody>
          <a:bodyPr/>
          <a:lstStyle/>
          <a:p>
            <a:r>
              <a:rPr lang="en-US" dirty="0" smtClean="0"/>
              <a:t>Extended to post-graduate success</a:t>
            </a:r>
          </a:p>
          <a:p>
            <a:pPr lvl="1"/>
            <a:r>
              <a:rPr lang="en-US" dirty="0" smtClean="0"/>
              <a:t>Enrollment in graduate school/job (metrics)</a:t>
            </a:r>
          </a:p>
          <a:p>
            <a:r>
              <a:rPr lang="en-US" dirty="0" smtClean="0"/>
              <a:t>Fuller </a:t>
            </a:r>
            <a:r>
              <a:rPr lang="en-US" dirty="0"/>
              <a:t>understanding also captures students’ full educational growth, regardless of background</a:t>
            </a:r>
          </a:p>
          <a:p>
            <a:pPr lvl="1"/>
            <a:r>
              <a:rPr lang="en-US" dirty="0" smtClean="0"/>
              <a:t>From our highest (e.g</a:t>
            </a:r>
            <a:r>
              <a:rPr lang="en-US" dirty="0"/>
              <a:t>.</a:t>
            </a:r>
            <a:r>
              <a:rPr lang="en-US" dirty="0" smtClean="0"/>
              <a:t>, honors) to our lowest-achieving students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77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Success Efforts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97052"/>
              </p:ext>
            </p:extLst>
          </p:nvPr>
        </p:nvGraphicFramePr>
        <p:xfrm>
          <a:off x="0" y="2347307"/>
          <a:ext cx="9144000" cy="420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60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Elevate Admissions &amp;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0235"/>
            <a:ext cx="8915400" cy="40341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Moving to holistic review for transfer admissions </a:t>
            </a:r>
          </a:p>
          <a:p>
            <a:r>
              <a:rPr lang="en-US" dirty="0" smtClean="0"/>
              <a:t>More </a:t>
            </a:r>
            <a:r>
              <a:rPr lang="en-US" dirty="0"/>
              <a:t>p</a:t>
            </a:r>
            <a:r>
              <a:rPr lang="en-US" dirty="0" smtClean="0"/>
              <a:t>ersonalized recruitment</a:t>
            </a:r>
            <a:r>
              <a:rPr lang="en-US" dirty="0"/>
              <a:t> </a:t>
            </a:r>
            <a:r>
              <a:rPr lang="en-US" dirty="0" smtClean="0"/>
              <a:t>of high-achieving FTICs (selectivity metric: #34 now)</a:t>
            </a:r>
          </a:p>
          <a:p>
            <a:r>
              <a:rPr lang="en-US" dirty="0" smtClean="0"/>
              <a:t>VIP </a:t>
            </a:r>
            <a:r>
              <a:rPr lang="en-US" dirty="0"/>
              <a:t>t</a:t>
            </a:r>
            <a:r>
              <a:rPr lang="en-US" dirty="0" smtClean="0"/>
              <a:t>ours </a:t>
            </a:r>
            <a:r>
              <a:rPr lang="en-US" dirty="0"/>
              <a:t>of </a:t>
            </a:r>
            <a:r>
              <a:rPr lang="en-US" dirty="0" smtClean="0"/>
              <a:t>FSU and Tallahassee</a:t>
            </a:r>
          </a:p>
          <a:p>
            <a:r>
              <a:rPr lang="en-US" dirty="0" smtClean="0"/>
              <a:t>Student </a:t>
            </a:r>
            <a:r>
              <a:rPr lang="en-US" dirty="0"/>
              <a:t>o</a:t>
            </a:r>
            <a:r>
              <a:rPr lang="en-US" dirty="0" smtClean="0"/>
              <a:t>utreach to high </a:t>
            </a:r>
            <a:r>
              <a:rPr lang="en-US" dirty="0"/>
              <a:t>s</a:t>
            </a:r>
            <a:r>
              <a:rPr lang="en-US" dirty="0" smtClean="0"/>
              <a:t>chools</a:t>
            </a:r>
          </a:p>
          <a:p>
            <a:r>
              <a:rPr lang="en-US" dirty="0" smtClean="0"/>
              <a:t>Faculty </a:t>
            </a:r>
            <a:r>
              <a:rPr lang="en-US" dirty="0"/>
              <a:t>and </a:t>
            </a:r>
            <a:r>
              <a:rPr lang="en-US" dirty="0" smtClean="0"/>
              <a:t>Community Partners</a:t>
            </a:r>
          </a:p>
          <a:p>
            <a:pPr marL="0" indent="0">
              <a:buNone/>
            </a:pPr>
            <a:r>
              <a:rPr lang="en-US" dirty="0" smtClean="0"/>
              <a:t>    Survey (thank you!)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G_85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7" y="4749800"/>
            <a:ext cx="2810933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4896"/>
            <a:ext cx="9144000" cy="97220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99263E"/>
                </a:solidFill>
              </a:rPr>
              <a:t>Promote </a:t>
            </a:r>
            <a:r>
              <a:rPr lang="en-US" dirty="0" smtClean="0">
                <a:solidFill>
                  <a:srgbClr val="99263E"/>
                </a:solidFill>
              </a:rPr>
              <a:t>Students’ Full Educational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3205"/>
            <a:ext cx="9143999" cy="3700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Improved student support</a:t>
            </a:r>
          </a:p>
          <a:p>
            <a:pPr lvl="1"/>
            <a:r>
              <a:rPr lang="en-US" dirty="0" smtClean="0"/>
              <a:t>Advising</a:t>
            </a:r>
            <a:endParaRPr lang="en-US" dirty="0"/>
          </a:p>
          <a:p>
            <a:pPr lvl="1"/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Tutoring, peer assisted study sessions (PASS) and progress reports</a:t>
            </a:r>
          </a:p>
          <a:p>
            <a:pPr lvl="1"/>
            <a:r>
              <a:rPr lang="en-US" dirty="0" smtClean="0"/>
              <a:t>Analytics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can you help?</a:t>
            </a:r>
          </a:p>
        </p:txBody>
      </p:sp>
    </p:spTree>
    <p:extLst>
      <p:ext uri="{BB962C8B-B14F-4D97-AF65-F5344CB8AC3E}">
        <p14:creationId xmlns:p14="http://schemas.microsoft.com/office/powerpoint/2010/main" val="153199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</a:p>
          <a:p>
            <a:pPr lvl="1"/>
            <a:r>
              <a:rPr lang="en-US" dirty="0" smtClean="0"/>
              <a:t>Ensure that departmental/college advisors receive formal training, participate in CIA</a:t>
            </a:r>
          </a:p>
          <a:p>
            <a:pPr lvl="1"/>
            <a:r>
              <a:rPr lang="en-US" dirty="0" smtClean="0"/>
              <a:t>Foster teamwork across the advising site</a:t>
            </a:r>
          </a:p>
          <a:p>
            <a:pPr lvl="1"/>
            <a:r>
              <a:rPr lang="en-US" dirty="0" smtClean="0"/>
              <a:t>Communicate—within your site and proactively with students </a:t>
            </a:r>
          </a:p>
          <a:p>
            <a:pPr lvl="1"/>
            <a:r>
              <a:rPr lang="en-US" dirty="0" smtClean="0"/>
              <a:t>Expect use of shared notes feature in CC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397" y="1190709"/>
            <a:ext cx="1243571" cy="12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Review and update academic maps</a:t>
            </a:r>
          </a:p>
          <a:p>
            <a:pPr lvl="1"/>
            <a:r>
              <a:rPr lang="en-US" dirty="0" smtClean="0"/>
              <a:t>Check and conform to mapping policies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48" y="4197319"/>
            <a:ext cx="312142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9210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FSUppt-standard-garnet</Template>
  <TotalTime>6243</TotalTime>
  <Words>1462</Words>
  <Application>Microsoft Macintosh PowerPoint</Application>
  <PresentationFormat>On-screen Show (4:3)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Calibri</vt:lpstr>
      <vt:lpstr>Times New Roman</vt:lpstr>
      <vt:lpstr>Trebuchet MS</vt:lpstr>
      <vt:lpstr>Arial</vt:lpstr>
      <vt:lpstr>Garnet_StandardDef</vt:lpstr>
      <vt:lpstr>Student Success Update Joe O’Shea and Karen Laughlin</vt:lpstr>
      <vt:lpstr>What is Student Success?</vt:lpstr>
      <vt:lpstr>PowerPoint Presentation</vt:lpstr>
      <vt:lpstr>Student Success 2.0</vt:lpstr>
      <vt:lpstr>Student Success Efforts</vt:lpstr>
      <vt:lpstr>Elevate Admissions &amp; Recruitment</vt:lpstr>
      <vt:lpstr>Promote Students’ Full Educational Growth</vt:lpstr>
      <vt:lpstr>Student Support</vt:lpstr>
      <vt:lpstr>Student Support</vt:lpstr>
      <vt:lpstr>Student Support</vt:lpstr>
      <vt:lpstr>Student Support</vt:lpstr>
      <vt:lpstr>Promote Students’ Full Educational Growth</vt:lpstr>
      <vt:lpstr>Center for Teaching Excellence (CTE)</vt:lpstr>
      <vt:lpstr>Elevate Graduation Rates/Career Success</vt:lpstr>
      <vt:lpstr>Discussion</vt:lpstr>
    </vt:vector>
  </TitlesOfParts>
  <Company>FSU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Harlacher, Paul</dc:creator>
  <cp:lastModifiedBy>O'Shea, Joseph S.</cp:lastModifiedBy>
  <cp:revision>165</cp:revision>
  <cp:lastPrinted>2016-09-19T12:00:05Z</cp:lastPrinted>
  <dcterms:created xsi:type="dcterms:W3CDTF">2016-09-15T20:43:29Z</dcterms:created>
  <dcterms:modified xsi:type="dcterms:W3CDTF">2016-10-20T00:04:11Z</dcterms:modified>
</cp:coreProperties>
</file>