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383" r:id="rId2"/>
    <p:sldId id="329" r:id="rId3"/>
    <p:sldId id="361" r:id="rId4"/>
    <p:sldId id="384" r:id="rId5"/>
    <p:sldId id="362" r:id="rId6"/>
    <p:sldId id="385" r:id="rId7"/>
    <p:sldId id="378" r:id="rId8"/>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Lst>
        </p14:section>
        <p14:section name="SLIDE STARTERS" id="{ACC24B29-0CC7-491A-A98A-CF7CBDBE501E}">
          <p14:sldIdLst>
            <p14:sldId id="329"/>
            <p14:sldId id="361"/>
            <p14:sldId id="384"/>
            <p14:sldId id="362"/>
            <p14:sldId id="385"/>
          </p14:sldIdLst>
        </p14:section>
        <p14:section name="THANK YOU" id="{6CD91DAB-8EC3-4802-89E9-0F1C7022FB28}">
          <p14:sldIdLst>
            <p14:sldId id="378"/>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5924"/>
    <a:srgbClr val="B7472A"/>
    <a:srgbClr val="000000"/>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84972" autoAdjust="0"/>
  </p:normalViewPr>
  <p:slideViewPr>
    <p:cSldViewPr snapToGrid="0">
      <p:cViewPr>
        <p:scale>
          <a:sx n="84" d="100"/>
          <a:sy n="84" d="100"/>
        </p:scale>
        <p:origin x="-150" y="-72"/>
      </p:cViewPr>
      <p:guideLst>
        <p:guide orient="horz" pos="2160"/>
        <p:guide pos="3840"/>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5"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10/6/2017</a:t>
            </a:fld>
            <a:endParaRPr lang="en-US" dirty="0"/>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dirty="0"/>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10/6/2017</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dirty="0"/>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dirty="0"/>
          </a:p>
        </p:txBody>
      </p:sp>
    </p:spTree>
    <p:extLst>
      <p:ext uri="{BB962C8B-B14F-4D97-AF65-F5344CB8AC3E}">
        <p14:creationId xmlns:p14="http://schemas.microsoft.com/office/powerpoint/2010/main" val="207683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dirty="0"/>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dirty="0"/>
          </a:p>
        </p:txBody>
      </p:sp>
    </p:spTree>
    <p:extLst>
      <p:ext uri="{BB962C8B-B14F-4D97-AF65-F5344CB8AC3E}">
        <p14:creationId xmlns:p14="http://schemas.microsoft.com/office/powerpoint/2010/main" val="192094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dirty="0"/>
          </a:p>
        </p:txBody>
      </p:sp>
    </p:spTree>
    <p:extLst>
      <p:ext uri="{BB962C8B-B14F-4D97-AF65-F5344CB8AC3E}">
        <p14:creationId xmlns:p14="http://schemas.microsoft.com/office/powerpoint/2010/main" val="19209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dirty="0"/>
          </a:p>
        </p:txBody>
      </p:sp>
    </p:spTree>
    <p:extLst>
      <p:ext uri="{BB962C8B-B14F-4D97-AF65-F5344CB8AC3E}">
        <p14:creationId xmlns:p14="http://schemas.microsoft.com/office/powerpoint/2010/main" val="145953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6</a:t>
            </a:fld>
            <a:endParaRPr lang="en-US" dirty="0"/>
          </a:p>
        </p:txBody>
      </p:sp>
    </p:spTree>
    <p:extLst>
      <p:ext uri="{BB962C8B-B14F-4D97-AF65-F5344CB8AC3E}">
        <p14:creationId xmlns:p14="http://schemas.microsoft.com/office/powerpoint/2010/main" val="145953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dirty="0"/>
          </a:p>
        </p:txBody>
      </p:sp>
    </p:spTree>
    <p:extLst>
      <p:ext uri="{BB962C8B-B14F-4D97-AF65-F5344CB8AC3E}">
        <p14:creationId xmlns:p14="http://schemas.microsoft.com/office/powerpoint/2010/main" val="423125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smtClean="0"/>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smtClean="0"/>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dirty="0"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dirty="0" smtClean="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6" name="TextBox 5">
            <a:hlinkClick r:id="rId3"/>
            <a:extLst>
              <a:ext uri="{FF2B5EF4-FFF2-40B4-BE49-F238E27FC236}">
                <a16:creationId xmlns:a16="http://schemas.microsoft.com/office/drawing/2014/main" xmlns=""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xmlns=""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xmlns=""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xmlns=""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xmlns=""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xmlns=""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dirty="0" smtClean="0"/>
              <a:t>Click icon to add picture</a:t>
            </a:r>
            <a:endParaRPr lang="en-US" dirty="0"/>
          </a:p>
        </p:txBody>
      </p:sp>
      <p:sp>
        <p:nvSpPr>
          <p:cNvPr id="12" name="TextBox 11">
            <a:hlinkClick r:id="rId3"/>
            <a:extLst>
              <a:ext uri="{FF2B5EF4-FFF2-40B4-BE49-F238E27FC236}">
                <a16:creationId xmlns:a16="http://schemas.microsoft.com/office/drawing/2014/main" xmlns=""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13" name="TextBox 12">
            <a:hlinkClick r:id="rId4"/>
            <a:extLst>
              <a:ext uri="{FF2B5EF4-FFF2-40B4-BE49-F238E27FC236}">
                <a16:creationId xmlns:a16="http://schemas.microsoft.com/office/drawing/2014/main" xmlns=""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smtClean="0"/>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687847" y="2461199"/>
            <a:ext cx="8804365" cy="1311128"/>
          </a:xfrm>
        </p:spPr>
        <p:txBody>
          <a:bodyPr/>
          <a:lstStyle/>
          <a:p>
            <a:r>
              <a:rPr lang="en-US" dirty="0" smtClean="0"/>
              <a:t>SLATE</a:t>
            </a:r>
            <a:endParaRPr lang="en-US" dirty="0"/>
          </a:p>
        </p:txBody>
      </p:sp>
      <p:sp>
        <p:nvSpPr>
          <p:cNvPr id="8" name="Text Placeholder 7"/>
          <p:cNvSpPr>
            <a:spLocks noGrp="1"/>
          </p:cNvSpPr>
          <p:nvPr>
            <p:ph type="body" sz="quarter" idx="13"/>
          </p:nvPr>
        </p:nvSpPr>
        <p:spPr>
          <a:xfrm>
            <a:off x="1365250" y="3546768"/>
            <a:ext cx="9461500" cy="757130"/>
          </a:xfrm>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dirty="0"/>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4" name="Text Placeholder 13"/>
          <p:cNvSpPr>
            <a:spLocks noGrp="1"/>
          </p:cNvSpPr>
          <p:nvPr>
            <p:ph type="body" sz="quarter" idx="10"/>
          </p:nvPr>
        </p:nvSpPr>
        <p:spPr>
          <a:xfrm>
            <a:off x="944881" y="2662267"/>
            <a:ext cx="4332514" cy="867930"/>
          </a:xfrm>
        </p:spPr>
        <p:txBody>
          <a:bodyPr/>
          <a:lstStyle/>
          <a:p>
            <a:r>
              <a:rPr lang="en-US" dirty="0" smtClean="0"/>
              <a:t>What is Slate, and why the change?</a:t>
            </a:r>
            <a:endParaRPr lang="en-US" dirty="0"/>
          </a:p>
        </p:txBody>
      </p:sp>
      <p:sp>
        <p:nvSpPr>
          <p:cNvPr id="15" name="Text Placeholder 14"/>
          <p:cNvSpPr>
            <a:spLocks noGrp="1"/>
          </p:cNvSpPr>
          <p:nvPr>
            <p:ph type="body" sz="quarter" idx="11"/>
          </p:nvPr>
        </p:nvSpPr>
        <p:spPr>
          <a:xfrm>
            <a:off x="6123160" y="889880"/>
            <a:ext cx="5671764" cy="1292149"/>
          </a:xfrm>
        </p:spPr>
        <p:txBody>
          <a:bodyPr/>
          <a:lstStyle/>
          <a:p>
            <a:r>
              <a:rPr lang="en-US" dirty="0"/>
              <a:t>Our mission</a:t>
            </a:r>
          </a:p>
          <a:p>
            <a:pPr lvl="1"/>
            <a:r>
              <a:rPr lang="en-US" dirty="0" smtClean="0"/>
              <a:t>To increase graduate enrollment while at the same time keeping reputation and raising rank.  To provide as much central support as possible.</a:t>
            </a:r>
            <a:endParaRPr lang="en-US" dirty="0"/>
          </a:p>
        </p:txBody>
      </p:sp>
      <p:sp>
        <p:nvSpPr>
          <p:cNvPr id="32" name="Title 31"/>
          <p:cNvSpPr>
            <a:spLocks noGrp="1"/>
          </p:cNvSpPr>
          <p:nvPr>
            <p:ph type="title"/>
          </p:nvPr>
        </p:nvSpPr>
        <p:spPr>
          <a:xfrm>
            <a:off x="555244" y="0"/>
            <a:ext cx="4083304" cy="914096"/>
          </a:xfrm>
        </p:spPr>
        <p:txBody>
          <a:bodyPr/>
          <a:lstStyle/>
          <a:p>
            <a:r>
              <a:rPr lang="en-US" b="1" dirty="0" smtClean="0">
                <a:gradFill>
                  <a:gsLst>
                    <a:gs pos="15000">
                      <a:schemeClr val="bg1"/>
                    </a:gs>
                    <a:gs pos="47000">
                      <a:schemeClr val="bg1"/>
                    </a:gs>
                  </a:gsLst>
                  <a:lin ang="5400000" scaled="1"/>
                </a:gradFill>
              </a:rPr>
              <a:t>OVERVIEW</a:t>
            </a:r>
            <a:endParaRPr lang="en-US" b="1" dirty="0">
              <a:gradFill>
                <a:gsLst>
                  <a:gs pos="15000">
                    <a:schemeClr val="bg1"/>
                  </a:gs>
                  <a:gs pos="47000">
                    <a:schemeClr val="bg1"/>
                  </a:gs>
                </a:gsLst>
                <a:lin ang="5400000" scaled="1"/>
              </a:gradFill>
            </a:endParaRPr>
          </a:p>
        </p:txBody>
      </p:sp>
      <p:sp>
        <p:nvSpPr>
          <p:cNvPr id="22" name="Text Placeholder 21"/>
          <p:cNvSpPr>
            <a:spLocks noGrp="1"/>
          </p:cNvSpPr>
          <p:nvPr>
            <p:ph type="body" sz="quarter" idx="13"/>
          </p:nvPr>
        </p:nvSpPr>
        <p:spPr>
          <a:xfrm>
            <a:off x="6096000" y="2420519"/>
            <a:ext cx="5671764" cy="1569148"/>
          </a:xfrm>
        </p:spPr>
        <p:txBody>
          <a:bodyPr/>
          <a:lstStyle/>
          <a:p>
            <a:r>
              <a:rPr lang="en-US" dirty="0" smtClean="0"/>
              <a:t>So, what does Slate offer?</a:t>
            </a:r>
          </a:p>
          <a:p>
            <a:pPr lvl="1"/>
            <a:r>
              <a:rPr lang="en-US" dirty="0" smtClean="0"/>
              <a:t>A better admissions tool with more functionality.  A </a:t>
            </a:r>
            <a:r>
              <a:rPr lang="en-US" dirty="0"/>
              <a:t>consolidation of systems with increased efficiencies (Campus Solutions, Nolij, CRM, Online Status Check)</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a:t>
            </a:fld>
            <a:endParaRPr lang="en-US" dirty="0"/>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598127"/>
            <a:ext cx="3714704" cy="2301143"/>
          </a:xfrm>
        </p:spPr>
        <p:txBody>
          <a:bodyPr/>
          <a:lstStyle/>
          <a:p>
            <a:pPr>
              <a:spcAft>
                <a:spcPts val="2400"/>
              </a:spcAft>
            </a:pPr>
            <a:r>
              <a:rPr lang="en-US" dirty="0" smtClean="0"/>
              <a:t>“Less than 5 minutes of downtime”</a:t>
            </a:r>
            <a:endParaRPr lang="en-US" dirty="0"/>
          </a:p>
          <a:p>
            <a:pPr lvl="1"/>
            <a:r>
              <a:rPr lang="en-US" dirty="0" smtClean="0"/>
              <a:t>Slate has been around since 1999, and has had less than 5 minutes of downtime for both applicants and universities.  </a:t>
            </a:r>
            <a:endParaRPr lang="en-US" dirty="0"/>
          </a:p>
        </p:txBody>
      </p:sp>
      <p:sp>
        <p:nvSpPr>
          <p:cNvPr id="11" name="Content Placeholder 10"/>
          <p:cNvSpPr>
            <a:spLocks noGrp="1"/>
          </p:cNvSpPr>
          <p:nvPr>
            <p:ph idx="14"/>
          </p:nvPr>
        </p:nvSpPr>
        <p:spPr>
          <a:xfrm>
            <a:off x="4168631" y="2598127"/>
            <a:ext cx="3840480" cy="2855141"/>
          </a:xfrm>
        </p:spPr>
        <p:txBody>
          <a:bodyPr/>
          <a:lstStyle/>
          <a:p>
            <a:pPr>
              <a:spcAft>
                <a:spcPts val="2400"/>
              </a:spcAft>
            </a:pPr>
            <a:r>
              <a:rPr lang="en-US" dirty="0" smtClean="0"/>
              <a:t>Introduces advanced CRM messaging</a:t>
            </a:r>
            <a:endParaRPr lang="en-US" dirty="0"/>
          </a:p>
          <a:p>
            <a:pPr lvl="1"/>
            <a:r>
              <a:rPr lang="en-US" dirty="0" smtClean="0"/>
              <a:t>Slate has a prospect system in addition to an in-progress applicant communication tool that lets us customize marketing messages on hundreds of data and demographic points.</a:t>
            </a:r>
            <a:endParaRPr lang="en-US" dirty="0"/>
          </a:p>
        </p:txBody>
      </p:sp>
      <p:sp>
        <p:nvSpPr>
          <p:cNvPr id="18" name="Content Placeholder 17"/>
          <p:cNvSpPr>
            <a:spLocks noGrp="1"/>
          </p:cNvSpPr>
          <p:nvPr>
            <p:ph idx="15"/>
          </p:nvPr>
        </p:nvSpPr>
        <p:spPr>
          <a:xfrm>
            <a:off x="8158238" y="2598127"/>
            <a:ext cx="3773077" cy="3409138"/>
          </a:xfrm>
        </p:spPr>
        <p:txBody>
          <a:bodyPr/>
          <a:lstStyle/>
          <a:p>
            <a:pPr>
              <a:spcAft>
                <a:spcPts val="2400"/>
              </a:spcAft>
            </a:pPr>
            <a:r>
              <a:rPr lang="en-US" dirty="0" smtClean="0"/>
              <a:t>Slate makes the student experience better</a:t>
            </a:r>
            <a:endParaRPr lang="en-US" dirty="0"/>
          </a:p>
          <a:p>
            <a:pPr lvl="1"/>
            <a:r>
              <a:rPr lang="en-US" dirty="0" smtClean="0"/>
              <a:t>Slate </a:t>
            </a:r>
            <a:r>
              <a:rPr lang="en-US" dirty="0" smtClean="0"/>
              <a:t>makes </a:t>
            </a:r>
            <a:r>
              <a:rPr lang="en-US" dirty="0" smtClean="0"/>
              <a:t>a seamless experience for the applicant by giving the application, fee </a:t>
            </a:r>
            <a:r>
              <a:rPr lang="en-US" dirty="0" smtClean="0"/>
              <a:t>payment, </a:t>
            </a:r>
            <a:r>
              <a:rPr lang="en-US" dirty="0" smtClean="0"/>
              <a:t>and status check the same look and </a:t>
            </a:r>
            <a:r>
              <a:rPr lang="en-US" dirty="0" smtClean="0"/>
              <a:t>feel.  It </a:t>
            </a:r>
            <a:r>
              <a:rPr lang="en-US" dirty="0" smtClean="0"/>
              <a:t>also has an event registration system to invite them to recruitment events.</a:t>
            </a:r>
            <a:endParaRPr lang="en-US" dirty="0"/>
          </a:p>
        </p:txBody>
      </p:sp>
      <p:sp>
        <p:nvSpPr>
          <p:cNvPr id="14" name="Title 1"/>
          <p:cNvSpPr>
            <a:spLocks noGrp="1"/>
          </p:cNvSpPr>
          <p:nvPr>
            <p:ph type="title"/>
          </p:nvPr>
        </p:nvSpPr>
        <p:spPr/>
        <p:txBody>
          <a:bodyPr/>
          <a:lstStyle/>
          <a:p>
            <a:r>
              <a:rPr lang="en-US" dirty="0" smtClean="0"/>
              <a:t>Slate</a:t>
            </a:r>
            <a:endParaRPr lang="en-US" dirty="0"/>
          </a:p>
        </p:txBody>
      </p:sp>
      <p:sp>
        <p:nvSpPr>
          <p:cNvPr id="6" name="Text Placeholder 5"/>
          <p:cNvSpPr>
            <a:spLocks noGrp="1"/>
          </p:cNvSpPr>
          <p:nvPr>
            <p:ph type="body" sz="quarter" idx="16"/>
          </p:nvPr>
        </p:nvSpPr>
        <p:spPr>
          <a:xfrm>
            <a:off x="2879003" y="419100"/>
            <a:ext cx="9084398" cy="757130"/>
          </a:xfrm>
        </p:spPr>
        <p:txBody>
          <a:bodyPr/>
          <a:lstStyle/>
          <a:p>
            <a:r>
              <a:rPr lang="en-US" dirty="0" smtClean="0"/>
              <a:t>Slate streamlines our processes and introduces added functionality with almost no downtime </a:t>
            </a:r>
            <a:endParaRPr lang="en-US" dirty="0"/>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3</a:t>
            </a:fld>
            <a:endParaRPr lang="en-US" dirty="0"/>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4.44444E-6 L 1.04167E-6 -4.44444E-6 " pathEditMode="relative" rAng="0" ptsTypes="AA">
                                      <p:cBhvr>
                                        <p:cTn id="16" dur="500" fill="hold"/>
                                        <p:tgtEl>
                                          <p:spTgt spid="13"/>
                                        </p:tgtEl>
                                        <p:attrNameLst>
                                          <p:attrName>ppt_x</p:attrName>
                                          <p:attrName>ppt_y</p:attrName>
                                        </p:attrNameLst>
                                      </p:cBhvr>
                                      <p:rCtr x="6966" y="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0.13933 -4.44444E-6 L 3.95833E-6 -4.44444E-6 " pathEditMode="relative" rAng="0" ptsTypes="AA">
                                      <p:cBhvr>
                                        <p:cTn id="26" dur="500" fill="hold"/>
                                        <p:tgtEl>
                                          <p:spTgt spid="9"/>
                                        </p:tgtEl>
                                        <p:attrNameLst>
                                          <p:attrName>ppt_x</p:attrName>
                                          <p:attrName>ppt_y</p:attrName>
                                        </p:attrNameLst>
                                      </p:cBhvr>
                                      <p:rCtr x="6966" y="0"/>
                                    </p:animMotion>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63" presetClass="path" presetSubtype="0" accel="50000" decel="50000" fill="hold" grpId="1" nodeType="withEffect">
                                  <p:stCondLst>
                                    <p:cond delay="0"/>
                                  </p:stCondLst>
                                  <p:childTnLst>
                                    <p:animMotion origin="layout" path="M -0.13932 -4.44444E-6 L -2.5E-6 -4.44444E-6 " pathEditMode="relative" rAng="0" ptsTypes="AA">
                                      <p:cBhvr>
                                        <p:cTn id="44"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598127"/>
            <a:ext cx="3714704" cy="2855141"/>
          </a:xfrm>
        </p:spPr>
        <p:txBody>
          <a:bodyPr/>
          <a:lstStyle/>
          <a:p>
            <a:pPr>
              <a:spcAft>
                <a:spcPts val="2400"/>
              </a:spcAft>
            </a:pPr>
            <a:r>
              <a:rPr lang="en-US" dirty="0" smtClean="0"/>
              <a:t>Gives department reps flexibility</a:t>
            </a:r>
            <a:endParaRPr lang="en-US" dirty="0"/>
          </a:p>
          <a:p>
            <a:pPr lvl="1"/>
            <a:r>
              <a:rPr lang="en-US" dirty="0" smtClean="0"/>
              <a:t>Allows you to set up email campaigns and business rules so that you don’t have to </a:t>
            </a:r>
            <a:r>
              <a:rPr lang="en-US" dirty="0" smtClean="0"/>
              <a:t>do as </a:t>
            </a:r>
            <a:r>
              <a:rPr lang="en-US" dirty="0" smtClean="0"/>
              <a:t>much manual work and you can </a:t>
            </a:r>
            <a:r>
              <a:rPr lang="en-US" dirty="0" smtClean="0"/>
              <a:t>concentrate </a:t>
            </a:r>
            <a:r>
              <a:rPr lang="en-US" dirty="0" smtClean="0"/>
              <a:t>on marketing your programs.</a:t>
            </a:r>
            <a:endParaRPr lang="en-US" dirty="0"/>
          </a:p>
        </p:txBody>
      </p:sp>
      <p:sp>
        <p:nvSpPr>
          <p:cNvPr id="11" name="Content Placeholder 10"/>
          <p:cNvSpPr>
            <a:spLocks noGrp="1"/>
          </p:cNvSpPr>
          <p:nvPr>
            <p:ph idx="14"/>
          </p:nvPr>
        </p:nvSpPr>
        <p:spPr>
          <a:xfrm>
            <a:off x="4168631" y="2598127"/>
            <a:ext cx="3840480" cy="3686137"/>
          </a:xfrm>
        </p:spPr>
        <p:txBody>
          <a:bodyPr/>
          <a:lstStyle/>
          <a:p>
            <a:pPr>
              <a:spcAft>
                <a:spcPts val="2400"/>
              </a:spcAft>
            </a:pPr>
            <a:r>
              <a:rPr lang="en-US" dirty="0" smtClean="0"/>
              <a:t>Advanced reporting built-in</a:t>
            </a:r>
            <a:endParaRPr lang="en-US" dirty="0"/>
          </a:p>
          <a:p>
            <a:pPr lvl="1"/>
            <a:r>
              <a:rPr lang="en-US" dirty="0" smtClean="0"/>
              <a:t>Slate has a robust reporting component that allows you to look at data we have never surfaced such as click data and device usage.  In one area you can see all of the interactions with an applicant (including applications and supporting documents).</a:t>
            </a:r>
            <a:endParaRPr lang="en-US" dirty="0"/>
          </a:p>
        </p:txBody>
      </p:sp>
      <p:sp>
        <p:nvSpPr>
          <p:cNvPr id="18" name="Content Placeholder 17"/>
          <p:cNvSpPr>
            <a:spLocks noGrp="1"/>
          </p:cNvSpPr>
          <p:nvPr>
            <p:ph idx="15"/>
          </p:nvPr>
        </p:nvSpPr>
        <p:spPr>
          <a:xfrm>
            <a:off x="8158238" y="2598127"/>
            <a:ext cx="3773077" cy="2301143"/>
          </a:xfrm>
        </p:spPr>
        <p:txBody>
          <a:bodyPr/>
          <a:lstStyle/>
          <a:p>
            <a:pPr>
              <a:spcAft>
                <a:spcPts val="2400"/>
              </a:spcAft>
            </a:pPr>
            <a:r>
              <a:rPr lang="en-US" dirty="0" smtClean="0"/>
              <a:t>Slate make the faculty experience easier</a:t>
            </a:r>
            <a:endParaRPr lang="en-US" dirty="0"/>
          </a:p>
          <a:p>
            <a:pPr lvl="1"/>
            <a:r>
              <a:rPr lang="en-US" dirty="0" smtClean="0"/>
              <a:t>Allows for an online review of the application to take place and allows for collaborative review.</a:t>
            </a:r>
            <a:endParaRPr lang="en-US" dirty="0"/>
          </a:p>
        </p:txBody>
      </p:sp>
      <p:sp>
        <p:nvSpPr>
          <p:cNvPr id="14" name="Title 1"/>
          <p:cNvSpPr>
            <a:spLocks noGrp="1"/>
          </p:cNvSpPr>
          <p:nvPr>
            <p:ph type="title"/>
          </p:nvPr>
        </p:nvSpPr>
        <p:spPr/>
        <p:txBody>
          <a:bodyPr/>
          <a:lstStyle/>
          <a:p>
            <a:r>
              <a:rPr lang="en-US" dirty="0" smtClean="0"/>
              <a:t>Slate</a:t>
            </a:r>
            <a:endParaRPr lang="en-US" dirty="0"/>
          </a:p>
        </p:txBody>
      </p:sp>
      <p:sp>
        <p:nvSpPr>
          <p:cNvPr id="6" name="Text Placeholder 5"/>
          <p:cNvSpPr>
            <a:spLocks noGrp="1"/>
          </p:cNvSpPr>
          <p:nvPr>
            <p:ph type="body" sz="quarter" idx="16"/>
          </p:nvPr>
        </p:nvSpPr>
        <p:spPr>
          <a:xfrm>
            <a:off x="2879003" y="419100"/>
            <a:ext cx="9084398" cy="424732"/>
          </a:xfrm>
        </p:spPr>
        <p:txBody>
          <a:bodyPr/>
          <a:lstStyle/>
          <a:p>
            <a:r>
              <a:rPr lang="en-US" dirty="0" smtClean="0"/>
              <a:t>Slate allows you to do your job more easily</a:t>
            </a:r>
            <a:endParaRPr lang="en-US" dirty="0"/>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4</a:t>
            </a:fld>
            <a:endParaRPr lang="en-US" dirty="0"/>
          </a:p>
        </p:txBody>
      </p:sp>
    </p:spTree>
    <p:extLst>
      <p:ext uri="{BB962C8B-B14F-4D97-AF65-F5344CB8AC3E}">
        <p14:creationId xmlns:p14="http://schemas.microsoft.com/office/powerpoint/2010/main" val="41743363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4.44444E-6 L 1.04167E-6 -4.44444E-6 " pathEditMode="relative" rAng="0" ptsTypes="AA">
                                      <p:cBhvr>
                                        <p:cTn id="16" dur="500" fill="hold"/>
                                        <p:tgtEl>
                                          <p:spTgt spid="13"/>
                                        </p:tgtEl>
                                        <p:attrNameLst>
                                          <p:attrName>ppt_x</p:attrName>
                                          <p:attrName>ppt_y</p:attrName>
                                        </p:attrNameLst>
                                      </p:cBhvr>
                                      <p:rCtr x="6966" y="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0.13933 -4.44444E-6 L 3.95833E-6 -4.44444E-6 " pathEditMode="relative" rAng="0" ptsTypes="AA">
                                      <p:cBhvr>
                                        <p:cTn id="26" dur="500" fill="hold"/>
                                        <p:tgtEl>
                                          <p:spTgt spid="9"/>
                                        </p:tgtEl>
                                        <p:attrNameLst>
                                          <p:attrName>ppt_x</p:attrName>
                                          <p:attrName>ppt_y</p:attrName>
                                        </p:attrNameLst>
                                      </p:cBhvr>
                                      <p:rCtr x="6966" y="0"/>
                                    </p:animMotion>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63" presetClass="path" presetSubtype="0" accel="50000" decel="50000" fill="hold" grpId="1" nodeType="withEffect">
                                  <p:stCondLst>
                                    <p:cond delay="0"/>
                                  </p:stCondLst>
                                  <p:childTnLst>
                                    <p:animMotion origin="layout" path="M -0.13932 -4.44444E-6 L -2.5E-6 -4.44444E-6 " pathEditMode="relative" rAng="0" ptsTypes="AA">
                                      <p:cBhvr>
                                        <p:cTn id="44"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8" grpId="0" build="p"/>
      <p:bldP spid="9" grpId="0" animBg="1"/>
      <p:bldP spid="9" grpId="1" animBg="1"/>
      <p:bldP spid="15" grpId="0" animBg="1"/>
      <p:bldP spid="15"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5313" y="2207742"/>
            <a:ext cx="11849084" cy="1420773"/>
          </a:xfrm>
        </p:spPr>
        <p:txBody>
          <a:bodyPr/>
          <a:lstStyle/>
          <a:p>
            <a:r>
              <a:rPr lang="en-US" dirty="0" smtClean="0"/>
              <a:t>Recruitment and Application Management</a:t>
            </a:r>
            <a:endParaRPr lang="en-US" dirty="0"/>
          </a:p>
        </p:txBody>
      </p:sp>
      <p:sp>
        <p:nvSpPr>
          <p:cNvPr id="10" name="Text Placeholder 9"/>
          <p:cNvSpPr>
            <a:spLocks noGrp="1"/>
          </p:cNvSpPr>
          <p:nvPr>
            <p:ph type="body" sz="quarter" idx="10"/>
          </p:nvPr>
        </p:nvSpPr>
        <p:spPr>
          <a:xfrm>
            <a:off x="3923323" y="186061"/>
            <a:ext cx="4376615" cy="627351"/>
          </a:xfrm>
        </p:spPr>
        <p:txBody>
          <a:bodyPr/>
          <a:lstStyle/>
          <a:p>
            <a:r>
              <a:rPr lang="en-US" dirty="0" smtClean="0"/>
              <a:t>Details </a:t>
            </a:r>
            <a:endParaRPr lang="en-US" dirty="0"/>
          </a:p>
          <a:p>
            <a:pPr lvl="1"/>
            <a:r>
              <a:rPr lang="en-US" dirty="0" smtClean="0"/>
              <a:t>What you need to know about an applicant</a:t>
            </a:r>
            <a:endParaRPr lang="en-US" dirty="0"/>
          </a:p>
        </p:txBody>
      </p:sp>
      <p:sp>
        <p:nvSpPr>
          <p:cNvPr id="11" name="Text Placeholder 10"/>
          <p:cNvSpPr>
            <a:spLocks noGrp="1"/>
          </p:cNvSpPr>
          <p:nvPr>
            <p:ph type="body" sz="quarter" idx="11"/>
          </p:nvPr>
        </p:nvSpPr>
        <p:spPr>
          <a:xfrm>
            <a:off x="265797" y="3739996"/>
            <a:ext cx="11658600" cy="2727926"/>
          </a:xfrm>
        </p:spPr>
        <p:txBody>
          <a:bodyPr/>
          <a:lstStyle/>
          <a:p>
            <a:r>
              <a:rPr lang="en-US" dirty="0" smtClean="0"/>
              <a:t>-Tool allows us to market to all students in the admissions funnel</a:t>
            </a:r>
          </a:p>
          <a:p>
            <a:r>
              <a:rPr lang="en-US" dirty="0" smtClean="0"/>
              <a:t>-Students use this tool to apply</a:t>
            </a:r>
          </a:p>
          <a:p>
            <a:r>
              <a:rPr lang="en-US" dirty="0" smtClean="0"/>
              <a:t>-Departments review applications and make admissions decisions</a:t>
            </a:r>
          </a:p>
          <a:p>
            <a:r>
              <a:rPr lang="en-US" dirty="0" smtClean="0"/>
              <a:t>-Graduate School &amp; Admissions </a:t>
            </a:r>
            <a:r>
              <a:rPr lang="en-US" dirty="0" smtClean="0"/>
              <a:t>have trained over </a:t>
            </a:r>
            <a:r>
              <a:rPr lang="en-US" dirty="0" smtClean="0"/>
              <a:t>80 </a:t>
            </a:r>
            <a:r>
              <a:rPr lang="en-US" dirty="0" smtClean="0"/>
              <a:t>people </a:t>
            </a:r>
            <a:r>
              <a:rPr lang="en-US" dirty="0" smtClean="0"/>
              <a:t>to date</a:t>
            </a:r>
            <a:endParaRPr lang="en-US" dirty="0" smtClean="0"/>
          </a:p>
          <a:p>
            <a:endParaRPr lang="en-US" dirty="0" smtClean="0"/>
          </a:p>
          <a:p>
            <a:endParaRPr lang="en-US" dirty="0"/>
          </a:p>
        </p:txBody>
      </p:sp>
      <p:sp>
        <p:nvSpPr>
          <p:cNvPr id="12" name="Text Placeholder 11"/>
          <p:cNvSpPr>
            <a:spLocks noGrp="1"/>
          </p:cNvSpPr>
          <p:nvPr>
            <p:ph type="body" sz="quarter" idx="12"/>
          </p:nvPr>
        </p:nvSpPr>
        <p:spPr/>
        <p:txBody>
          <a:bodyPr/>
          <a:lstStyle/>
          <a:p>
            <a:r>
              <a:rPr lang="en-US" dirty="0"/>
              <a:t>!</a:t>
            </a:r>
          </a:p>
        </p:txBody>
      </p:sp>
    </p:spTree>
    <p:extLst>
      <p:ext uri="{BB962C8B-B14F-4D97-AF65-F5344CB8AC3E}">
        <p14:creationId xmlns:p14="http://schemas.microsoft.com/office/powerpoint/2010/main" val="3937079039"/>
      </p:ext>
    </p:extLst>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65797" y="2502746"/>
            <a:ext cx="11660405" cy="625641"/>
          </a:xfrm>
        </p:spPr>
        <p:txBody>
          <a:bodyPr/>
          <a:lstStyle/>
          <a:p>
            <a:r>
              <a:rPr lang="en-US" dirty="0" smtClean="0"/>
              <a:t>Enrollment Positions</a:t>
            </a:r>
            <a:endParaRPr lang="en-US" dirty="0"/>
          </a:p>
        </p:txBody>
      </p:sp>
      <p:sp>
        <p:nvSpPr>
          <p:cNvPr id="10" name="Text Placeholder 9"/>
          <p:cNvSpPr>
            <a:spLocks noGrp="1"/>
          </p:cNvSpPr>
          <p:nvPr>
            <p:ph type="body" sz="quarter" idx="10"/>
          </p:nvPr>
        </p:nvSpPr>
        <p:spPr>
          <a:xfrm>
            <a:off x="3923323" y="186061"/>
            <a:ext cx="4376615" cy="627351"/>
          </a:xfrm>
        </p:spPr>
        <p:txBody>
          <a:bodyPr/>
          <a:lstStyle/>
          <a:p>
            <a:r>
              <a:rPr lang="en-US" dirty="0" smtClean="0"/>
              <a:t>Moving forward </a:t>
            </a:r>
            <a:endParaRPr lang="en-US" dirty="0"/>
          </a:p>
          <a:p>
            <a:pPr lvl="1"/>
            <a:endParaRPr lang="en-US" dirty="0"/>
          </a:p>
        </p:txBody>
      </p:sp>
      <p:sp>
        <p:nvSpPr>
          <p:cNvPr id="11" name="Text Placeholder 10"/>
          <p:cNvSpPr>
            <a:spLocks noGrp="1"/>
          </p:cNvSpPr>
          <p:nvPr>
            <p:ph type="body" sz="quarter" idx="11"/>
          </p:nvPr>
        </p:nvSpPr>
        <p:spPr>
          <a:xfrm>
            <a:off x="0" y="3108960"/>
            <a:ext cx="12192000" cy="3392724"/>
          </a:xfrm>
        </p:spPr>
        <p:txBody>
          <a:bodyPr/>
          <a:lstStyle/>
          <a:p>
            <a:r>
              <a:rPr lang="en-US" dirty="0" smtClean="0"/>
              <a:t>-Provost has allocated funds for 4 enrollment positions </a:t>
            </a:r>
          </a:p>
          <a:p>
            <a:r>
              <a:rPr lang="en-US" dirty="0" smtClean="0"/>
              <a:t>-These positions will work with colleges and departments to enhance recruitment </a:t>
            </a:r>
            <a:r>
              <a:rPr lang="en-US" dirty="0" smtClean="0"/>
              <a:t>activities</a:t>
            </a:r>
          </a:p>
          <a:p>
            <a:r>
              <a:rPr lang="en-US" dirty="0" smtClean="0"/>
              <a:t>-Will carryout recommendations from the Graduate Enrollment Subgroup</a:t>
            </a:r>
            <a:endParaRPr lang="en-US" dirty="0" smtClean="0"/>
          </a:p>
          <a:p>
            <a:r>
              <a:rPr lang="en-US" dirty="0" smtClean="0"/>
              <a:t>-We are re-working space in Westcott which will be used as a collaborative work space</a:t>
            </a:r>
          </a:p>
          <a:p>
            <a:r>
              <a:rPr lang="en-US" dirty="0" smtClean="0"/>
              <a:t>-They will be mobile </a:t>
            </a:r>
          </a:p>
          <a:p>
            <a:endParaRPr lang="en-US" dirty="0"/>
          </a:p>
        </p:txBody>
      </p:sp>
    </p:spTree>
    <p:extLst>
      <p:ext uri="{BB962C8B-B14F-4D97-AF65-F5344CB8AC3E}">
        <p14:creationId xmlns:p14="http://schemas.microsoft.com/office/powerpoint/2010/main" val="1464504248"/>
      </p:ext>
    </p:extLst>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p:sp>
      <p:sp>
        <p:nvSpPr>
          <p:cNvPr id="3" name="Title 2"/>
          <p:cNvSpPr>
            <a:spLocks noGrp="1"/>
          </p:cNvSpPr>
          <p:nvPr>
            <p:ph type="title"/>
          </p:nvPr>
        </p:nvSpPr>
        <p:spPr/>
        <p:txBody>
          <a:bodyPr/>
          <a:lstStyle/>
          <a:p>
            <a:r>
              <a:rPr lang="en-US" dirty="0" smtClean="0"/>
              <a:t>Questions?</a:t>
            </a:r>
            <a:endParaRPr lang="en-US" dirty="0"/>
          </a:p>
        </p:txBody>
      </p:sp>
      <p:sp>
        <p:nvSpPr>
          <p:cNvPr id="4" name="Title 6">
            <a:extLst>
              <a:ext uri="{FF2B5EF4-FFF2-40B4-BE49-F238E27FC236}">
                <a16:creationId xmlns:a16="http://schemas.microsoft.com/office/drawing/2014/main" xmlns="" id="{34BDD74C-5263-464C-AA3C-D945D23978FF}"/>
              </a:ext>
            </a:extLst>
          </p:cNvPr>
          <p:cNvSpPr txBox="1">
            <a:spLocks/>
          </p:cNvSpPr>
          <p:nvPr/>
        </p:nvSpPr>
        <p:spPr>
          <a:xfrm>
            <a:off x="4433852" y="4256429"/>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r>
              <a:rPr lang="en-US" dirty="0"/>
              <a:t>THANK YOU</a:t>
            </a:r>
          </a:p>
        </p:txBody>
      </p:sp>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16401425">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tf16401425</Template>
  <TotalTime>437</TotalTime>
  <Words>431</Words>
  <Application>Microsoft Office PowerPoint</Application>
  <PresentationFormat>Custom</PresentationFormat>
  <Paragraphs>52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tf16401425</vt:lpstr>
      <vt:lpstr>SLATE</vt:lpstr>
      <vt:lpstr>OVERVIEW</vt:lpstr>
      <vt:lpstr>Slate</vt:lpstr>
      <vt:lpstr>Slate</vt:lpstr>
      <vt:lpstr>Recruitment and Application Management</vt:lpstr>
      <vt:lpstr>Enrollment Positions</vt:lpstr>
      <vt:lpstr>Questions?</vt:lpstr>
    </vt:vector>
  </TitlesOfParts>
  <Company>ITS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creator>Barton, Brian</dc:creator>
  <cp:lastModifiedBy>Barton, Brian</cp:lastModifiedBy>
  <cp:revision>57</cp:revision>
  <dcterms:created xsi:type="dcterms:W3CDTF">2017-08-04T20:26:24Z</dcterms:created>
  <dcterms:modified xsi:type="dcterms:W3CDTF">2017-10-06T14:47:46Z</dcterms:modified>
</cp:coreProperties>
</file>