
<file path=[Content_Types].xml><?xml version="1.0" encoding="utf-8"?>
<Types xmlns="http://schemas.openxmlformats.org/package/2006/content-types">
  <Default Extension="3gp" ContentType="audio/3gpp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308" r:id="rId3"/>
    <p:sldId id="322" r:id="rId4"/>
    <p:sldId id="292" r:id="rId5"/>
    <p:sldId id="325" r:id="rId6"/>
    <p:sldId id="323" r:id="rId7"/>
    <p:sldId id="302" r:id="rId8"/>
    <p:sldId id="327" r:id="rId9"/>
    <p:sldId id="296" r:id="rId10"/>
    <p:sldId id="300" r:id="rId11"/>
    <p:sldId id="320" r:id="rId12"/>
    <p:sldId id="264" r:id="rId1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F40"/>
    <a:srgbClr val="800000"/>
    <a:srgbClr val="B28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47" autoAdjust="0"/>
    <p:restoredTop sz="94694" autoAdjust="0"/>
  </p:normalViewPr>
  <p:slideViewPr>
    <p:cSldViewPr>
      <p:cViewPr varScale="1">
        <p:scale>
          <a:sx n="59" d="100"/>
          <a:sy n="59" d="100"/>
        </p:scale>
        <p:origin x="12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A63E801-6C96-4D8A-A50A-CAF5B8CC630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9D56BB6-562A-4734-93D9-FDA5E4A5D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82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7E4B7-59FA-4C12-A1F2-7461646BF99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D406B-0C2C-4710-946C-D88B361B9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56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exit.co.uk/wp-content/uploads/2018/05/Proactive2-1000x550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Grade penalties may not be applied in cases of alleged academic dishonesty unless they are implemented via a formal process. This protects the instructor from grade appeals and litigiousness grounded in failing to adhere to University policy. 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Instructors reserve the right to listen to a student's explanation, weigh the preponderance of evidence, and determine whether an informal warning is more educational than pursuing formal allegations. 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such cases, you can implement a re–do of the assignment within a specified deadline; based on the student's re–submission, a grade can then be given (with no penalties; just a routine evaluation of the work based on assignment parameters/rubrics/learning objectives).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D406B-0C2C-4710-946C-D88B361B96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4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Mention holds, records audits, &amp; reinstating in courses (i.e., no drops/withdrawals/changing grading basis of course)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D406B-0C2C-4710-946C-D88B361B96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13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Proactive2-1000x550.jpg (1000×550) (compexit.co.uk)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D406B-0C2C-4710-946C-D88B361B96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2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DE76A-2604-49CA-8E10-DB94BF3C6E59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C0154-EFBC-4DA1-AA04-78FFA3C21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3FEB3-9A60-430B-8653-F4CA2D9EBC22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4F05B-4135-4B6A-B4D0-22975C06A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6057-2D17-479D-AFD2-7CDD14EE1F42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7C426-BBC6-455B-AD0F-0E06B9BE9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239000" cy="1143000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00200"/>
            <a:ext cx="72390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0"/>
            <a:ext cx="1143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49617-026D-4598-89E3-4B9D2F9E18CB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4495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356350"/>
            <a:ext cx="1600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947EA-9BBC-4A46-A41D-212DEADF5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AE2B9-2004-497D-82B2-C1D79706C384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D2FDF-E630-469D-B684-20C02C6FE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46EE0-E934-41EA-B263-639D8DAD8326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277B0-40EF-497F-BCA2-5717CDA11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2305D-8AC7-4A52-884D-F80BDB6C29E8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86FF3-1B1E-46F0-AE26-5EB9352FB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2F201-82F2-4416-A491-A900AD9A8778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6F3D8-9FF5-4CC4-BDB8-E06EBF899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08AA7-BE0B-43B4-A335-F5639ECEB950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D7F80-CBD4-437E-9BEB-A37F2CC63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E2512-51AA-4583-9ABC-070A914012AB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74399-9B67-4904-8DA4-82A1F38C4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7B795-B5FB-4D5B-9C45-BC6AD70E8432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67675-2663-46D3-AD3E-3E74FE084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274638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90600" y="1600200"/>
            <a:ext cx="7696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00" y="635635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64A868-BD9D-40D6-A120-5050619A70EE}" type="datetimeFigureOut">
              <a:rPr lang="en-US"/>
              <a:pPr>
                <a:defRPr/>
              </a:pPr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444523-4EA6-4CA4-B7ED-427DA9E2A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3gp"/><Relationship Id="rId1" Type="http://schemas.microsoft.com/office/2007/relationships/media" Target="../media/media1.3g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r.english.fsu.edu/College-Composition/Plagiarism-Exercise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lib.fsu.edu/borrow-equipment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guides.lib.fsu.edu/citations" TargetMode="External"/><Relationship Id="rId5" Type="http://schemas.openxmlformats.org/officeDocument/2006/relationships/hyperlink" Target="https://fda.fsu.edu/academic-resources/academic-integrity-and-grievances/academic-honor-policy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hyperlink" Target="https://www.research.fsu.edu/research-compliance/research-misconduct/ithenticat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3gp"/><Relationship Id="rId1" Type="http://schemas.microsoft.com/office/2007/relationships/media" Target="../media/media2.3g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3gp"/><Relationship Id="rId1" Type="http://schemas.microsoft.com/office/2007/relationships/media" Target="../media/media3.3g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3gp"/><Relationship Id="rId1" Type="http://schemas.microsoft.com/office/2007/relationships/media" Target="../media/media4.3gp"/><Relationship Id="rId5" Type="http://schemas.openxmlformats.org/officeDocument/2006/relationships/image" Target="../media/image3.png"/><Relationship Id="rId4" Type="http://schemas.openxmlformats.org/officeDocument/2006/relationships/hyperlink" Target="https://fda.fsu.edu/academic-resources/academic-integrity-and-grievances/academic-honor-polic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3gp"/><Relationship Id="rId1" Type="http://schemas.microsoft.com/office/2007/relationships/media" Target="../media/media5.3g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3gp"/><Relationship Id="rId1" Type="http://schemas.microsoft.com/office/2007/relationships/media" Target="../media/media6.3g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3gp"/><Relationship Id="rId1" Type="http://schemas.microsoft.com/office/2007/relationships/media" Target="../media/media7.3gp"/><Relationship Id="rId5" Type="http://schemas.openxmlformats.org/officeDocument/2006/relationships/image" Target="../media/image3.png"/><Relationship Id="rId4" Type="http://schemas.openxmlformats.org/officeDocument/2006/relationships/hyperlink" Target="https://fda.fsu.edu/academic-resources/academic-integrity-and-grievances/academic-honor-policy#form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8305800" cy="1172066"/>
          </a:xfrm>
        </p:spPr>
        <p:txBody>
          <a:bodyPr/>
          <a:lstStyle/>
          <a:p>
            <a:pPr eaLnBrk="1" hangingPunct="1">
              <a:defRPr/>
            </a:pPr>
            <a:br>
              <a:rPr lang="en-US" sz="5400" b="1" dirty="0">
                <a:latin typeface="Garamond" panose="02020404030301010803" pitchFamily="18" charset="0"/>
              </a:rPr>
            </a:br>
            <a:br>
              <a:rPr lang="en-US" sz="5400" b="1" dirty="0">
                <a:latin typeface="Garamond" panose="02020404030301010803" pitchFamily="18" charset="0"/>
              </a:rPr>
            </a:br>
            <a:r>
              <a:rPr lang="en-US" sz="5400" b="1" dirty="0">
                <a:latin typeface="Garamond" panose="02020404030301010803" pitchFamily="18" charset="0"/>
              </a:rPr>
              <a:t>New Faculty Orientation:</a:t>
            </a:r>
            <a:br>
              <a:rPr lang="en-US" sz="5400" b="1" dirty="0">
                <a:latin typeface="Garamond" panose="02020404030301010803" pitchFamily="18" charset="0"/>
              </a:rPr>
            </a:br>
            <a:r>
              <a:rPr lang="en-US" sz="5400" b="1" dirty="0">
                <a:latin typeface="Garamond" panose="02020404030301010803" pitchFamily="18" charset="0"/>
              </a:rPr>
              <a:t>Fall 2023</a:t>
            </a:r>
            <a:endParaRPr lang="en-US" sz="54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009650" y="3581399"/>
            <a:ext cx="7962900" cy="1172066"/>
          </a:xfrm>
        </p:spPr>
        <p:txBody>
          <a:bodyPr/>
          <a:lstStyle/>
          <a:p>
            <a:pPr algn="ctr" eaLnBrk="1" hangingPunct="1">
              <a:buNone/>
            </a:pPr>
            <a:r>
              <a:rPr lang="en-US" sz="2800" dirty="0">
                <a:latin typeface="Garamond" panose="02020404030301010803" pitchFamily="18" charset="0"/>
              </a:rPr>
              <a:t> Joshua Morgan &amp; Katie-Dean Moore</a:t>
            </a:r>
          </a:p>
          <a:p>
            <a:pPr algn="ctr" eaLnBrk="1" hangingPunct="1">
              <a:buNone/>
            </a:pPr>
            <a:r>
              <a:rPr lang="en-US" sz="2400" i="1" dirty="0">
                <a:latin typeface="Garamond" panose="02020404030301010803" pitchFamily="18" charset="0"/>
              </a:rPr>
              <a:t>Office of the Vice President for Faculty Development and Advancement</a:t>
            </a:r>
            <a:endParaRPr lang="en-US" sz="2400" b="1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085330"/>
            <a:ext cx="4495800" cy="53985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898989"/>
                </a:solidFill>
                <a:latin typeface="Garamond" panose="02020404030301010803" pitchFamily="18" charset="0"/>
              </a:rPr>
              <a:t>Florida State University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FC48C-8254-49C7-97EC-86E632D54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935506"/>
            <a:ext cx="6172200" cy="661675"/>
          </a:xfrm>
          <a:prstGeom prst="rect">
            <a:avLst/>
          </a:prstGeom>
        </p:spPr>
      </p:pic>
      <p:pic>
        <p:nvPicPr>
          <p:cNvPr id="2" name="KDM NFO Fall 2023 Audio_Slide 1 Only">
            <a:hlinkClick r:id="" action="ppaction://media"/>
            <a:extLst>
              <a:ext uri="{FF2B5EF4-FFF2-40B4-BE49-F238E27FC236}">
                <a16:creationId xmlns:a16="http://schemas.microsoft.com/office/drawing/2014/main" id="{E794DEAB-41F5-11E3-83F0-856A54B07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94518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A6F1A5-76BD-D0B0-37BC-308B80EB7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199" y="5779222"/>
            <a:ext cx="6389802" cy="40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sz="1400" i="1" dirty="0">
                <a:latin typeface="Garamond" panose="02020404030301010803" pitchFamily="18" charset="0"/>
              </a:rPr>
              <a:t> Audio is available on each slide in the upper right-hand corner</a:t>
            </a:r>
            <a:endParaRPr lang="en-US" sz="14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2E0A1-42EE-4D5D-9A60-C45C05B5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Prevention: Dialogue</a:t>
            </a:r>
            <a:r>
              <a:rPr lang="en-US" sz="2400" b="1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CC2C8-B621-4572-889E-9742233FE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417638"/>
            <a:ext cx="7239000" cy="48768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Encourage Proactive Communication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e.g., timely notice regarding illness, environmental concerns, accommodations, grief/loss, mental health considerations, etc.</a:t>
            </a: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Prepare Students to Verify Claims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Set expectations about doctors’ notes and the stipulations for excused absences in your 1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day lectures, syllabi, &amp; Canvas announcements</a:t>
            </a: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Email FDA to Facilitate an AHP Presentation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Especially if you need an alternate lecture or if class was going to be cancelled for some reason</a:t>
            </a: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Be Approachable, Empathetic, &amp; Professional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Students often struggle to exercise their new freedoms responsibly…</a:t>
            </a:r>
          </a:p>
          <a:p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Educational sanctions address ethical decision making; harsh grade penalties alone do not always teach the intended lessons…</a:t>
            </a:r>
          </a:p>
        </p:txBody>
      </p:sp>
      <p:pic>
        <p:nvPicPr>
          <p:cNvPr id="4" name="JM_NFO Fall 2023_Slide 10 Only">
            <a:hlinkClick r:id="" action="ppaction://media"/>
            <a:extLst>
              <a:ext uri="{FF2B5EF4-FFF2-40B4-BE49-F238E27FC236}">
                <a16:creationId xmlns:a16="http://schemas.microsoft.com/office/drawing/2014/main" id="{FB67BB81-60A7-3599-0814-C685CE612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9437" y="6057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8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3C71EF-1E89-418B-ADBF-672619E6C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2696" y="180856"/>
            <a:ext cx="3314700" cy="11145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kern="1200" dirty="0">
                <a:solidFill>
                  <a:schemeClr val="tx1"/>
                </a:solidFill>
                <a:latin typeface="Garamond" panose="02020404030301010803" pitchFamily="18" charset="0"/>
              </a:rPr>
              <a:t>Resources</a:t>
            </a:r>
            <a:endParaRPr lang="en-US" sz="2400" b="1" kern="12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88424FB8-E89D-4684-B8A5-A53084F47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6576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9A40B4-B70A-405C-A2AD-FA20A0A8BDC3}"/>
              </a:ext>
            </a:extLst>
          </p:cNvPr>
          <p:cNvSpPr txBox="1"/>
          <p:nvPr/>
        </p:nvSpPr>
        <p:spPr>
          <a:xfrm>
            <a:off x="3662313" y="2133600"/>
            <a:ext cx="5467905" cy="3892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DCBB44"/>
              </a:buClr>
              <a:defRPr/>
            </a:pP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Academic Honor Policy Webpage</a:t>
            </a:r>
            <a:endParaRPr lang="en-US" dirty="0"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DCBB44"/>
              </a:buClr>
              <a:buSzTx/>
              <a:tabLst/>
              <a:defRPr/>
            </a:pP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FSU Libraries Citation Guides</a:t>
            </a:r>
            <a:endParaRPr lang="en-US" dirty="0"/>
          </a:p>
          <a:p>
            <a:pPr>
              <a:lnSpc>
                <a:spcPct val="200000"/>
              </a:lnSpc>
              <a:buClr>
                <a:srgbClr val="DCBB44"/>
              </a:buClr>
              <a:defRPr/>
            </a:pPr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FSU Libraries Technology Rentals</a:t>
            </a:r>
            <a:endParaRPr lang="en-US" dirty="0"/>
          </a:p>
          <a:p>
            <a:pPr>
              <a:lnSpc>
                <a:spcPct val="200000"/>
              </a:lnSpc>
              <a:buClr>
                <a:srgbClr val="DCBB44"/>
              </a:buClr>
              <a:defRPr/>
            </a:pPr>
            <a:r>
              <a:rPr 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FSU English Dept.’ Plagiarism Activities</a:t>
            </a:r>
            <a:endParaRPr lang="en-US" dirty="0"/>
          </a:p>
          <a:p>
            <a:pPr>
              <a:lnSpc>
                <a:spcPct val="200000"/>
              </a:lnSpc>
              <a:buClr>
                <a:srgbClr val="DCBB44"/>
              </a:buClr>
              <a:defRPr/>
            </a:pPr>
            <a:r>
              <a:rPr lang="en-US" dirty="0" err="1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iThenticate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DCBB4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DCBB44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2F4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JM_NFO Fall 2023_Slide 11 Only">
            <a:hlinkClick r:id="" action="ppaction://media"/>
            <a:extLst>
              <a:ext uri="{FF2B5EF4-FFF2-40B4-BE49-F238E27FC236}">
                <a16:creationId xmlns:a16="http://schemas.microsoft.com/office/drawing/2014/main" id="{60DF4A94-654C-31C2-6A45-697DEFD61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67396" y="4944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2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762000"/>
            <a:ext cx="7239000" cy="4525963"/>
          </a:xfrm>
        </p:spPr>
        <p:txBody>
          <a:bodyPr/>
          <a:lstStyle/>
          <a:p>
            <a:pPr marL="57150" indent="0">
              <a:buNone/>
            </a:pPr>
            <a:r>
              <a:rPr lang="en-US" sz="52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  <a:p>
            <a:pPr marL="57150" indent="0">
              <a:buNone/>
            </a:pPr>
            <a:r>
              <a:rPr lang="en-US" sz="2000" dirty="0"/>
              <a:t>  Email jlmorgan@fsu.edu &amp; kd.moore@fsu.edu</a:t>
            </a:r>
          </a:p>
          <a:p>
            <a:pPr marL="57150" indent="0">
              <a:buNone/>
            </a:pPr>
            <a:endParaRPr lang="en-US" sz="2000" dirty="0"/>
          </a:p>
          <a:p>
            <a:pPr marL="57150" indent="0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ctr">
              <a:buNone/>
            </a:pP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r"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5334000"/>
            <a:ext cx="6305550" cy="11127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160CC8-03E3-4666-A5A2-614C03DBD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574" y="2164874"/>
            <a:ext cx="4624851" cy="2528252"/>
          </a:xfrm>
          <a:prstGeom prst="rect">
            <a:avLst/>
          </a:prstGeom>
        </p:spPr>
      </p:pic>
      <p:pic>
        <p:nvPicPr>
          <p:cNvPr id="6" name="JM_NFO Fall 2023_Slide 12 Only">
            <a:hlinkClick r:id="" action="ppaction://media"/>
            <a:extLst>
              <a:ext uri="{FF2B5EF4-FFF2-40B4-BE49-F238E27FC236}">
                <a16:creationId xmlns:a16="http://schemas.microsoft.com/office/drawing/2014/main" id="{AB3FB098-D956-C63F-20A2-AA5D76EAB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0193" y="518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5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E074-AEF5-47E7-91DA-EDB067E73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Academic Integrity at FSU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80BE-ADFA-43A6-8D68-9E5145E1E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Educational &amp; non–adversarial process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FDA helps to resolve allegations/misconduct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Due process is essential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Option A: Informal, educational resolution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Option A </a:t>
            </a:r>
            <a:r>
              <a:rPr lang="en-US" sz="20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may not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involve a misconduct grade penalty!</a:t>
            </a:r>
          </a:p>
          <a:p>
            <a:pPr marL="914400" lvl="2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Option B: Formal escalation to FDA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Option B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involve a grade penalty</a:t>
            </a:r>
          </a:p>
          <a:p>
            <a:pPr lvl="2"/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Still be educational &amp; consider remediation resources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2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may not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drop/withdraw from/change the grading basis of course when misconduct has been alleged</a:t>
            </a:r>
          </a:p>
          <a:p>
            <a:pPr lvl="1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DM NFO Fall 2023 Audio_Slide 2 Only">
            <a:hlinkClick r:id="" action="ppaction://media"/>
            <a:extLst>
              <a:ext uri="{FF2B5EF4-FFF2-40B4-BE49-F238E27FC236}">
                <a16:creationId xmlns:a16="http://schemas.microsoft.com/office/drawing/2014/main" id="{D16C59BC-6BF5-DB6F-A068-BE0EC4AE1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3118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8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E074-AEF5-47E7-91DA-EDB067E73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How FDA Helps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80BE-ADFA-43A6-8D68-9E5145E1E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Consulting with instructors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Checking for prior violations</a:t>
            </a: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Prompting students to respond to allegations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Troubleshooting online/digital exam breaches</a:t>
            </a: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Enforcing policy &amp; sanction accountability</a:t>
            </a:r>
          </a:p>
          <a:p>
            <a:pPr lvl="1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DM NFO Fall 2023 Audio_Slide 3 Only">
            <a:hlinkClick r:id="" action="ppaction://media"/>
            <a:extLst>
              <a:ext uri="{FF2B5EF4-FFF2-40B4-BE49-F238E27FC236}">
                <a16:creationId xmlns:a16="http://schemas.microsoft.com/office/drawing/2014/main" id="{4F3D5482-F57C-2429-437A-9FE698EA3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9437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8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Academic Honor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Faculty are responsible for prioritizing integrity</a:t>
            </a: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Setting behavioral expectations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Designing/revising courses to prioritize integrity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Consulting about distance–learning best practices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Auditing assessments for efficacy &amp; any breaches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Implementing the policy consistently (not arbitrarily)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Location of all documents, forms, &amp; guides: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https://fda.fsu.edu/academic-resources/academic-integrity-and-grievances/academic-honor-policy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KDM NFO Fall 2023 Audio_Slide 4 Only">
            <a:hlinkClick r:id="" action="ppaction://media"/>
            <a:extLst>
              <a:ext uri="{FF2B5EF4-FFF2-40B4-BE49-F238E27FC236}">
                <a16:creationId xmlns:a16="http://schemas.microsoft.com/office/drawing/2014/main" id="{E36BF458-370F-37AB-63A6-C94AC5650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9437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2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76C61-6C72-4277-9080-03499A719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KDM NFO Fall 2023 Audio_Slide 5 Only">
            <a:hlinkClick r:id="" action="ppaction://media"/>
            <a:extLst>
              <a:ext uri="{FF2B5EF4-FFF2-40B4-BE49-F238E27FC236}">
                <a16:creationId xmlns:a16="http://schemas.microsoft.com/office/drawing/2014/main" id="{CE31AF68-4848-AF5C-DD54-C2F3101B8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85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7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7239000" cy="1143000"/>
          </a:xfrm>
        </p:spPr>
        <p:txBody>
          <a:bodyPr/>
          <a:lstStyle/>
          <a:p>
            <a:r>
              <a:rPr lang="en-US" sz="3200" b="1" dirty="0">
                <a:latin typeface="Garamond" panose="02020404030301010803" pitchFamily="18" charset="0"/>
              </a:rPr>
              <a:t>Allegation Discussions with Students: </a:t>
            </a:r>
            <a:br>
              <a:rPr lang="en-US" sz="3200" b="1" dirty="0">
                <a:latin typeface="Garamond" panose="02020404030301010803" pitchFamily="18" charset="0"/>
              </a:rPr>
            </a:br>
            <a:r>
              <a:rPr lang="en-US" sz="3200" b="1" dirty="0">
                <a:latin typeface="Garamond" panose="02020404030301010803" pitchFamily="18" charset="0"/>
              </a:rPr>
              <a:t>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828800"/>
            <a:ext cx="72390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via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recorded Zooms or email</a:t>
            </a:r>
          </a:p>
          <a:p>
            <a:pPr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Share relevant evidence with students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Allow 5 class days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choose a resolution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Enter “Incomplete” or “I” final grades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cases are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resolved between semesters; 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is important for due process!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Graduate assistants: 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Must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consult instructors of record regarding incident management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DM NFO Fall 2023 Audio_Slide 6 Only">
            <a:hlinkClick r:id="" action="ppaction://media"/>
            <a:extLst>
              <a:ext uri="{FF2B5EF4-FFF2-40B4-BE49-F238E27FC236}">
                <a16:creationId xmlns:a16="http://schemas.microsoft.com/office/drawing/2014/main" id="{84DF7213-1798-4EA3-F3D9-D9D0AF392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3118" y="7088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6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BDA64-54AD-4B20-9E97-458A706AD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39128"/>
            <a:ext cx="7162800" cy="1143000"/>
          </a:xfrm>
        </p:spPr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Resolving Allegations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413D2-FD4C-4C61-BC58-515565CFF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1816219"/>
            <a:ext cx="3581400" cy="1613897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Student–Instructor Resolution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(S.I.R.)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Student admits to misconduct; accepts the instructor’s sanctions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D73B5-49FB-4E3F-8438-5EC3142A6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0009" y="1816219"/>
            <a:ext cx="4114799" cy="1613896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AHP Hearing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Student denies misconduct or has a prior violation; instructor presents the case before a students &amp; faculty panel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5C5362-3CEC-4DF6-A6D5-9941E2A095DD}"/>
              </a:ext>
            </a:extLst>
          </p:cNvPr>
          <p:cNvSpPr txBox="1">
            <a:spLocks/>
          </p:cNvSpPr>
          <p:nvPr/>
        </p:nvSpPr>
        <p:spPr bwMode="auto">
          <a:xfrm>
            <a:off x="1083071" y="3539990"/>
            <a:ext cx="7727274" cy="112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Disputing the Sanction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(D.T.S.)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Student admits to misconduct but does not accept the proposed sanction; OFDA reviews the case &amp; issues a final decision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7E7EF7-2C33-40CA-95DE-3967965D1FBE}"/>
              </a:ext>
            </a:extLst>
          </p:cNvPr>
          <p:cNvSpPr/>
          <p:nvPr/>
        </p:nvSpPr>
        <p:spPr>
          <a:xfrm>
            <a:off x="1349771" y="6121697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latin typeface="Segoe UI" panose="020B0502040204020203" pitchFamily="34" charset="0"/>
              </a:rPr>
              <a:t>Important Note: </a:t>
            </a:r>
            <a:r>
              <a:rPr lang="en-US" sz="1200" dirty="0">
                <a:latin typeface="Segoe UI" panose="020B0502040204020203" pitchFamily="34" charset="0"/>
              </a:rPr>
              <a:t>AHP</a:t>
            </a:r>
            <a:r>
              <a:rPr lang="en-US" sz="1200" b="1" i="1" dirty="0">
                <a:latin typeface="Segoe UI" panose="020B0502040204020203" pitchFamily="34" charset="0"/>
              </a:rPr>
              <a:t> </a:t>
            </a:r>
            <a:r>
              <a:rPr lang="en-US" sz="1200" dirty="0">
                <a:latin typeface="Segoe UI" panose="020B0502040204020203" pitchFamily="34" charset="0"/>
              </a:rPr>
              <a:t>hearings are also used when alleged behavior is </a:t>
            </a:r>
            <a:r>
              <a:rPr lang="en-US" sz="1200" i="1" dirty="0">
                <a:latin typeface="Segoe UI" panose="020B0502040204020203" pitchFamily="34" charset="0"/>
              </a:rPr>
              <a:t>egregious </a:t>
            </a:r>
            <a:r>
              <a:rPr lang="en-US" sz="1200" dirty="0">
                <a:latin typeface="Segoe UI" panose="020B0502040204020203" pitchFamily="34" charset="0"/>
              </a:rPr>
              <a:t>(egregiousness is defined by the policy, not by instructors’ individual perceptions)</a:t>
            </a:r>
            <a:endParaRPr lang="en-US" sz="1200" b="0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AFDEB2-1F66-42A4-A9D9-843C8B143F9C}"/>
              </a:ext>
            </a:extLst>
          </p:cNvPr>
          <p:cNvSpPr/>
          <p:nvPr/>
        </p:nvSpPr>
        <p:spPr>
          <a:xfrm>
            <a:off x="1349771" y="1316673"/>
            <a:ext cx="716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Remember: Be educational &amp; non–adversarial as you emphasize accountability</a:t>
            </a:r>
            <a:endParaRPr lang="en-US" sz="1600" b="1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D1CDD3-5D69-4FB9-AF11-ED20234B1FDE}"/>
              </a:ext>
            </a:extLst>
          </p:cNvPr>
          <p:cNvSpPr txBox="1">
            <a:spLocks/>
          </p:cNvSpPr>
          <p:nvPr/>
        </p:nvSpPr>
        <p:spPr bwMode="auto">
          <a:xfrm>
            <a:off x="1098609" y="4648838"/>
            <a:ext cx="7696199" cy="131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Administrative Case Resolution (A.C.R.)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Student’s case is straightforward (based on the evidence) and/or the student admits to misconduct—yet they are ineligible for both SIR &amp; DTS options; ACR expedites the process in lieu of a hearing </a:t>
            </a:r>
          </a:p>
        </p:txBody>
      </p:sp>
      <p:pic>
        <p:nvPicPr>
          <p:cNvPr id="11" name="JM_NFO Fall 2023_Slide 7 Only_Complete">
            <a:hlinkClick r:id="" action="ppaction://media"/>
            <a:extLst>
              <a:ext uri="{FF2B5EF4-FFF2-40B4-BE49-F238E27FC236}">
                <a16:creationId xmlns:a16="http://schemas.microsoft.com/office/drawing/2014/main" id="{BD5F27A5-9C9D-1F61-48A1-FB278CCB8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9437" y="5669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1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1AF419-3F64-DB79-7443-79102EE07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658"/>
            <a:ext cx="83058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C4945F-B721-7B0B-B470-E27E6204BB08}"/>
              </a:ext>
            </a:extLst>
          </p:cNvPr>
          <p:cNvSpPr txBox="1"/>
          <p:nvPr/>
        </p:nvSpPr>
        <p:spPr>
          <a:xfrm>
            <a:off x="7708777" y="2523279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Refers to Charge #1: Plagiarism, </a:t>
            </a:r>
          </a:p>
          <a:p>
            <a:r>
              <a:rPr lang="en-US" sz="1000" b="1" dirty="0">
                <a:solidFill>
                  <a:srgbClr val="0070C0"/>
                </a:solidFill>
              </a:rPr>
              <a:t>not the number of violations!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8E324-3A06-84CE-0F04-90066042D1BD}"/>
              </a:ext>
            </a:extLst>
          </p:cNvPr>
          <p:cNvSpPr txBox="1"/>
          <p:nvPr/>
        </p:nvSpPr>
        <p:spPr>
          <a:xfrm>
            <a:off x="7696200" y="5035732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B050"/>
                </a:solidFill>
              </a:rPr>
              <a:t>Redemption  opportunities &amp; educational sanctions may be offered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8B3C39-29D3-7130-863D-1F486DC46D54}"/>
              </a:ext>
            </a:extLst>
          </p:cNvPr>
          <p:cNvSpPr txBox="1"/>
          <p:nvPr/>
        </p:nvSpPr>
        <p:spPr>
          <a:xfrm>
            <a:off x="7708777" y="3629407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7030A0"/>
                </a:solidFill>
              </a:rPr>
              <a:t>Notice the contextual detail &amp; prevention methods that support the allegations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326D3E-57A4-3652-5C30-1B43E60179D5}"/>
              </a:ext>
            </a:extLst>
          </p:cNvPr>
          <p:cNvSpPr txBox="1"/>
          <p:nvPr/>
        </p:nvSpPr>
        <p:spPr>
          <a:xfrm>
            <a:off x="3588058" y="6391988"/>
            <a:ext cx="4603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Early expungement is only available to students with a single offense!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FF9DF57B-1497-8082-826E-03F0BB4F2670}"/>
              </a:ext>
            </a:extLst>
          </p:cNvPr>
          <p:cNvSpPr/>
          <p:nvPr/>
        </p:nvSpPr>
        <p:spPr>
          <a:xfrm>
            <a:off x="7810500" y="3214329"/>
            <a:ext cx="6096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E17D202C-44A2-49F9-6706-FEA79BF427A4}"/>
              </a:ext>
            </a:extLst>
          </p:cNvPr>
          <p:cNvSpPr/>
          <p:nvPr/>
        </p:nvSpPr>
        <p:spPr>
          <a:xfrm>
            <a:off x="7810500" y="4494549"/>
            <a:ext cx="609600" cy="228600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B383D3FD-3C74-0F17-05F1-AE61EE3EB793}"/>
              </a:ext>
            </a:extLst>
          </p:cNvPr>
          <p:cNvSpPr/>
          <p:nvPr/>
        </p:nvSpPr>
        <p:spPr>
          <a:xfrm>
            <a:off x="7810500" y="5905610"/>
            <a:ext cx="609600" cy="228600"/>
          </a:xfrm>
          <a:prstGeom prst="lef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82FA2783-B97D-7F32-F6F6-7D1C8190CAFA}"/>
              </a:ext>
            </a:extLst>
          </p:cNvPr>
          <p:cNvSpPr/>
          <p:nvPr/>
        </p:nvSpPr>
        <p:spPr>
          <a:xfrm>
            <a:off x="2978458" y="6401876"/>
            <a:ext cx="609600" cy="228600"/>
          </a:xfrm>
          <a:prstGeom prst="leftArrow">
            <a:avLst/>
          </a:prstGeom>
          <a:solidFill>
            <a:srgbClr val="8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JM_NFO Fall 2023_ Slide 8 Only">
            <a:hlinkClick r:id="" action="ppaction://media"/>
            <a:extLst>
              <a:ext uri="{FF2B5EF4-FFF2-40B4-BE49-F238E27FC236}">
                <a16:creationId xmlns:a16="http://schemas.microsoft.com/office/drawing/2014/main" id="{D323026E-D639-1C08-094F-FA38DCA6B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1500" y="4801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3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137" y="304800"/>
            <a:ext cx="2971800" cy="1371600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Prevention:</a:t>
            </a:r>
            <a:br>
              <a:rPr lang="en-US" sz="3200" b="1" dirty="0">
                <a:latin typeface="Garamond" panose="02020404030301010803" pitchFamily="18" charset="0"/>
              </a:rPr>
            </a:br>
            <a:r>
              <a:rPr lang="en-US" sz="3200" b="1" dirty="0">
                <a:latin typeface="Garamond" panose="02020404030301010803" pitchFamily="18" charset="0"/>
              </a:rPr>
              <a:t>Course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6127" y="2209060"/>
            <a:ext cx="4055473" cy="4579714"/>
          </a:xfrm>
        </p:spPr>
        <p:txBody>
          <a:bodyPr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Convey Relevance Regularly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Calibri" panose="020F0502020204030204" pitchFamily="34" charset="0"/>
              <a:buChar char="–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Why is this important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?”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does this relate personally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?”</a:t>
            </a: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current events are teachable moments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?”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Administer Brief Exam Access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Ideally, only 1-2 days of exam access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Limit their exam time within reason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Unless otherwise accommodated…</a:t>
            </a:r>
          </a:p>
          <a:p>
            <a:pPr marL="914400" lvl="2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Diversify Assessment Formats &amp; Types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Allow open–note/open–book exams 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select–all–that–apply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Partial credit for partial correctness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Use audio–visual software (e.g., Zoom) to facilitate oral exams, quizzes, &amp; interviews </a:t>
            </a:r>
          </a:p>
          <a:p>
            <a:pPr marL="0"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Revise assessments to gauge procedural knowledge for job scenarios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DB084-4117-4B0B-944A-38B917B3A61C}"/>
              </a:ext>
            </a:extLst>
          </p:cNvPr>
          <p:cNvSpPr txBox="1"/>
          <p:nvPr/>
        </p:nvSpPr>
        <p:spPr>
          <a:xfrm>
            <a:off x="152400" y="2209800"/>
            <a:ext cx="4876800" cy="430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Week 1: 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Mandatory </a:t>
            </a: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Syllabus/Integrity Quiz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Set expectations early</a:t>
            </a:r>
          </a:p>
          <a:p>
            <a:pPr marL="285750" indent="-28575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Encourage accountability</a:t>
            </a:r>
          </a:p>
          <a:p>
            <a:pPr>
              <a:lnSpc>
                <a:spcPct val="90000"/>
              </a:lnSpc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Provide Frequent, Low–Stakes Assessments</a:t>
            </a:r>
          </a:p>
          <a:p>
            <a:pPr marL="0" lvl="1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Foster mastery &amp; self–efficacy </a:t>
            </a:r>
          </a:p>
          <a:p>
            <a:pPr marL="0" lvl="1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Reduce performance anxiety</a:t>
            </a:r>
          </a:p>
          <a:p>
            <a:pPr marL="0" lvl="1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Enhance capacity to appreciate the subject</a:t>
            </a:r>
          </a:p>
          <a:p>
            <a:pPr marL="0" lvl="1">
              <a:lnSpc>
                <a:spcPct val="90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Grade Major &amp; Minor Milestones (i.e., Scaffold)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Review annotated bibliographies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Consult about topic narrowing &amp; thesis writing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–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Reward polished drafts that show growth</a:t>
            </a:r>
          </a:p>
          <a:p>
            <a:pPr lvl="1">
              <a:lnSpc>
                <a:spcPct val="90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Implement Distance–Learning Best Practices 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‒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Randomize question–bank items &amp; question order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‒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Present one exam question at a time</a:t>
            </a:r>
          </a:p>
          <a:p>
            <a:pPr marL="342900" indent="-342900">
              <a:lnSpc>
                <a:spcPct val="90000"/>
              </a:lnSpc>
              <a:buFont typeface="Calibri" panose="020F0502020204030204" pitchFamily="34" charset="0"/>
              <a:buChar char="‒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Restrict post–exam viewing of correct answers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BB2960D-E15C-4D62-B16C-1BB766FB8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" y="0"/>
            <a:ext cx="5070756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JM_NFO Fall 2023_Slide 9 Only">
            <a:hlinkClick r:id="" action="ppaction://media"/>
            <a:extLst>
              <a:ext uri="{FF2B5EF4-FFF2-40B4-BE49-F238E27FC236}">
                <a16:creationId xmlns:a16="http://schemas.microsoft.com/office/drawing/2014/main" id="{D59A6DB2-8A5E-89CB-1E14-4A8A24AB5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6081" y="4653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8801</TotalTime>
  <Words>1011</Words>
  <Application>Microsoft Office PowerPoint</Application>
  <PresentationFormat>On-screen Show (4:3)</PresentationFormat>
  <Paragraphs>143</Paragraphs>
  <Slides>12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Garamond</vt:lpstr>
      <vt:lpstr>Segoe UI</vt:lpstr>
      <vt:lpstr>Times New Roman</vt:lpstr>
      <vt:lpstr>Wingdings</vt:lpstr>
      <vt:lpstr>Office Theme</vt:lpstr>
      <vt:lpstr>  New Faculty Orientation: Fall 2023</vt:lpstr>
      <vt:lpstr>Academic Integrity at FSU</vt:lpstr>
      <vt:lpstr>How FDA Helps</vt:lpstr>
      <vt:lpstr>Academic Honor Policy</vt:lpstr>
      <vt:lpstr>PowerPoint Presentation</vt:lpstr>
      <vt:lpstr>Allegation Discussions with Students:  Best Practices</vt:lpstr>
      <vt:lpstr>Resolving Allegations</vt:lpstr>
      <vt:lpstr>PowerPoint Presentation</vt:lpstr>
      <vt:lpstr>Prevention: Course Design</vt:lpstr>
      <vt:lpstr>Prevention: Dialogue </vt:lpstr>
      <vt:lpstr>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Integrity: Promoting the Academic Honor Policy</dc:title>
  <dc:creator>Joshua Morgan</dc:creator>
  <cp:lastModifiedBy>Joshua Morgan</cp:lastModifiedBy>
  <cp:revision>275</cp:revision>
  <dcterms:created xsi:type="dcterms:W3CDTF">2020-07-30T13:57:53Z</dcterms:created>
  <dcterms:modified xsi:type="dcterms:W3CDTF">2024-04-05T17:37:25Z</dcterms:modified>
</cp:coreProperties>
</file>