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75" r:id="rId2"/>
    <p:sldId id="278" r:id="rId3"/>
    <p:sldId id="286" r:id="rId4"/>
    <p:sldId id="298" r:id="rId5"/>
    <p:sldId id="287" r:id="rId6"/>
    <p:sldId id="288" r:id="rId7"/>
    <p:sldId id="257" r:id="rId8"/>
    <p:sldId id="289" r:id="rId9"/>
    <p:sldId id="290" r:id="rId10"/>
    <p:sldId id="291" r:id="rId11"/>
    <p:sldId id="302" r:id="rId12"/>
    <p:sldId id="292" r:id="rId13"/>
    <p:sldId id="258" r:id="rId14"/>
    <p:sldId id="293" r:id="rId15"/>
    <p:sldId id="259" r:id="rId16"/>
    <p:sldId id="299" r:id="rId17"/>
    <p:sldId id="294" r:id="rId18"/>
    <p:sldId id="261" r:id="rId19"/>
    <p:sldId id="262" r:id="rId20"/>
    <p:sldId id="263" r:id="rId21"/>
    <p:sldId id="264" r:id="rId22"/>
    <p:sldId id="265" r:id="rId23"/>
    <p:sldId id="266" r:id="rId24"/>
    <p:sldId id="268" r:id="rId25"/>
    <p:sldId id="295" r:id="rId26"/>
    <p:sldId id="296" r:id="rId27"/>
    <p:sldId id="297" r:id="rId28"/>
    <p:sldId id="270" r:id="rId29"/>
    <p:sldId id="271" r:id="rId30"/>
    <p:sldId id="272" r:id="rId31"/>
    <p:sldId id="284" r:id="rId32"/>
    <p:sldId id="30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4" autoAdjust="0"/>
  </p:normalViewPr>
  <p:slideViewPr>
    <p:cSldViewPr>
      <p:cViewPr varScale="1">
        <p:scale>
          <a:sx n="101" d="100"/>
          <a:sy n="101" d="100"/>
        </p:scale>
        <p:origin x="816" y="102"/>
      </p:cViewPr>
      <p:guideLst>
        <p:guide orient="horz" pos="2160"/>
        <p:guide pos="2880"/>
      </p:guideLst>
    </p:cSldViewPr>
  </p:slideViewPr>
  <p:outlineViewPr>
    <p:cViewPr>
      <p:scale>
        <a:sx n="33" d="100"/>
        <a:sy n="33" d="100"/>
      </p:scale>
      <p:origin x="0" y="6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64264F5-892E-4D30-B2AC-C0FC2273BFF9}" type="datetimeFigureOut">
              <a:rPr lang="en-US" smtClean="0"/>
              <a:t>4/8/2015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11E39A6-8DCF-4062-8EA6-3366B60994CF}" type="slidenum">
              <a:rPr lang="en-US" smtClean="0"/>
              <a:t>‹#›</a:t>
            </a:fld>
            <a:endParaRPr lang="en-US"/>
          </a:p>
        </p:txBody>
      </p:sp>
    </p:spTree>
    <p:extLst>
      <p:ext uri="{BB962C8B-B14F-4D97-AF65-F5344CB8AC3E}">
        <p14:creationId xmlns:p14="http://schemas.microsoft.com/office/powerpoint/2010/main" val="3924620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788968-D6D6-4ACA-BAE0-A46227B22D7E}" type="datetimeFigureOut">
              <a:rPr lang="en-US" smtClean="0"/>
              <a:t>4/8/2015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06B293-A904-4278-8229-DE91017F6630}" type="slidenum">
              <a:rPr lang="en-US" smtClean="0"/>
              <a:t>‹#›</a:t>
            </a:fld>
            <a:endParaRPr lang="en-US"/>
          </a:p>
        </p:txBody>
      </p:sp>
    </p:spTree>
    <p:extLst>
      <p:ext uri="{BB962C8B-B14F-4D97-AF65-F5344CB8AC3E}">
        <p14:creationId xmlns:p14="http://schemas.microsoft.com/office/powerpoint/2010/main" val="337726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4618" indent="-286391">
              <a:defRPr>
                <a:solidFill>
                  <a:schemeClr val="tx1"/>
                </a:solidFill>
                <a:latin typeface="Arial" pitchFamily="34" charset="0"/>
              </a:defRPr>
            </a:lvl2pPr>
            <a:lvl3pPr marL="1145566" indent="-229113">
              <a:defRPr>
                <a:solidFill>
                  <a:schemeClr val="tx1"/>
                </a:solidFill>
                <a:latin typeface="Arial" pitchFamily="34" charset="0"/>
              </a:defRPr>
            </a:lvl3pPr>
            <a:lvl4pPr marL="1603791" indent="-229113">
              <a:defRPr>
                <a:solidFill>
                  <a:schemeClr val="tx1"/>
                </a:solidFill>
                <a:latin typeface="Arial" pitchFamily="34" charset="0"/>
              </a:defRPr>
            </a:lvl4pPr>
            <a:lvl5pPr marL="2062018" indent="-229113">
              <a:defRPr>
                <a:solidFill>
                  <a:schemeClr val="tx1"/>
                </a:solidFill>
                <a:latin typeface="Arial" pitchFamily="34" charset="0"/>
              </a:defRPr>
            </a:lvl5pPr>
            <a:lvl6pPr marL="2520245" indent="-229113" eaLnBrk="0" fontAlgn="base" hangingPunct="0">
              <a:spcBef>
                <a:spcPct val="0"/>
              </a:spcBef>
              <a:spcAft>
                <a:spcPct val="0"/>
              </a:spcAft>
              <a:defRPr>
                <a:solidFill>
                  <a:schemeClr val="tx1"/>
                </a:solidFill>
                <a:latin typeface="Arial" pitchFamily="34" charset="0"/>
              </a:defRPr>
            </a:lvl6pPr>
            <a:lvl7pPr marL="2978471" indent="-229113" eaLnBrk="0" fontAlgn="base" hangingPunct="0">
              <a:spcBef>
                <a:spcPct val="0"/>
              </a:spcBef>
              <a:spcAft>
                <a:spcPct val="0"/>
              </a:spcAft>
              <a:defRPr>
                <a:solidFill>
                  <a:schemeClr val="tx1"/>
                </a:solidFill>
                <a:latin typeface="Arial" pitchFamily="34" charset="0"/>
              </a:defRPr>
            </a:lvl7pPr>
            <a:lvl8pPr marL="3436697" indent="-229113" eaLnBrk="0" fontAlgn="base" hangingPunct="0">
              <a:spcBef>
                <a:spcPct val="0"/>
              </a:spcBef>
              <a:spcAft>
                <a:spcPct val="0"/>
              </a:spcAft>
              <a:defRPr>
                <a:solidFill>
                  <a:schemeClr val="tx1"/>
                </a:solidFill>
                <a:latin typeface="Arial" pitchFamily="34" charset="0"/>
              </a:defRPr>
            </a:lvl8pPr>
            <a:lvl9pPr marL="3894923" indent="-229113" eaLnBrk="0" fontAlgn="base" hangingPunct="0">
              <a:spcBef>
                <a:spcPct val="0"/>
              </a:spcBef>
              <a:spcAft>
                <a:spcPct val="0"/>
              </a:spcAft>
              <a:defRPr>
                <a:solidFill>
                  <a:schemeClr val="tx1"/>
                </a:solidFill>
                <a:latin typeface="Arial" pitchFamily="34" charset="0"/>
              </a:defRPr>
            </a:lvl9pPr>
          </a:lstStyle>
          <a:p>
            <a:fld id="{8E31B3AE-BF38-4665-8AEB-CB80923FE122}" type="slidenum">
              <a:rPr lang="en-US" altLang="en-US" smtClean="0"/>
              <a:pPr/>
              <a:t>1</a:t>
            </a:fld>
            <a:endParaRPr lang="en-US" altLang="en-US" smtClean="0"/>
          </a:p>
        </p:txBody>
      </p:sp>
    </p:spTree>
    <p:extLst>
      <p:ext uri="{BB962C8B-B14F-4D97-AF65-F5344CB8AC3E}">
        <p14:creationId xmlns:p14="http://schemas.microsoft.com/office/powerpoint/2010/main" val="189068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4538" indent="-285750">
              <a:defRPr>
                <a:solidFill>
                  <a:schemeClr val="tx1"/>
                </a:solidFill>
                <a:latin typeface="Arial" charset="0"/>
              </a:defRPr>
            </a:lvl2pPr>
            <a:lvl3pPr marL="1144588" indent="-228600">
              <a:defRPr>
                <a:solidFill>
                  <a:schemeClr val="tx1"/>
                </a:solidFill>
                <a:latin typeface="Arial" charset="0"/>
              </a:defRPr>
            </a:lvl3pPr>
            <a:lvl4pPr marL="1603375"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9A73B881-40BF-4433-9962-E0D4061774AA}" type="slidenum">
              <a:rPr lang="en-US" altLang="en-US" smtClean="0"/>
              <a:pPr/>
              <a:t>3</a:t>
            </a:fld>
            <a:endParaRPr lang="en-US" altLang="en-US" smtClean="0"/>
          </a:p>
        </p:txBody>
      </p:sp>
    </p:spTree>
    <p:extLst>
      <p:ext uri="{BB962C8B-B14F-4D97-AF65-F5344CB8AC3E}">
        <p14:creationId xmlns:p14="http://schemas.microsoft.com/office/powerpoint/2010/main" val="178825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4538" indent="-285750">
              <a:defRPr>
                <a:solidFill>
                  <a:schemeClr val="tx1"/>
                </a:solidFill>
                <a:latin typeface="Arial" charset="0"/>
              </a:defRPr>
            </a:lvl2pPr>
            <a:lvl3pPr marL="1144588" indent="-228600">
              <a:defRPr>
                <a:solidFill>
                  <a:schemeClr val="tx1"/>
                </a:solidFill>
                <a:latin typeface="Arial" charset="0"/>
              </a:defRPr>
            </a:lvl3pPr>
            <a:lvl4pPr marL="1603375"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C7562EE4-6ED9-410F-9498-F9D8EED4584F}" type="slidenum">
              <a:rPr lang="en-US" altLang="en-US" smtClean="0"/>
              <a:pPr/>
              <a:t>8</a:t>
            </a:fld>
            <a:endParaRPr lang="en-US" altLang="en-US" smtClean="0"/>
          </a:p>
        </p:txBody>
      </p:sp>
    </p:spTree>
    <p:extLst>
      <p:ext uri="{BB962C8B-B14F-4D97-AF65-F5344CB8AC3E}">
        <p14:creationId xmlns:p14="http://schemas.microsoft.com/office/powerpoint/2010/main" val="166208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4538" indent="-285750">
              <a:defRPr>
                <a:solidFill>
                  <a:schemeClr val="tx1"/>
                </a:solidFill>
                <a:latin typeface="Arial" charset="0"/>
              </a:defRPr>
            </a:lvl2pPr>
            <a:lvl3pPr marL="1144588" indent="-228600">
              <a:defRPr>
                <a:solidFill>
                  <a:schemeClr val="tx1"/>
                </a:solidFill>
                <a:latin typeface="Arial" charset="0"/>
              </a:defRPr>
            </a:lvl3pPr>
            <a:lvl4pPr marL="1603375"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C7562EE4-6ED9-410F-9498-F9D8EED4584F}" type="slidenum">
              <a:rPr lang="en-US" altLang="en-US" smtClean="0"/>
              <a:pPr/>
              <a:t>9</a:t>
            </a:fld>
            <a:endParaRPr lang="en-US" altLang="en-US" smtClean="0"/>
          </a:p>
        </p:txBody>
      </p:sp>
    </p:spTree>
    <p:extLst>
      <p:ext uri="{BB962C8B-B14F-4D97-AF65-F5344CB8AC3E}">
        <p14:creationId xmlns:p14="http://schemas.microsoft.com/office/powerpoint/2010/main" val="66013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4538" indent="-285750">
              <a:defRPr>
                <a:solidFill>
                  <a:schemeClr val="tx1"/>
                </a:solidFill>
                <a:latin typeface="Arial" charset="0"/>
              </a:defRPr>
            </a:lvl2pPr>
            <a:lvl3pPr marL="1144588" indent="-228600">
              <a:defRPr>
                <a:solidFill>
                  <a:schemeClr val="tx1"/>
                </a:solidFill>
                <a:latin typeface="Arial" charset="0"/>
              </a:defRPr>
            </a:lvl3pPr>
            <a:lvl4pPr marL="1603375" indent="-228600">
              <a:defRPr>
                <a:solidFill>
                  <a:schemeClr val="tx1"/>
                </a:solidFill>
                <a:latin typeface="Arial" charset="0"/>
              </a:defRPr>
            </a:lvl4pPr>
            <a:lvl5pPr marL="2060575" indent="-228600">
              <a:defRPr>
                <a:solidFill>
                  <a:schemeClr val="tx1"/>
                </a:solidFill>
                <a:latin typeface="Arial" charset="0"/>
              </a:defRPr>
            </a:lvl5pPr>
            <a:lvl6pPr marL="2517775" indent="-228600" eaLnBrk="0" fontAlgn="base" hangingPunct="0">
              <a:spcBef>
                <a:spcPct val="0"/>
              </a:spcBef>
              <a:spcAft>
                <a:spcPct val="0"/>
              </a:spcAft>
              <a:defRPr>
                <a:solidFill>
                  <a:schemeClr val="tx1"/>
                </a:solidFill>
                <a:latin typeface="Arial" charset="0"/>
              </a:defRPr>
            </a:lvl6pPr>
            <a:lvl7pPr marL="2974975" indent="-228600" eaLnBrk="0" fontAlgn="base" hangingPunct="0">
              <a:spcBef>
                <a:spcPct val="0"/>
              </a:spcBef>
              <a:spcAft>
                <a:spcPct val="0"/>
              </a:spcAft>
              <a:defRPr>
                <a:solidFill>
                  <a:schemeClr val="tx1"/>
                </a:solidFill>
                <a:latin typeface="Arial" charset="0"/>
              </a:defRPr>
            </a:lvl7pPr>
            <a:lvl8pPr marL="3432175" indent="-228600" eaLnBrk="0" fontAlgn="base" hangingPunct="0">
              <a:spcBef>
                <a:spcPct val="0"/>
              </a:spcBef>
              <a:spcAft>
                <a:spcPct val="0"/>
              </a:spcAft>
              <a:defRPr>
                <a:solidFill>
                  <a:schemeClr val="tx1"/>
                </a:solidFill>
                <a:latin typeface="Arial" charset="0"/>
              </a:defRPr>
            </a:lvl8pPr>
            <a:lvl9pPr marL="3889375" indent="-228600" eaLnBrk="0" fontAlgn="base" hangingPunct="0">
              <a:spcBef>
                <a:spcPct val="0"/>
              </a:spcBef>
              <a:spcAft>
                <a:spcPct val="0"/>
              </a:spcAft>
              <a:defRPr>
                <a:solidFill>
                  <a:schemeClr val="tx1"/>
                </a:solidFill>
                <a:latin typeface="Arial" charset="0"/>
              </a:defRPr>
            </a:lvl9pPr>
          </a:lstStyle>
          <a:p>
            <a:fld id="{69DFC39E-2A46-49F1-86D4-486AF1E0F65F}" type="slidenum">
              <a:rPr lang="en-US" altLang="en-US" smtClean="0"/>
              <a:pPr/>
              <a:t>14</a:t>
            </a:fld>
            <a:endParaRPr lang="en-US" altLang="en-US" smtClean="0"/>
          </a:p>
        </p:txBody>
      </p:sp>
    </p:spTree>
    <p:extLst>
      <p:ext uri="{BB962C8B-B14F-4D97-AF65-F5344CB8AC3E}">
        <p14:creationId xmlns:p14="http://schemas.microsoft.com/office/powerpoint/2010/main" val="148823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6B293-A904-4278-8229-DE91017F6630}" type="slidenum">
              <a:rPr lang="en-US" smtClean="0"/>
              <a:t>32</a:t>
            </a:fld>
            <a:endParaRPr lang="en-US"/>
          </a:p>
        </p:txBody>
      </p:sp>
    </p:spTree>
    <p:extLst>
      <p:ext uri="{BB962C8B-B14F-4D97-AF65-F5344CB8AC3E}">
        <p14:creationId xmlns:p14="http://schemas.microsoft.com/office/powerpoint/2010/main" val="177325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CC1481C-9F46-4BA5-8915-268467D0E3C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C1481C-9F46-4BA5-8915-268467D0E3C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CC1481C-9F46-4BA5-8915-268467D0E3C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C1481C-9F46-4BA5-8915-268467D0E3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0466BE8-D541-428A-A7A9-A57B9BBC1D31}" type="datetimeFigureOut">
              <a:rPr lang="en-US" smtClean="0"/>
              <a:t>4/8/2015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C1481C-9F46-4BA5-8915-268467D0E3C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0466BE8-D541-428A-A7A9-A57B9BBC1D31}" type="datetimeFigureOut">
              <a:rPr lang="en-US" smtClean="0"/>
              <a:t>4/8/2015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CC1481C-9F46-4BA5-8915-268467D0E3C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0" name="Rectangle 8"/>
          <p:cNvSpPr>
            <a:spLocks noGrp="1" noChangeArrowheads="1"/>
          </p:cNvSpPr>
          <p:nvPr>
            <p:ph type="ctrTitle" idx="4294967295"/>
          </p:nvPr>
        </p:nvSpPr>
        <p:spPr>
          <a:xfrm>
            <a:off x="1565752" y="304800"/>
            <a:ext cx="7061184" cy="2286000"/>
          </a:xfrm>
        </p:spPr>
        <p:txBody>
          <a:bodyPr>
            <a:normAutofit/>
          </a:bodyPr>
          <a:lstStyle/>
          <a:p>
            <a:pPr algn="ctr" fontAlgn="auto">
              <a:spcAft>
                <a:spcPts val="0"/>
              </a:spcAft>
              <a:defRPr/>
            </a:pPr>
            <a:r>
              <a:rPr lang="en-US" sz="4000" dirty="0" smtClean="0">
                <a:solidFill>
                  <a:schemeClr val="accent3">
                    <a:lumMod val="50000"/>
                  </a:schemeClr>
                </a:solidFill>
              </a:rPr>
              <a:t>Faculty Promotion </a:t>
            </a:r>
            <a:r>
              <a:rPr lang="en-US" sz="4000" dirty="0">
                <a:solidFill>
                  <a:schemeClr val="accent3">
                    <a:lumMod val="50000"/>
                  </a:schemeClr>
                </a:solidFill>
              </a:rPr>
              <a:t>and Tenure</a:t>
            </a:r>
            <a:br>
              <a:rPr lang="en-US" sz="4000" dirty="0">
                <a:solidFill>
                  <a:schemeClr val="accent3">
                    <a:lumMod val="50000"/>
                  </a:schemeClr>
                </a:solidFill>
              </a:rPr>
            </a:br>
            <a:r>
              <a:rPr lang="en-US" sz="4000" dirty="0">
                <a:solidFill>
                  <a:schemeClr val="accent3">
                    <a:lumMod val="50000"/>
                  </a:schemeClr>
                </a:solidFill>
              </a:rPr>
              <a:t>   </a:t>
            </a:r>
            <a:r>
              <a:rPr lang="en-US" sz="4000" dirty="0" smtClean="0">
                <a:solidFill>
                  <a:schemeClr val="accent3">
                    <a:lumMod val="50000"/>
                  </a:schemeClr>
                </a:solidFill>
              </a:rPr>
              <a:t>Workshop</a:t>
            </a:r>
            <a:r>
              <a:rPr lang="en-US" sz="4000" dirty="0">
                <a:solidFill>
                  <a:schemeClr val="accent3">
                    <a:lumMod val="50000"/>
                  </a:schemeClr>
                </a:solidFill>
              </a:rPr>
              <a:t/>
            </a:r>
            <a:br>
              <a:rPr lang="en-US" sz="4000" dirty="0">
                <a:solidFill>
                  <a:schemeClr val="accent3">
                    <a:lumMod val="50000"/>
                  </a:schemeClr>
                </a:solidFill>
              </a:rPr>
            </a:br>
            <a:r>
              <a:rPr lang="en-US" sz="4000" dirty="0">
                <a:solidFill>
                  <a:schemeClr val="accent3">
                    <a:lumMod val="50000"/>
                  </a:schemeClr>
                </a:solidFill>
              </a:rPr>
              <a:t>  </a:t>
            </a:r>
            <a:r>
              <a:rPr lang="en-US" sz="4000" dirty="0" smtClean="0">
                <a:solidFill>
                  <a:schemeClr val="accent3">
                    <a:lumMod val="50000"/>
                  </a:schemeClr>
                </a:solidFill>
              </a:rPr>
              <a:t>April 8, 2015</a:t>
            </a:r>
            <a:endParaRPr lang="en-US" sz="4000" dirty="0">
              <a:solidFill>
                <a:schemeClr val="accent3">
                  <a:lumMod val="50000"/>
                </a:schemeClr>
              </a:solidFill>
            </a:endParaRPr>
          </a:p>
        </p:txBody>
      </p:sp>
      <p:sp>
        <p:nvSpPr>
          <p:cNvPr id="156682" name="Text Box 10"/>
          <p:cNvSpPr txBox="1">
            <a:spLocks noChangeArrowheads="1"/>
          </p:cNvSpPr>
          <p:nvPr/>
        </p:nvSpPr>
        <p:spPr bwMode="auto">
          <a:xfrm>
            <a:off x="2011397" y="3677986"/>
            <a:ext cx="6222231" cy="1446212"/>
          </a:xfrm>
          <a:prstGeom prst="rect">
            <a:avLst/>
          </a:prstGeom>
          <a:noFill/>
          <a:ln w="9525">
            <a:noFill/>
            <a:miter lim="800000"/>
            <a:headEnd/>
            <a:tailEnd/>
          </a:ln>
          <a:effectLst/>
        </p:spPr>
        <p:txBody>
          <a:bodyPr>
            <a:spAutoFit/>
          </a:bodyPr>
          <a:lstStyle/>
          <a:p>
            <a:pPr algn="ctr">
              <a:spcBef>
                <a:spcPct val="50000"/>
              </a:spcBef>
              <a:defRPr/>
            </a:pPr>
            <a:r>
              <a:rPr lang="en-US" sz="3200" dirty="0" smtClean="0">
                <a:solidFill>
                  <a:schemeClr val="accent3">
                    <a:lumMod val="75000"/>
                  </a:schemeClr>
                </a:solidFill>
                <a:effectLst>
                  <a:outerShdw blurRad="38100" dist="38100" dir="2700000" algn="tl">
                    <a:srgbClr val="C0C0C0"/>
                  </a:outerShdw>
                </a:effectLst>
                <a:latin typeface="Arial" charset="0"/>
              </a:rPr>
              <a:t>Andrea Novak, Ph.D. </a:t>
            </a:r>
            <a:r>
              <a:rPr lang="en-US" sz="3200" dirty="0">
                <a:solidFill>
                  <a:schemeClr val="accent3">
                    <a:lumMod val="75000"/>
                  </a:schemeClr>
                </a:solidFill>
                <a:effectLst>
                  <a:outerShdw blurRad="38100" dist="38100" dir="2700000" algn="tl">
                    <a:srgbClr val="C0C0C0"/>
                  </a:outerShdw>
                </a:effectLst>
                <a:latin typeface="Arial" charset="0"/>
              </a:rPr>
              <a:t/>
            </a:r>
            <a:br>
              <a:rPr lang="en-US" sz="3200" dirty="0">
                <a:solidFill>
                  <a:schemeClr val="accent3">
                    <a:lumMod val="75000"/>
                  </a:schemeClr>
                </a:solidFill>
                <a:effectLst>
                  <a:outerShdw blurRad="38100" dist="38100" dir="2700000" algn="tl">
                    <a:srgbClr val="C0C0C0"/>
                  </a:outerShdw>
                </a:effectLst>
                <a:latin typeface="Arial" charset="0"/>
              </a:rPr>
            </a:br>
            <a:r>
              <a:rPr lang="en-US" sz="2800" dirty="0">
                <a:solidFill>
                  <a:schemeClr val="accent3">
                    <a:lumMod val="75000"/>
                  </a:schemeClr>
                </a:solidFill>
                <a:effectLst>
                  <a:outerShdw blurRad="38100" dist="38100" dir="2700000" algn="tl">
                    <a:srgbClr val="C0C0C0"/>
                  </a:outerShdw>
                </a:effectLst>
                <a:latin typeface="Arial" charset="0"/>
              </a:rPr>
              <a:t>Office of Faculty Development and Advancement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217" y="5105400"/>
            <a:ext cx="1398254" cy="1524000"/>
          </a:xfrm>
          <a:prstGeom prst="rect">
            <a:avLst/>
          </a:prstGeom>
        </p:spPr>
      </p:pic>
      <p:sp>
        <p:nvSpPr>
          <p:cNvPr id="5" name="TextBox 4"/>
          <p:cNvSpPr txBox="1"/>
          <p:nvPr/>
        </p:nvSpPr>
        <p:spPr>
          <a:xfrm>
            <a:off x="1985228" y="2438400"/>
            <a:ext cx="6248400" cy="1015663"/>
          </a:xfrm>
          <a:prstGeom prst="rect">
            <a:avLst/>
          </a:prstGeom>
          <a:noFill/>
        </p:spPr>
        <p:txBody>
          <a:bodyPr wrap="square" rtlCol="0">
            <a:spAutoFit/>
          </a:bodyPr>
          <a:lstStyle/>
          <a:p>
            <a:pPr algn="ctr"/>
            <a:r>
              <a:rPr lang="en-US" sz="6000" dirty="0" smtClean="0">
                <a:latin typeface="+mj-lt"/>
              </a:rPr>
              <a:t>Binder Review</a:t>
            </a:r>
            <a:endParaRPr lang="en-US" sz="6000" dirty="0">
              <a:latin typeface="+mj-lt"/>
            </a:endParaRPr>
          </a:p>
        </p:txBody>
      </p:sp>
    </p:spTree>
    <p:extLst>
      <p:ext uri="{BB962C8B-B14F-4D97-AF65-F5344CB8AC3E}">
        <p14:creationId xmlns:p14="http://schemas.microsoft.com/office/powerpoint/2010/main" val="36015231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90430" y="228600"/>
            <a:ext cx="7924970" cy="6019800"/>
          </a:xfrm>
        </p:spPr>
        <p:txBody>
          <a:bodyPr>
            <a:normAutofit/>
          </a:bodyPr>
          <a:lstStyle/>
          <a:p>
            <a:pPr marL="82550" indent="0" eaLnBrk="1" fontAlgn="auto" hangingPunct="1">
              <a:spcAft>
                <a:spcPts val="0"/>
              </a:spcAft>
              <a:buFont typeface="Wingdings 2" pitchFamily="18" charset="2"/>
              <a:buNone/>
              <a:defRPr/>
            </a:pPr>
            <a:r>
              <a:rPr lang="en-US" dirty="0" smtClean="0">
                <a:solidFill>
                  <a:schemeClr val="accent3">
                    <a:lumMod val="50000"/>
                  </a:schemeClr>
                </a:solidFill>
                <a:effectLst>
                  <a:outerShdw blurRad="38100" dist="38100" dir="2700000" algn="tl">
                    <a:srgbClr val="000000">
                      <a:alpha val="43137"/>
                    </a:srgbClr>
                  </a:outerShdw>
                </a:effectLst>
              </a:rPr>
              <a:t>Dean’s Letter - First </a:t>
            </a:r>
            <a:r>
              <a:rPr lang="en-US" dirty="0">
                <a:solidFill>
                  <a:schemeClr val="accent3">
                    <a:lumMod val="50000"/>
                  </a:schemeClr>
                </a:solidFill>
                <a:effectLst>
                  <a:outerShdw blurRad="38100" dist="38100" dir="2700000" algn="tl">
                    <a:srgbClr val="000000">
                      <a:alpha val="43137"/>
                    </a:srgbClr>
                  </a:outerShdw>
                </a:effectLst>
              </a:rPr>
              <a:t>paragraph must address</a:t>
            </a:r>
            <a:r>
              <a:rPr lang="en-US" dirty="0" smtClean="0">
                <a:solidFill>
                  <a:schemeClr val="accent3">
                    <a:lumMod val="50000"/>
                  </a:schemeClr>
                </a:solidFill>
                <a:effectLst>
                  <a:outerShdw blurRad="38100" dist="38100" dir="2700000" algn="tl">
                    <a:srgbClr val="000000">
                      <a:alpha val="43137"/>
                    </a:srgbClr>
                  </a:outerShdw>
                </a:effectLst>
              </a:rPr>
              <a:t>:</a:t>
            </a:r>
          </a:p>
          <a:p>
            <a:pPr marL="82550" indent="0" eaLnBrk="1" fontAlgn="auto" hangingPunct="1">
              <a:spcAft>
                <a:spcPts val="0"/>
              </a:spcAft>
              <a:buFont typeface="Wingdings 2" pitchFamily="18" charset="2"/>
              <a:buNone/>
              <a:defRPr/>
            </a:pPr>
            <a:endParaRPr lang="en-US" sz="3600" dirty="0"/>
          </a:p>
          <a:p>
            <a:pPr marL="640080" lvl="1" indent="-237744" eaLnBrk="1" fontAlgn="auto" hangingPunct="1">
              <a:spcAft>
                <a:spcPts val="0"/>
              </a:spcAft>
              <a:buClr>
                <a:schemeClr val="accent2">
                  <a:lumMod val="75000"/>
                </a:schemeClr>
              </a:buClr>
              <a:buFont typeface="Wingdings" panose="05000000000000000000" pitchFamily="2" charset="2"/>
              <a:buChar char="ü"/>
              <a:defRPr/>
            </a:pPr>
            <a:r>
              <a:rPr lang="en-US" dirty="0" smtClean="0"/>
              <a:t>	College </a:t>
            </a:r>
            <a:r>
              <a:rPr lang="en-US" dirty="0"/>
              <a:t>Committee vote &amp; Area Committee </a:t>
            </a:r>
            <a:r>
              <a:rPr lang="en-US" dirty="0" smtClean="0"/>
              <a:t>	Vote</a:t>
            </a:r>
            <a:r>
              <a:rPr lang="en-US" dirty="0"/>
              <a:t>, if applicable</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Tenured </a:t>
            </a:r>
            <a:r>
              <a:rPr lang="en-US" dirty="0"/>
              <a:t>Faculty </a:t>
            </a:r>
            <a:r>
              <a:rPr lang="en-US" dirty="0" smtClean="0"/>
              <a:t>Vote (if not in Chair’s letter)</a:t>
            </a:r>
            <a:endParaRPr lang="en-US" dirty="0"/>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Agreement </a:t>
            </a:r>
            <a:r>
              <a:rPr lang="en-US" dirty="0"/>
              <a:t>to adjust years of tenure service </a:t>
            </a:r>
            <a:r>
              <a:rPr lang="en-US" dirty="0" smtClean="0"/>
              <a:t>	credit</a:t>
            </a:r>
            <a:r>
              <a:rPr lang="en-US" dirty="0"/>
              <a:t>, if applicable</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Reason for 5</a:t>
            </a:r>
            <a:r>
              <a:rPr lang="en-US" baseline="30000" dirty="0" smtClean="0"/>
              <a:t>th</a:t>
            </a:r>
            <a:r>
              <a:rPr lang="en-US" dirty="0" smtClean="0"/>
              <a:t> or 7</a:t>
            </a:r>
            <a:r>
              <a:rPr lang="en-US" baseline="30000" dirty="0" smtClean="0"/>
              <a:t>th</a:t>
            </a:r>
            <a:r>
              <a:rPr lang="en-US" dirty="0" smtClean="0"/>
              <a:t> year promotion   </a:t>
            </a:r>
          </a:p>
          <a:p>
            <a:pPr marL="82296" indent="0" eaLnBrk="1" fontAlgn="auto" hangingPunct="1">
              <a:spcAft>
                <a:spcPts val="0"/>
              </a:spcAft>
              <a:buClr>
                <a:schemeClr val="accent2">
                  <a:lumMod val="75000"/>
                </a:schemeClr>
              </a:buClr>
              <a:buFont typeface="Wingdings 2"/>
              <a:buNone/>
              <a:defRPr/>
            </a:pPr>
            <a:endParaRPr lang="en-US" dirty="0" smtClean="0"/>
          </a:p>
          <a:p>
            <a:pPr marL="365760" indent="-283464" eaLnBrk="1" fontAlgn="auto" hangingPunct="1">
              <a:spcAft>
                <a:spcPts val="0"/>
              </a:spcAft>
              <a:buFont typeface="Wingdings" pitchFamily="2" charset="2"/>
              <a:buChar char="ü"/>
              <a:defRPr/>
            </a:pPr>
            <a:endParaRPr lang="en-US" dirty="0"/>
          </a:p>
          <a:p>
            <a:pPr marL="365760" indent="-283464"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715539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Dean’s Letter</a:t>
            </a:r>
            <a:endParaRPr lang="en-US" dirty="0"/>
          </a:p>
        </p:txBody>
      </p:sp>
      <p:sp>
        <p:nvSpPr>
          <p:cNvPr id="3" name="Rectangle 2"/>
          <p:cNvSpPr/>
          <p:nvPr/>
        </p:nvSpPr>
        <p:spPr>
          <a:xfrm>
            <a:off x="2286000" y="1859340"/>
            <a:ext cx="5715000" cy="2862322"/>
          </a:xfrm>
          <a:prstGeom prst="rect">
            <a:avLst/>
          </a:prstGeom>
        </p:spPr>
        <p:txBody>
          <a:bodyPr wrap="square">
            <a:spAutoFit/>
          </a:bodyPr>
          <a:lstStyle/>
          <a:p>
            <a:r>
              <a:rPr lang="en-US" sz="2000" dirty="0"/>
              <a:t>It is my pleasure to write this letter in support of </a:t>
            </a:r>
            <a:r>
              <a:rPr lang="en-US" sz="2000" u="sng" dirty="0" smtClean="0"/>
              <a:t>		</a:t>
            </a:r>
            <a:r>
              <a:rPr lang="en-US" sz="2000" dirty="0" smtClean="0"/>
              <a:t>nomination </a:t>
            </a:r>
            <a:r>
              <a:rPr lang="en-US" sz="2000" dirty="0"/>
              <a:t>for promotion from Assistant Professor to Associate Professor and the granting of tenure. Her nomination received unanimous support from the Committee on Promotion and Tenure in the College of </a:t>
            </a:r>
            <a:r>
              <a:rPr lang="en-US" sz="2000" u="sng" dirty="0" smtClean="0"/>
              <a:t>	</a:t>
            </a:r>
            <a:r>
              <a:rPr lang="en-US" sz="2000" dirty="0" smtClean="0"/>
              <a:t>. </a:t>
            </a:r>
            <a:r>
              <a:rPr lang="en-US" sz="2000" dirty="0"/>
              <a:t>The faculty within the Department of </a:t>
            </a:r>
            <a:r>
              <a:rPr lang="en-US" sz="2000" u="sng" dirty="0" smtClean="0"/>
              <a:t>		</a:t>
            </a:r>
            <a:r>
              <a:rPr lang="en-US" sz="2000" dirty="0" smtClean="0"/>
              <a:t> </a:t>
            </a:r>
            <a:r>
              <a:rPr lang="en-US" sz="2000" dirty="0"/>
              <a:t>also voted unanimously in support of Assistant Professor </a:t>
            </a:r>
            <a:r>
              <a:rPr lang="en-US" sz="2000" u="sng" dirty="0" smtClean="0"/>
              <a:t>	</a:t>
            </a:r>
            <a:r>
              <a:rPr lang="en-US" sz="2000" dirty="0" smtClean="0"/>
              <a:t> </a:t>
            </a:r>
            <a:r>
              <a:rPr lang="en-US" sz="2000" dirty="0"/>
              <a:t>nomination for promotion and tenure.</a:t>
            </a:r>
          </a:p>
        </p:txBody>
      </p:sp>
    </p:spTree>
    <p:extLst>
      <p:ext uri="{BB962C8B-B14F-4D97-AF65-F5344CB8AC3E}">
        <p14:creationId xmlns:p14="http://schemas.microsoft.com/office/powerpoint/2010/main" val="173620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sz="half" idx="1"/>
          </p:nvPr>
        </p:nvSpPr>
        <p:spPr>
          <a:xfrm>
            <a:off x="1143000" y="381001"/>
            <a:ext cx="7623763" cy="5821363"/>
          </a:xfrm>
        </p:spPr>
        <p:txBody>
          <a:bodyPr>
            <a:normAutofit/>
          </a:bodyPr>
          <a:lstStyle/>
          <a:p>
            <a:pPr marL="82550" indent="0" eaLnBrk="1" fontAlgn="auto" hangingPunct="1">
              <a:spcAft>
                <a:spcPts val="0"/>
              </a:spcAft>
              <a:buFont typeface="Wingdings 2" pitchFamily="18" charset="2"/>
              <a:buNone/>
              <a:defRPr/>
            </a:pPr>
            <a:r>
              <a:rPr lang="en-US" sz="2900" dirty="0">
                <a:solidFill>
                  <a:schemeClr val="accent3">
                    <a:lumMod val="50000"/>
                  </a:schemeClr>
                </a:solidFill>
                <a:effectLst>
                  <a:outerShdw blurRad="38100" dist="38100" dir="2700000" algn="tl">
                    <a:srgbClr val="000000">
                      <a:alpha val="43137"/>
                    </a:srgbClr>
                  </a:outerShdw>
                </a:effectLst>
              </a:rPr>
              <a:t>Department Chair’s </a:t>
            </a:r>
            <a:r>
              <a:rPr lang="en-US" sz="2900" dirty="0" smtClean="0">
                <a:solidFill>
                  <a:schemeClr val="accent3">
                    <a:lumMod val="50000"/>
                  </a:schemeClr>
                </a:solidFill>
                <a:effectLst>
                  <a:outerShdw blurRad="38100" dist="38100" dir="2700000" algn="tl">
                    <a:srgbClr val="000000">
                      <a:alpha val="43137"/>
                    </a:srgbClr>
                  </a:outerShdw>
                </a:effectLst>
              </a:rPr>
              <a:t>Letter - </a:t>
            </a:r>
            <a:r>
              <a:rPr lang="en-US" sz="2900" dirty="0">
                <a:solidFill>
                  <a:schemeClr val="accent3">
                    <a:lumMod val="50000"/>
                  </a:schemeClr>
                </a:solidFill>
                <a:effectLst>
                  <a:outerShdw blurRad="38100" dist="38100" dir="2700000" algn="tl">
                    <a:srgbClr val="000000">
                      <a:alpha val="43137"/>
                    </a:srgbClr>
                  </a:outerShdw>
                </a:effectLst>
              </a:rPr>
              <a:t>First paragraph must address</a:t>
            </a:r>
            <a:r>
              <a:rPr lang="en-US" sz="2900" dirty="0" smtClean="0">
                <a:solidFill>
                  <a:schemeClr val="accent3">
                    <a:lumMod val="50000"/>
                  </a:schemeClr>
                </a:solidFill>
                <a:effectLst>
                  <a:outerShdw blurRad="38100" dist="38100" dir="2700000" algn="tl">
                    <a:srgbClr val="000000">
                      <a:alpha val="43137"/>
                    </a:srgbClr>
                  </a:outerShdw>
                </a:effectLst>
              </a:rPr>
              <a:t>:</a:t>
            </a:r>
          </a:p>
          <a:p>
            <a:pPr marL="82550" indent="0" eaLnBrk="1" fontAlgn="auto" hangingPunct="1">
              <a:spcAft>
                <a:spcPts val="0"/>
              </a:spcAft>
              <a:buFont typeface="Wingdings 2" pitchFamily="18" charset="2"/>
              <a:buNone/>
              <a:defRPr/>
            </a:pPr>
            <a:endParaRPr lang="en-US" sz="3600" dirty="0"/>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Departmental Committee and Tenured  </a:t>
            </a:r>
            <a:r>
              <a:rPr lang="en-US" dirty="0"/>
              <a:t>Vote</a:t>
            </a:r>
          </a:p>
          <a:p>
            <a:pPr marL="640080" lvl="1" indent="-283464" eaLnBrk="1" fontAlgn="auto" hangingPunct="1">
              <a:spcAft>
                <a:spcPts val="0"/>
              </a:spcAft>
              <a:buClr>
                <a:schemeClr val="accent2">
                  <a:lumMod val="75000"/>
                </a:schemeClr>
              </a:buClr>
              <a:buFont typeface="Wingdings" pitchFamily="2" charset="2"/>
              <a:buChar char="ü"/>
              <a:defRPr/>
            </a:pPr>
            <a:r>
              <a:rPr lang="en-US" dirty="0"/>
              <a:t> </a:t>
            </a:r>
            <a:r>
              <a:rPr lang="en-US" dirty="0" smtClean="0"/>
              <a:t>  Payment </a:t>
            </a:r>
            <a:r>
              <a:rPr lang="en-US" dirty="0"/>
              <a:t>of honoraria to outside letter writers, </a:t>
            </a:r>
            <a:r>
              <a:rPr lang="en-US" dirty="0" smtClean="0"/>
              <a:t>if applicable</a:t>
            </a:r>
          </a:p>
          <a:p>
            <a:pPr marL="640080" lvl="1" indent="-283464" eaLnBrk="1" fontAlgn="auto" hangingPunct="1">
              <a:spcAft>
                <a:spcPts val="0"/>
              </a:spcAft>
              <a:buClr>
                <a:schemeClr val="accent2">
                  <a:lumMod val="75000"/>
                </a:schemeClr>
              </a:buClr>
              <a:buFont typeface="Wingdings" pitchFamily="2" charset="2"/>
              <a:buChar char="ü"/>
              <a:defRPr/>
            </a:pPr>
            <a:endParaRPr lang="en-US" dirty="0"/>
          </a:p>
          <a:p>
            <a:pPr marL="356616" lvl="1" indent="0" eaLnBrk="1" fontAlgn="auto" hangingPunct="1">
              <a:spcAft>
                <a:spcPts val="0"/>
              </a:spcAft>
              <a:buClr>
                <a:schemeClr val="accent2">
                  <a:lumMod val="75000"/>
                </a:schemeClr>
              </a:buClr>
              <a:buNone/>
              <a:defRPr/>
            </a:pPr>
            <a:endParaRPr lang="en-US" dirty="0" smtClean="0"/>
          </a:p>
          <a:p>
            <a:pPr lvl="1" indent="-283464">
              <a:buClr>
                <a:schemeClr val="accent2">
                  <a:lumMod val="75000"/>
                </a:schemeClr>
              </a:buClr>
              <a:buFont typeface="Wingdings" pitchFamily="2" charset="2"/>
              <a:buChar char="ü"/>
              <a:defRPr/>
            </a:pPr>
            <a:r>
              <a:rPr lang="en-US" dirty="0" smtClean="0"/>
              <a:t>   Candidate’s </a:t>
            </a:r>
            <a:r>
              <a:rPr lang="en-US" dirty="0"/>
              <a:t>Response to the Department Chair’s Letter (optional</a:t>
            </a:r>
            <a:r>
              <a:rPr lang="en-US" dirty="0" smtClean="0"/>
              <a:t>)</a:t>
            </a:r>
          </a:p>
          <a:p>
            <a:pPr marL="82296" indent="0" eaLnBrk="1" fontAlgn="auto" hangingPunct="1">
              <a:spcAft>
                <a:spcPts val="0"/>
              </a:spcAft>
              <a:buClr>
                <a:schemeClr val="accent2">
                  <a:lumMod val="75000"/>
                </a:schemeClr>
              </a:buClr>
              <a:buFont typeface="Wingdings 2"/>
              <a:buNone/>
              <a:defRPr/>
            </a:pPr>
            <a:endParaRPr lang="en-US" dirty="0" smtClean="0"/>
          </a:p>
          <a:p>
            <a:pPr marL="82296" indent="0" eaLnBrk="1" fontAlgn="auto" hangingPunct="1">
              <a:spcAft>
                <a:spcPts val="0"/>
              </a:spcAft>
              <a:buClr>
                <a:schemeClr val="accent2">
                  <a:lumMod val="75000"/>
                </a:schemeClr>
              </a:buClr>
              <a:buFont typeface="Wingdings 2"/>
              <a:buNone/>
              <a:defRPr/>
            </a:pPr>
            <a:endParaRPr lang="en-US" dirty="0"/>
          </a:p>
        </p:txBody>
      </p:sp>
    </p:spTree>
    <p:extLst>
      <p:ext uri="{BB962C8B-B14F-4D97-AF65-F5344CB8AC3E}">
        <p14:creationId xmlns:p14="http://schemas.microsoft.com/office/powerpoint/2010/main" val="113347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685800"/>
          </a:xfrm>
        </p:spPr>
        <p:txBody>
          <a:bodyPr>
            <a:normAutofit fontScale="90000"/>
          </a:bodyPr>
          <a:lstStyle/>
          <a:p>
            <a:r>
              <a:rPr lang="en-US" dirty="0" smtClean="0"/>
              <a:t>Chair’s Letters</a:t>
            </a:r>
            <a:endParaRPr lang="en-US" dirty="0"/>
          </a:p>
        </p:txBody>
      </p:sp>
      <p:sp>
        <p:nvSpPr>
          <p:cNvPr id="6" name="Rectangle 5"/>
          <p:cNvSpPr/>
          <p:nvPr/>
        </p:nvSpPr>
        <p:spPr>
          <a:xfrm>
            <a:off x="2286000" y="1582341"/>
            <a:ext cx="5029200" cy="3416320"/>
          </a:xfrm>
          <a:prstGeom prst="rect">
            <a:avLst/>
          </a:prstGeom>
        </p:spPr>
        <p:txBody>
          <a:bodyPr wrap="square">
            <a:spAutoFit/>
          </a:bodyPr>
          <a:lstStyle/>
          <a:p>
            <a:r>
              <a:rPr lang="en-US" dirty="0" smtClean="0"/>
              <a:t>I am writing this </a:t>
            </a:r>
            <a:r>
              <a:rPr lang="en-US" dirty="0"/>
              <a:t>letter as the department chair's evaluation of the credentials of </a:t>
            </a:r>
            <a:r>
              <a:rPr lang="en-US" u="sng" dirty="0" smtClean="0"/>
              <a:t>		</a:t>
            </a:r>
            <a:r>
              <a:rPr lang="en-US" dirty="0" smtClean="0"/>
              <a:t>as </a:t>
            </a:r>
            <a:r>
              <a:rPr lang="en-US" dirty="0"/>
              <a:t>she goes forward for promotion to associate professor with tenure. On September 15, 2014,a vote of the Departmental Promotion and Tenure Committee was taken pertaining to </a:t>
            </a:r>
            <a:r>
              <a:rPr lang="en-US" u="sng" dirty="0" smtClean="0"/>
              <a:t>		 </a:t>
            </a:r>
            <a:r>
              <a:rPr lang="en-US" dirty="0" smtClean="0"/>
              <a:t>promotion </a:t>
            </a:r>
            <a:r>
              <a:rPr lang="en-US" dirty="0"/>
              <a:t>to associate professor with tenure. From the three members of committee eligible, all three voted in favor of advancing her binder to the next level. The three tenured faculty also met on September 15, 2014 and all voted in favor of advancing the binder.</a:t>
            </a:r>
          </a:p>
        </p:txBody>
      </p:sp>
    </p:spTree>
    <p:extLst>
      <p:ext uri="{BB962C8B-B14F-4D97-AF65-F5344CB8AC3E}">
        <p14:creationId xmlns:p14="http://schemas.microsoft.com/office/powerpoint/2010/main" val="295238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392114"/>
            <a:ext cx="8183065" cy="5016758"/>
          </a:xfrm>
          <a:prstGeom prst="rect">
            <a:avLst/>
          </a:prstGeom>
        </p:spPr>
        <p:txBody>
          <a:bodyPr wrap="square">
            <a:spAutoFit/>
          </a:bodyPr>
          <a:lstStyle/>
          <a:p>
            <a:pPr>
              <a:defRPr/>
            </a:pPr>
            <a:r>
              <a:rPr lang="en-US" sz="3200" dirty="0">
                <a:solidFill>
                  <a:schemeClr val="accent3">
                    <a:lumMod val="50000"/>
                  </a:schemeClr>
                </a:solidFill>
                <a:effectLst>
                  <a:outerShdw blurRad="38100" dist="38100" dir="2700000" algn="tl">
                    <a:srgbClr val="000000">
                      <a:alpha val="43137"/>
                    </a:srgbClr>
                  </a:outerShdw>
                </a:effectLst>
                <a:latin typeface="+mn-lt"/>
              </a:rPr>
              <a:t>Summary of Meeting (One for Each Candidate):</a:t>
            </a:r>
          </a:p>
          <a:p>
            <a:pPr>
              <a:defRPr/>
            </a:pPr>
            <a:endParaRPr lang="en-US" sz="3200" dirty="0">
              <a:latin typeface="+mn-lt"/>
            </a:endParaRPr>
          </a:p>
          <a:p>
            <a:pPr marL="914400" lvl="1" indent="-457200">
              <a:buClr>
                <a:schemeClr val="accent2">
                  <a:lumMod val="75000"/>
                </a:schemeClr>
              </a:buClr>
              <a:buSzPct val="85000"/>
              <a:buFont typeface="Wingdings" pitchFamily="2" charset="2"/>
              <a:buChar char="ü"/>
              <a:defRPr/>
            </a:pPr>
            <a:r>
              <a:rPr lang="en-US" sz="3200" dirty="0">
                <a:latin typeface="+mn-lt"/>
              </a:rPr>
              <a:t>Departmental P&amp;T Committee Summary of Discussion</a:t>
            </a:r>
          </a:p>
          <a:p>
            <a:pPr marL="914400" lvl="1" indent="-457200">
              <a:buClr>
                <a:schemeClr val="accent2">
                  <a:lumMod val="75000"/>
                </a:schemeClr>
              </a:buClr>
              <a:buSzPct val="85000"/>
              <a:buFont typeface="Wingdings" pitchFamily="2" charset="2"/>
              <a:buChar char="ü"/>
              <a:defRPr/>
            </a:pPr>
            <a:r>
              <a:rPr lang="en-US" sz="3200" dirty="0">
                <a:latin typeface="+mn-lt"/>
              </a:rPr>
              <a:t>Tenured Faculty Member Committee Summary of Discussion </a:t>
            </a:r>
          </a:p>
          <a:p>
            <a:pPr marL="914400" lvl="1" indent="-457200">
              <a:buClr>
                <a:schemeClr val="accent2">
                  <a:lumMod val="75000"/>
                </a:schemeClr>
              </a:buClr>
              <a:buSzPct val="85000"/>
              <a:buFont typeface="Wingdings" pitchFamily="2" charset="2"/>
              <a:buChar char="ü"/>
              <a:defRPr/>
            </a:pPr>
            <a:r>
              <a:rPr lang="en-US" sz="3200" dirty="0">
                <a:latin typeface="+mn-lt"/>
              </a:rPr>
              <a:t>Area P&amp;T Committee Summary of Discussion, if applicable</a:t>
            </a:r>
          </a:p>
          <a:p>
            <a:pPr marL="914400" lvl="1" indent="-457200">
              <a:buClr>
                <a:schemeClr val="accent2">
                  <a:lumMod val="75000"/>
                </a:schemeClr>
              </a:buClr>
              <a:buSzPct val="85000"/>
              <a:buFont typeface="Wingdings" pitchFamily="2" charset="2"/>
              <a:buChar char="ü"/>
              <a:defRPr/>
            </a:pPr>
            <a:r>
              <a:rPr lang="en-US" sz="3200" dirty="0">
                <a:latin typeface="+mn-lt"/>
              </a:rPr>
              <a:t>College P&amp;T Committee Summary of Discussion</a:t>
            </a:r>
          </a:p>
        </p:txBody>
      </p:sp>
    </p:spTree>
    <p:extLst>
      <p:ext uri="{BB962C8B-B14F-4D97-AF65-F5344CB8AC3E}">
        <p14:creationId xmlns:p14="http://schemas.microsoft.com/office/powerpoint/2010/main" val="3143377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260" y="304800"/>
            <a:ext cx="7574280" cy="762000"/>
          </a:xfrm>
        </p:spPr>
        <p:txBody>
          <a:bodyPr>
            <a:normAutofit/>
          </a:bodyPr>
          <a:lstStyle/>
          <a:p>
            <a:r>
              <a:rPr lang="en-US" sz="3600" dirty="0" smtClean="0"/>
              <a:t>Summary </a:t>
            </a:r>
            <a:r>
              <a:rPr lang="en-US" sz="3600" dirty="0"/>
              <a:t>of </a:t>
            </a:r>
            <a:r>
              <a:rPr lang="en-US" sz="3600" dirty="0" smtClean="0"/>
              <a:t>Meeting </a:t>
            </a:r>
            <a:endParaRPr lang="en-US" sz="3600" dirty="0"/>
          </a:p>
        </p:txBody>
      </p:sp>
      <p:sp>
        <p:nvSpPr>
          <p:cNvPr id="4" name="TextBox 3"/>
          <p:cNvSpPr txBox="1"/>
          <p:nvPr/>
        </p:nvSpPr>
        <p:spPr>
          <a:xfrm>
            <a:off x="1600200" y="1600200"/>
            <a:ext cx="7010400" cy="4524315"/>
          </a:xfrm>
          <a:prstGeom prst="rect">
            <a:avLst/>
          </a:prstGeom>
          <a:noFill/>
        </p:spPr>
        <p:txBody>
          <a:bodyPr wrap="square" rtlCol="0">
            <a:spAutoFit/>
          </a:bodyPr>
          <a:lstStyle/>
          <a:p>
            <a:r>
              <a:rPr lang="en-US" sz="2400" dirty="0"/>
              <a:t>Example</a:t>
            </a:r>
            <a:r>
              <a:rPr lang="en-US" sz="2400" dirty="0" smtClean="0"/>
              <a:t>:</a:t>
            </a:r>
          </a:p>
          <a:p>
            <a:endParaRPr lang="en-US" sz="2400" dirty="0"/>
          </a:p>
          <a:p>
            <a:r>
              <a:rPr lang="en-US" sz="2400" dirty="0"/>
              <a:t>Summary of Meeting</a:t>
            </a:r>
          </a:p>
          <a:p>
            <a:r>
              <a:rPr lang="en-US" sz="2400" dirty="0"/>
              <a:t>The P&amp;T committee reviewed the candidate ________ for promotion (and/or tenure). A majority of the committee expressed that the candidate’s binder provided evidence that the candidate (did not meet/met/exceeded/far exceeded) the norm for his or her discipline in the area of research (similar sentences can be used for teaching and service). Comments were made regarding the candidate’s strength/weakness in the area of ___, as evidenced by ____.</a:t>
            </a:r>
          </a:p>
        </p:txBody>
      </p:sp>
    </p:spTree>
    <p:extLst>
      <p:ext uri="{BB962C8B-B14F-4D97-AF65-F5344CB8AC3E}">
        <p14:creationId xmlns:p14="http://schemas.microsoft.com/office/powerpoint/2010/main" val="279791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2015-2016</a:t>
            </a:r>
            <a:endParaRPr lang="en-US" dirty="0"/>
          </a:p>
        </p:txBody>
      </p:sp>
      <p:sp>
        <p:nvSpPr>
          <p:cNvPr id="3" name="Content Placeholder 2"/>
          <p:cNvSpPr>
            <a:spLocks noGrp="1"/>
          </p:cNvSpPr>
          <p:nvPr>
            <p:ph idx="1"/>
          </p:nvPr>
        </p:nvSpPr>
        <p:spPr>
          <a:solidFill>
            <a:schemeClr val="bg1"/>
          </a:solidFill>
        </p:spPr>
        <p:txBody>
          <a:bodyPr>
            <a:normAutofit lnSpcReduction="10000"/>
          </a:bodyPr>
          <a:lstStyle/>
          <a:p>
            <a:pPr marL="82296" indent="0">
              <a:buNone/>
            </a:pPr>
            <a:r>
              <a:rPr lang="en-US" u="sng" dirty="0" smtClean="0"/>
              <a:t>Abstentions</a:t>
            </a:r>
            <a:r>
              <a:rPr lang="en-US" dirty="0" smtClean="0"/>
              <a:t>:</a:t>
            </a:r>
          </a:p>
          <a:p>
            <a:pPr marL="914400" lvl="1" indent="-457200">
              <a:spcBef>
                <a:spcPts val="0"/>
              </a:spcBef>
              <a:buClr>
                <a:srgbClr val="FEB80A">
                  <a:lumMod val="75000"/>
                </a:srgbClr>
              </a:buClr>
              <a:buSzPct val="85000"/>
              <a:buFont typeface="Wingdings" pitchFamily="2" charset="2"/>
              <a:buChar char="ü"/>
              <a:defRPr/>
            </a:pPr>
            <a:r>
              <a:rPr lang="en-US" sz="2600" dirty="0" smtClean="0">
                <a:solidFill>
                  <a:prstClr val="black"/>
                </a:solidFill>
              </a:rPr>
              <a:t>A faculty member who accepts election to a promotion and tenure committee at any level accepts the responsibility of reviewing and evaluating all files considered by the committee.</a:t>
            </a:r>
          </a:p>
          <a:p>
            <a:pPr marL="914400" lvl="1" indent="-457200">
              <a:spcBef>
                <a:spcPts val="0"/>
              </a:spcBef>
              <a:buClr>
                <a:srgbClr val="FEB80A">
                  <a:lumMod val="75000"/>
                </a:srgbClr>
              </a:buClr>
              <a:buSzPct val="85000"/>
              <a:buFont typeface="Wingdings" pitchFamily="2" charset="2"/>
              <a:buChar char="ü"/>
              <a:defRPr/>
            </a:pPr>
            <a:r>
              <a:rPr lang="en-US" sz="2600" dirty="0" smtClean="0">
                <a:solidFill>
                  <a:prstClr val="black"/>
                </a:solidFill>
              </a:rPr>
              <a:t>Abstentions are limited to situations involving real or perceived conflicts of interest (familial relations or substantial professional or financial entanglements that prevent judging the candidate objectively). </a:t>
            </a:r>
            <a:r>
              <a:rPr lang="en-US" sz="2600" dirty="0" smtClean="0">
                <a:solidFill>
                  <a:prstClr val="black"/>
                </a:solidFill>
              </a:rPr>
              <a:t> All </a:t>
            </a:r>
            <a:r>
              <a:rPr lang="en-US" sz="2600" dirty="0" smtClean="0">
                <a:solidFill>
                  <a:prstClr val="black"/>
                </a:solidFill>
              </a:rPr>
              <a:t>abstentions should be subtracted from the number of eligible voting faculty on the Summary Cover Sheets.</a:t>
            </a:r>
            <a:endParaRPr lang="en-US" sz="2600" dirty="0">
              <a:solidFill>
                <a:prstClr val="black"/>
              </a:solidFill>
            </a:endParaRPr>
          </a:p>
          <a:p>
            <a:pPr marL="82296" indent="0">
              <a:buNone/>
            </a:pPr>
            <a:endParaRPr lang="en-US" dirty="0" smtClean="0"/>
          </a:p>
        </p:txBody>
      </p:sp>
    </p:spTree>
    <p:extLst>
      <p:ext uri="{BB962C8B-B14F-4D97-AF65-F5344CB8AC3E}">
        <p14:creationId xmlns:p14="http://schemas.microsoft.com/office/powerpoint/2010/main" val="206093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143001" y="228600"/>
            <a:ext cx="7457720" cy="5029200"/>
          </a:xfrm>
        </p:spPr>
        <p:txBody>
          <a:bodyPr>
            <a:normAutofit fontScale="92500" lnSpcReduction="20000"/>
          </a:bodyPr>
          <a:lstStyle/>
          <a:p>
            <a:pPr marL="82550" indent="0" eaLnBrk="1" fontAlgn="auto" hangingPunct="1">
              <a:spcAft>
                <a:spcPts val="0"/>
              </a:spcAft>
              <a:buFont typeface="Wingdings 2" pitchFamily="18" charset="2"/>
              <a:buNone/>
              <a:defRPr/>
            </a:pPr>
            <a:r>
              <a:rPr lang="en-US" sz="4000" dirty="0">
                <a:solidFill>
                  <a:schemeClr val="accent3">
                    <a:lumMod val="50000"/>
                  </a:schemeClr>
                </a:solidFill>
                <a:effectLst>
                  <a:outerShdw blurRad="38100" dist="38100" dir="2700000" algn="tl">
                    <a:srgbClr val="000000">
                      <a:alpha val="43137"/>
                    </a:srgbClr>
                  </a:outerShdw>
                </a:effectLst>
              </a:rPr>
              <a:t>Outside </a:t>
            </a:r>
            <a:r>
              <a:rPr lang="en-US" sz="4000" dirty="0" smtClean="0">
                <a:solidFill>
                  <a:schemeClr val="accent3">
                    <a:lumMod val="50000"/>
                  </a:schemeClr>
                </a:solidFill>
                <a:effectLst>
                  <a:outerShdw blurRad="38100" dist="38100" dir="2700000" algn="tl">
                    <a:srgbClr val="000000">
                      <a:alpha val="43137"/>
                    </a:srgbClr>
                  </a:outerShdw>
                </a:effectLst>
              </a:rPr>
              <a:t>Letters:</a:t>
            </a:r>
          </a:p>
          <a:p>
            <a:pPr marL="82550" indent="0" eaLnBrk="1" fontAlgn="auto" hangingPunct="1">
              <a:spcAft>
                <a:spcPts val="0"/>
              </a:spcAft>
              <a:buFont typeface="Wingdings 2" pitchFamily="18" charset="2"/>
              <a:buNone/>
              <a:defRPr/>
            </a:pPr>
            <a:endParaRPr lang="en-US" dirty="0"/>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Cover </a:t>
            </a:r>
            <a:r>
              <a:rPr lang="en-US" dirty="0"/>
              <a:t>Sheet for Outside Letters Section</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One </a:t>
            </a:r>
            <a:r>
              <a:rPr lang="en-US" dirty="0"/>
              <a:t>copy of a </a:t>
            </a:r>
            <a:r>
              <a:rPr lang="en-US" u="sng" dirty="0"/>
              <a:t>signed letter</a:t>
            </a:r>
            <a:r>
              <a:rPr lang="en-US" dirty="0"/>
              <a:t> sent to outside reviewer</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Cover sheet for each outside letter </a:t>
            </a:r>
            <a:endParaRPr lang="en-US" dirty="0"/>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Original </a:t>
            </a:r>
            <a:r>
              <a:rPr lang="en-US" dirty="0"/>
              <a:t>signed letter from outside reviewer (if email and no signature, include copy of email, </a:t>
            </a:r>
            <a:r>
              <a:rPr lang="en-US" dirty="0" smtClean="0"/>
              <a:t>electronic </a:t>
            </a:r>
            <a:r>
              <a:rPr lang="en-US" dirty="0"/>
              <a:t>signatures are accepted</a:t>
            </a:r>
            <a:r>
              <a:rPr lang="en-US" dirty="0" smtClean="0"/>
              <a:t>)</a:t>
            </a:r>
          </a:p>
          <a:p>
            <a:pPr marL="640080" lvl="1" indent="-283464" eaLnBrk="1" fontAlgn="auto" hangingPunct="1">
              <a:spcAft>
                <a:spcPts val="0"/>
              </a:spcAft>
              <a:buClr>
                <a:schemeClr val="accent2">
                  <a:lumMod val="75000"/>
                </a:schemeClr>
              </a:buClr>
              <a:buFont typeface="Wingdings" pitchFamily="2" charset="2"/>
              <a:buChar char="ü"/>
              <a:defRPr/>
            </a:pPr>
            <a:r>
              <a:rPr lang="en-US" b="1" dirty="0" smtClean="0"/>
              <a:t>P&amp;T criteria from bylaws may be sent to outside reviewers—not required (</a:t>
            </a:r>
            <a:r>
              <a:rPr lang="en-US" b="1" u="sng" dirty="0" smtClean="0"/>
              <a:t>New 2015-2016)</a:t>
            </a:r>
            <a:r>
              <a:rPr lang="en-US" dirty="0" smtClean="0"/>
              <a:t/>
            </a:r>
            <a:br>
              <a:rPr lang="en-US" dirty="0" smtClean="0"/>
            </a:br>
            <a:endParaRPr lang="en-US" dirty="0" smtClean="0"/>
          </a:p>
        </p:txBody>
      </p:sp>
    </p:spTree>
    <p:extLst>
      <p:ext uri="{BB962C8B-B14F-4D97-AF65-F5344CB8AC3E}">
        <p14:creationId xmlns:p14="http://schemas.microsoft.com/office/powerpoint/2010/main" val="18811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14" b="12964"/>
          <a:stretch/>
        </p:blipFill>
        <p:spPr bwMode="auto">
          <a:xfrm>
            <a:off x="2286000" y="998784"/>
            <a:ext cx="5375951" cy="5664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71600" y="152400"/>
            <a:ext cx="7498080" cy="914400"/>
          </a:xfrm>
        </p:spPr>
        <p:txBody>
          <a:bodyPr>
            <a:normAutofit/>
          </a:bodyPr>
          <a:lstStyle/>
          <a:p>
            <a:r>
              <a:rPr lang="en-US" sz="3600" dirty="0" smtClean="0"/>
              <a:t>Cover Sheet for Outside Letters</a:t>
            </a:r>
            <a:endParaRPr lang="en-US" sz="3600" dirty="0"/>
          </a:p>
        </p:txBody>
      </p:sp>
    </p:spTree>
    <p:extLst>
      <p:ext uri="{BB962C8B-B14F-4D97-AF65-F5344CB8AC3E}">
        <p14:creationId xmlns:p14="http://schemas.microsoft.com/office/powerpoint/2010/main" val="153762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98080" cy="914400"/>
          </a:xfrm>
        </p:spPr>
        <p:txBody>
          <a:bodyPr>
            <a:noAutofit/>
          </a:bodyPr>
          <a:lstStyle/>
          <a:p>
            <a:r>
              <a:rPr lang="en-US" sz="2800" dirty="0" smtClean="0"/>
              <a:t>Signed Copy of Letter Sent to Outside Reviewer</a:t>
            </a:r>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838"/>
          <a:stretch/>
        </p:blipFill>
        <p:spPr>
          <a:xfrm>
            <a:off x="2453196" y="990600"/>
            <a:ext cx="4858512" cy="5603822"/>
          </a:xfrm>
          <a:prstGeom prst="rect">
            <a:avLst/>
          </a:prstGeom>
          <a:ln>
            <a:solidFill>
              <a:schemeClr val="tx1"/>
            </a:solidFill>
          </a:ln>
        </p:spPr>
      </p:pic>
      <p:sp>
        <p:nvSpPr>
          <p:cNvPr id="4" name="Right Arrow 3"/>
          <p:cNvSpPr/>
          <p:nvPr/>
        </p:nvSpPr>
        <p:spPr>
          <a:xfrm>
            <a:off x="1524000" y="487680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69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838200" y="304800"/>
            <a:ext cx="8130485" cy="990600"/>
          </a:xfrm>
        </p:spPr>
        <p:txBody>
          <a:bodyPr>
            <a:noAutofit/>
          </a:bodyPr>
          <a:lstStyle/>
          <a:p>
            <a:pPr algn="ctr" fontAlgn="auto">
              <a:spcAft>
                <a:spcPts val="0"/>
              </a:spcAft>
              <a:defRPr/>
            </a:pPr>
            <a:r>
              <a:rPr lang="en-US" sz="3200" b="1" dirty="0">
                <a:solidFill>
                  <a:schemeClr val="accent3">
                    <a:lumMod val="75000"/>
                  </a:schemeClr>
                </a:solidFill>
                <a:effectLst>
                  <a:outerShdw blurRad="38100" dist="38100" dir="2700000" algn="tl">
                    <a:srgbClr val="000000">
                      <a:alpha val="43137"/>
                    </a:srgbClr>
                  </a:outerShdw>
                </a:effectLst>
              </a:rPr>
              <a:t>Who is responsible for preparing the binder?</a:t>
            </a:r>
          </a:p>
        </p:txBody>
      </p:sp>
      <p:sp>
        <p:nvSpPr>
          <p:cNvPr id="17411" name="Rectangle 3"/>
          <p:cNvSpPr>
            <a:spLocks noGrp="1" noChangeArrowheads="1"/>
          </p:cNvSpPr>
          <p:nvPr>
            <p:ph idx="1"/>
          </p:nvPr>
        </p:nvSpPr>
        <p:spPr>
          <a:xfrm>
            <a:off x="1143000" y="1600200"/>
            <a:ext cx="7770871" cy="5105400"/>
          </a:xfrm>
        </p:spPr>
        <p:txBody>
          <a:bodyPr>
            <a:normAutofit fontScale="92500"/>
          </a:bodyPr>
          <a:lstStyle/>
          <a:p>
            <a:pPr marL="365760" indent="-283464" fontAlgn="auto">
              <a:lnSpc>
                <a:spcPct val="90000"/>
              </a:lnSpc>
              <a:spcAft>
                <a:spcPts val="0"/>
              </a:spcAft>
              <a:buClr>
                <a:schemeClr val="accent2">
                  <a:lumMod val="75000"/>
                </a:schemeClr>
              </a:buClr>
              <a:buFont typeface="Wingdings 2"/>
              <a:buChar char=""/>
              <a:defRPr/>
            </a:pPr>
            <a:r>
              <a:rPr lang="en-US" sz="2800" dirty="0" smtClean="0"/>
              <a:t>The Department Chair (or Dean in colleges without departments) is responsible for preparing the binder. </a:t>
            </a:r>
          </a:p>
          <a:p>
            <a:pPr marL="82550" indent="0" fontAlgn="auto">
              <a:lnSpc>
                <a:spcPct val="90000"/>
              </a:lnSpc>
              <a:spcAft>
                <a:spcPts val="0"/>
              </a:spcAft>
              <a:buClr>
                <a:schemeClr val="accent2">
                  <a:lumMod val="75000"/>
                </a:schemeClr>
              </a:buClr>
              <a:buFont typeface="Wingdings 2" pitchFamily="18" charset="2"/>
              <a:buNone/>
              <a:defRPr/>
            </a:pPr>
            <a:endParaRPr lang="en-US" sz="2800" dirty="0" smtClean="0"/>
          </a:p>
          <a:p>
            <a:pPr marL="365760" indent="-283464" fontAlgn="auto">
              <a:lnSpc>
                <a:spcPct val="90000"/>
              </a:lnSpc>
              <a:spcAft>
                <a:spcPts val="0"/>
              </a:spcAft>
              <a:buClr>
                <a:schemeClr val="accent2">
                  <a:lumMod val="75000"/>
                </a:schemeClr>
              </a:buClr>
              <a:buFont typeface="Wingdings 2"/>
              <a:buChar char=""/>
              <a:defRPr/>
            </a:pPr>
            <a:r>
              <a:rPr lang="en-US" sz="2800" dirty="0" smtClean="0"/>
              <a:t>The Candidate must also participate in this process. </a:t>
            </a:r>
          </a:p>
          <a:p>
            <a:pPr marL="365760" indent="-283464" fontAlgn="auto">
              <a:lnSpc>
                <a:spcPct val="90000"/>
              </a:lnSpc>
              <a:spcAft>
                <a:spcPts val="0"/>
              </a:spcAft>
              <a:buClr>
                <a:schemeClr val="accent2">
                  <a:lumMod val="75000"/>
                </a:schemeClr>
              </a:buClr>
              <a:buFont typeface="Wingdings 2" pitchFamily="18" charset="2"/>
              <a:buNone/>
              <a:defRPr/>
            </a:pPr>
            <a:endParaRPr lang="en-US" sz="2800" dirty="0" smtClean="0"/>
          </a:p>
          <a:p>
            <a:pPr marL="365760" indent="-283464" fontAlgn="auto">
              <a:lnSpc>
                <a:spcPct val="90000"/>
              </a:lnSpc>
              <a:spcAft>
                <a:spcPts val="0"/>
              </a:spcAft>
              <a:buClr>
                <a:schemeClr val="accent2">
                  <a:lumMod val="75000"/>
                </a:schemeClr>
              </a:buClr>
              <a:buFont typeface="Wingdings 2"/>
              <a:buChar char=""/>
              <a:defRPr/>
            </a:pPr>
            <a:r>
              <a:rPr lang="en-US" sz="2800" dirty="0" smtClean="0"/>
              <a:t>The Chair and the Candidate must sign the summary cover sheets.  </a:t>
            </a:r>
          </a:p>
          <a:p>
            <a:pPr marL="640080" lvl="1" indent="-237744" fontAlgn="auto">
              <a:lnSpc>
                <a:spcPct val="90000"/>
              </a:lnSpc>
              <a:spcAft>
                <a:spcPts val="0"/>
              </a:spcAft>
              <a:buClr>
                <a:schemeClr val="accent2">
                  <a:lumMod val="75000"/>
                </a:schemeClr>
              </a:buClr>
              <a:buFont typeface="Verdana"/>
              <a:buChar char="◦"/>
              <a:defRPr/>
            </a:pPr>
            <a:r>
              <a:rPr lang="en-US" sz="2400" dirty="0" smtClean="0"/>
              <a:t>The Candidate’s signature certifies that he/she has reviewed the binder and that the contents are valid and accurate.</a:t>
            </a:r>
          </a:p>
          <a:p>
            <a:pPr marL="640080" lvl="1" indent="-237744" fontAlgn="auto">
              <a:lnSpc>
                <a:spcPct val="90000"/>
              </a:lnSpc>
              <a:spcAft>
                <a:spcPts val="0"/>
              </a:spcAft>
              <a:buClr>
                <a:schemeClr val="accent2">
                  <a:lumMod val="75000"/>
                </a:schemeClr>
              </a:buClr>
              <a:buFont typeface="Verdana"/>
              <a:buChar char="◦"/>
              <a:defRPr/>
            </a:pPr>
            <a:r>
              <a:rPr lang="en-US" sz="2400" dirty="0" smtClean="0"/>
              <a:t>The chair’s signature certifies that the binder complies with University procedures and has been reviewed by the candidate.</a:t>
            </a:r>
          </a:p>
        </p:txBody>
      </p:sp>
    </p:spTree>
    <p:extLst>
      <p:ext uri="{BB962C8B-B14F-4D97-AF65-F5344CB8AC3E}">
        <p14:creationId xmlns:p14="http://schemas.microsoft.com/office/powerpoint/2010/main" val="208294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762000"/>
          </a:xfrm>
        </p:spPr>
        <p:txBody>
          <a:bodyPr>
            <a:normAutofit/>
          </a:bodyPr>
          <a:lstStyle/>
          <a:p>
            <a:r>
              <a:rPr lang="en-US" sz="3600" dirty="0" smtClean="0"/>
              <a:t>Cover Sheet for Each Outside Letter</a:t>
            </a:r>
            <a:endParaRPr lang="en-US" sz="3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637" b="5407"/>
          <a:stretch/>
        </p:blipFill>
        <p:spPr>
          <a:xfrm>
            <a:off x="2590800" y="914401"/>
            <a:ext cx="4803096" cy="5653596"/>
          </a:xfrm>
          <a:prstGeom prst="rect">
            <a:avLst/>
          </a:prstGeom>
          <a:ln>
            <a:solidFill>
              <a:schemeClr val="tx1"/>
            </a:solidFill>
          </a:ln>
        </p:spPr>
      </p:pic>
    </p:spTree>
    <p:extLst>
      <p:ext uri="{BB962C8B-B14F-4D97-AF65-F5344CB8AC3E}">
        <p14:creationId xmlns:p14="http://schemas.microsoft.com/office/powerpoint/2010/main" val="4040809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609600"/>
          </a:xfrm>
        </p:spPr>
        <p:txBody>
          <a:bodyPr>
            <a:normAutofit fontScale="90000"/>
          </a:bodyPr>
          <a:lstStyle/>
          <a:p>
            <a:r>
              <a:rPr lang="en-US" sz="3600" dirty="0" smtClean="0"/>
              <a:t>Department/College P&amp;T Criteria</a:t>
            </a:r>
            <a:endParaRPr lang="en-US" sz="3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0561"/>
          <a:stretch/>
        </p:blipFill>
        <p:spPr>
          <a:xfrm>
            <a:off x="1914525" y="685800"/>
            <a:ext cx="6190138" cy="5562600"/>
          </a:xfrm>
          <a:prstGeom prst="rect">
            <a:avLst/>
          </a:prstGeom>
          <a:ln>
            <a:solidFill>
              <a:schemeClr val="tx1"/>
            </a:solidFill>
          </a:ln>
        </p:spPr>
      </p:pic>
      <p:sp>
        <p:nvSpPr>
          <p:cNvPr id="4" name="TextBox 3"/>
          <p:cNvSpPr txBox="1"/>
          <p:nvPr/>
        </p:nvSpPr>
        <p:spPr>
          <a:xfrm>
            <a:off x="1914525" y="6335673"/>
            <a:ext cx="6190138" cy="369332"/>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ü"/>
            </a:pPr>
            <a:r>
              <a:rPr lang="en-US" dirty="0" smtClean="0"/>
              <a:t>P&amp;T criteria found in Bylaws</a:t>
            </a:r>
            <a:endParaRPr lang="en-US" dirty="0"/>
          </a:p>
        </p:txBody>
      </p:sp>
    </p:spTree>
    <p:extLst>
      <p:ext uri="{BB962C8B-B14F-4D97-AF65-F5344CB8AC3E}">
        <p14:creationId xmlns:p14="http://schemas.microsoft.com/office/powerpoint/2010/main" val="88456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762000"/>
          </a:xfrm>
        </p:spPr>
        <p:txBody>
          <a:bodyPr>
            <a:normAutofit/>
          </a:bodyPr>
          <a:lstStyle/>
          <a:p>
            <a:r>
              <a:rPr lang="en-US" sz="3600" dirty="0" smtClean="0"/>
              <a:t>FEAS Curriculum Vitae </a:t>
            </a:r>
            <a:endParaRPr lang="en-US" sz="3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105" b="10918"/>
          <a:stretch/>
        </p:blipFill>
        <p:spPr>
          <a:xfrm>
            <a:off x="3657600" y="914401"/>
            <a:ext cx="5299364" cy="5690586"/>
          </a:xfrm>
          <a:prstGeom prst="rect">
            <a:avLst/>
          </a:prstGeom>
          <a:ln>
            <a:solidFill>
              <a:schemeClr val="tx1"/>
            </a:solidFill>
          </a:ln>
        </p:spPr>
      </p:pic>
      <p:sp>
        <p:nvSpPr>
          <p:cNvPr id="4" name="TextBox 3"/>
          <p:cNvSpPr txBox="1"/>
          <p:nvPr/>
        </p:nvSpPr>
        <p:spPr>
          <a:xfrm>
            <a:off x="1371600" y="2667000"/>
            <a:ext cx="1905000" cy="1323439"/>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ü"/>
            </a:pPr>
            <a:r>
              <a:rPr lang="en-US" sz="2000" dirty="0" smtClean="0"/>
              <a:t>New policy to count work in year of candidacy</a:t>
            </a:r>
            <a:endParaRPr lang="en-US" sz="2000" dirty="0"/>
          </a:p>
        </p:txBody>
      </p:sp>
    </p:spTree>
    <p:extLst>
      <p:ext uri="{BB962C8B-B14F-4D97-AF65-F5344CB8AC3E}">
        <p14:creationId xmlns:p14="http://schemas.microsoft.com/office/powerpoint/2010/main" val="364003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685800"/>
          </a:xfrm>
        </p:spPr>
        <p:txBody>
          <a:bodyPr>
            <a:normAutofit/>
          </a:bodyPr>
          <a:lstStyle/>
          <a:p>
            <a:r>
              <a:rPr lang="en-US" sz="3600" dirty="0" smtClean="0"/>
              <a:t>In Press Acceptance </a:t>
            </a:r>
            <a:endParaRPr lang="en-US" sz="3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143" b="23366"/>
          <a:stretch/>
        </p:blipFill>
        <p:spPr>
          <a:xfrm>
            <a:off x="2133600" y="990600"/>
            <a:ext cx="5943600" cy="5575874"/>
          </a:xfrm>
          <a:prstGeom prst="rect">
            <a:avLst/>
          </a:prstGeom>
          <a:ln>
            <a:solidFill>
              <a:schemeClr val="tx1"/>
            </a:solidFill>
          </a:ln>
        </p:spPr>
      </p:pic>
    </p:spTree>
    <p:extLst>
      <p:ext uri="{BB962C8B-B14F-4D97-AF65-F5344CB8AC3E}">
        <p14:creationId xmlns:p14="http://schemas.microsoft.com/office/powerpoint/2010/main" val="314499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990600"/>
          </a:xfrm>
        </p:spPr>
        <p:txBody>
          <a:bodyPr/>
          <a:lstStyle/>
          <a:p>
            <a:r>
              <a:rPr lang="en-US" dirty="0" smtClean="0"/>
              <a:t>FEAS Form for Courses Taught</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9" y="1066800"/>
            <a:ext cx="495300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335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sz="half" idx="1"/>
          </p:nvPr>
        </p:nvSpPr>
        <p:spPr>
          <a:xfrm>
            <a:off x="1066800" y="304800"/>
            <a:ext cx="8001000" cy="838200"/>
          </a:xfrm>
        </p:spPr>
        <p:txBody>
          <a:bodyPr>
            <a:normAutofit fontScale="25000" lnSpcReduction="20000"/>
          </a:bodyPr>
          <a:lstStyle/>
          <a:p>
            <a:pPr marL="82550" indent="0" eaLnBrk="1" fontAlgn="auto" hangingPunct="1">
              <a:spcAft>
                <a:spcPts val="0"/>
              </a:spcAft>
              <a:buFont typeface="Wingdings 2" pitchFamily="18" charset="2"/>
              <a:buNone/>
              <a:defRPr/>
            </a:pPr>
            <a:r>
              <a:rPr lang="en-US" sz="12000" dirty="0" smtClean="0">
                <a:solidFill>
                  <a:schemeClr val="accent3">
                    <a:lumMod val="50000"/>
                  </a:schemeClr>
                </a:solidFill>
                <a:effectLst>
                  <a:outerShdw blurRad="38100" dist="38100" dir="2700000" algn="tl">
                    <a:srgbClr val="000000">
                      <a:alpha val="43137"/>
                    </a:srgbClr>
                  </a:outerShdw>
                </a:effectLst>
              </a:rPr>
              <a:t>Candidates </a:t>
            </a:r>
            <a:r>
              <a:rPr lang="en-US" sz="12000" dirty="0">
                <a:solidFill>
                  <a:schemeClr val="accent3">
                    <a:lumMod val="50000"/>
                  </a:schemeClr>
                </a:solidFill>
                <a:effectLst>
                  <a:outerShdw blurRad="38100" dist="38100" dir="2700000" algn="tl">
                    <a:srgbClr val="000000">
                      <a:alpha val="43137"/>
                    </a:srgbClr>
                  </a:outerShdw>
                </a:effectLst>
              </a:rPr>
              <a:t>Summary of Major </a:t>
            </a:r>
            <a:r>
              <a:rPr lang="en-US" sz="12000" dirty="0" smtClean="0">
                <a:solidFill>
                  <a:schemeClr val="accent3">
                    <a:lumMod val="50000"/>
                  </a:schemeClr>
                </a:solidFill>
                <a:effectLst>
                  <a:outerShdw blurRad="38100" dist="38100" dir="2700000" algn="tl">
                    <a:srgbClr val="000000">
                      <a:alpha val="43137"/>
                    </a:srgbClr>
                  </a:outerShdw>
                </a:effectLst>
              </a:rPr>
              <a:t>Accomplishments:</a:t>
            </a:r>
            <a:endParaRPr lang="en-US" sz="12000" dirty="0">
              <a:solidFill>
                <a:schemeClr val="accent3">
                  <a:lumMod val="50000"/>
                </a:schemeClr>
              </a:solidFill>
              <a:effectLst>
                <a:outerShdw blurRad="38100" dist="38100" dir="2700000" algn="tl">
                  <a:srgbClr val="000000">
                    <a:alpha val="43137"/>
                  </a:srgbClr>
                </a:outerShdw>
              </a:effectLst>
            </a:endParaRPr>
          </a:p>
          <a:p>
            <a:pPr marL="82550" indent="0" eaLnBrk="1" fontAlgn="auto" hangingPunct="1">
              <a:spcAft>
                <a:spcPts val="0"/>
              </a:spcAft>
              <a:buFont typeface="Wingdings 2" pitchFamily="18" charset="2"/>
              <a:buNone/>
              <a:defRPr/>
            </a:pPr>
            <a:r>
              <a:rPr lang="en-US" dirty="0"/>
              <a:t> </a:t>
            </a:r>
          </a:p>
          <a:p>
            <a:pPr marL="82550" indent="0" eaLnBrk="1" fontAlgn="auto" hangingPunct="1">
              <a:spcAft>
                <a:spcPts val="0"/>
              </a:spcAft>
              <a:buFont typeface="Wingdings 2" pitchFamily="18" charset="2"/>
              <a:buNone/>
              <a:defRPr/>
            </a:pPr>
            <a:endParaRPr lang="en-US" dirty="0"/>
          </a:p>
          <a:p>
            <a:pPr marL="640080" lvl="1" indent="-237744" eaLnBrk="1" fontAlgn="auto" hangingPunct="1">
              <a:spcAft>
                <a:spcPts val="0"/>
              </a:spcAft>
              <a:buFont typeface="Verdana" pitchFamily="34" charset="0"/>
              <a:buNone/>
              <a:defRPr/>
            </a:pPr>
            <a:r>
              <a:rPr lang="en-US" dirty="0" smtClean="0"/>
              <a:t>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863"/>
          <a:stretch/>
        </p:blipFill>
        <p:spPr>
          <a:xfrm>
            <a:off x="3952875" y="1066800"/>
            <a:ext cx="4844903" cy="5335820"/>
          </a:xfrm>
          <a:prstGeom prst="rect">
            <a:avLst/>
          </a:prstGeom>
          <a:ln>
            <a:solidFill>
              <a:schemeClr val="tx1"/>
            </a:solidFill>
          </a:ln>
        </p:spPr>
      </p:pic>
      <p:sp>
        <p:nvSpPr>
          <p:cNvPr id="2" name="TextBox 1"/>
          <p:cNvSpPr txBox="1"/>
          <p:nvPr/>
        </p:nvSpPr>
        <p:spPr>
          <a:xfrm>
            <a:off x="1143000" y="1295400"/>
            <a:ext cx="2819400" cy="1938992"/>
          </a:xfrm>
          <a:prstGeom prst="rect">
            <a:avLst/>
          </a:prstGeom>
          <a:noFill/>
        </p:spPr>
        <p:txBody>
          <a:bodyPr wrap="square" rtlCol="0">
            <a:spAutoFit/>
          </a:bodyPr>
          <a:lstStyle/>
          <a:p>
            <a:pPr marL="640080" lvl="1" indent="-283464">
              <a:buClr>
                <a:schemeClr val="accent2">
                  <a:lumMod val="75000"/>
                </a:schemeClr>
              </a:buClr>
              <a:buFont typeface="Wingdings" pitchFamily="2" charset="2"/>
              <a:buChar char="ü"/>
              <a:defRPr/>
            </a:pPr>
            <a:r>
              <a:rPr lang="en-US" sz="2400" dirty="0"/>
              <a:t>One page </a:t>
            </a:r>
            <a:endParaRPr lang="en-US" sz="2400" dirty="0" smtClean="0"/>
          </a:p>
          <a:p>
            <a:pPr marL="356616" lvl="1">
              <a:buClr>
                <a:schemeClr val="accent2">
                  <a:lumMod val="75000"/>
                </a:schemeClr>
              </a:buClr>
              <a:defRPr/>
            </a:pPr>
            <a:endParaRPr lang="en-US" sz="2400" dirty="0"/>
          </a:p>
          <a:p>
            <a:pPr marL="640080" lvl="1" indent="-283464">
              <a:buClr>
                <a:schemeClr val="accent2">
                  <a:lumMod val="75000"/>
                </a:schemeClr>
              </a:buClr>
              <a:buFont typeface="Wingdings" pitchFamily="2" charset="2"/>
              <a:buChar char="ü"/>
              <a:defRPr/>
            </a:pPr>
            <a:r>
              <a:rPr lang="en-US" sz="2400" dirty="0" smtClean="0"/>
              <a:t>Student comments are not included</a:t>
            </a:r>
            <a:endParaRPr lang="en-US" sz="2400" dirty="0"/>
          </a:p>
        </p:txBody>
      </p:sp>
    </p:spTree>
    <p:extLst>
      <p:ext uri="{BB962C8B-B14F-4D97-AF65-F5344CB8AC3E}">
        <p14:creationId xmlns:p14="http://schemas.microsoft.com/office/powerpoint/2010/main" val="34012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28600"/>
            <a:ext cx="7696200" cy="5001369"/>
          </a:xfrm>
          <a:prstGeom prst="rect">
            <a:avLst/>
          </a:prstGeom>
        </p:spPr>
        <p:txBody>
          <a:bodyPr wrap="square">
            <a:spAutoFit/>
          </a:bodyPr>
          <a:lstStyle/>
          <a:p>
            <a:pPr marL="82550">
              <a:defRPr/>
            </a:pPr>
            <a:r>
              <a:rPr lang="en-US" sz="3200" dirty="0">
                <a:solidFill>
                  <a:schemeClr val="accent3">
                    <a:lumMod val="50000"/>
                  </a:schemeClr>
                </a:solidFill>
                <a:effectLst>
                  <a:outerShdw blurRad="38100" dist="38100" dir="2700000" algn="tl">
                    <a:srgbClr val="000000">
                      <a:alpha val="43137"/>
                    </a:srgbClr>
                  </a:outerShdw>
                </a:effectLst>
              </a:rPr>
              <a:t>Discussion of Teaching, Research and Service</a:t>
            </a:r>
            <a:r>
              <a:rPr lang="en-US" sz="3200" dirty="0" smtClean="0">
                <a:solidFill>
                  <a:schemeClr val="accent3">
                    <a:lumMod val="50000"/>
                  </a:schemeClr>
                </a:solidFill>
                <a:effectLst>
                  <a:outerShdw blurRad="38100" dist="38100" dir="2700000" algn="tl">
                    <a:srgbClr val="000000">
                      <a:alpha val="43137"/>
                    </a:srgbClr>
                  </a:outerShdw>
                </a:effectLst>
              </a:rPr>
              <a:t>:</a:t>
            </a:r>
          </a:p>
          <a:p>
            <a:pPr marL="82550">
              <a:defRPr/>
            </a:pPr>
            <a:endParaRPr lang="en-US" sz="3500" dirty="0">
              <a:solidFill>
                <a:schemeClr val="accent3">
                  <a:lumMod val="50000"/>
                </a:schemeClr>
              </a:solidFill>
              <a:effectLst>
                <a:outerShdw blurRad="38100" dist="38100" dir="2700000" algn="tl">
                  <a:srgbClr val="000000">
                    <a:alpha val="43137"/>
                  </a:srgbClr>
                </a:outerShdw>
              </a:effectLst>
            </a:endParaRPr>
          </a:p>
          <a:p>
            <a:pPr marL="640080" lvl="1" indent="-283464">
              <a:lnSpc>
                <a:spcPct val="150000"/>
              </a:lnSpc>
              <a:buClr>
                <a:schemeClr val="accent2">
                  <a:lumMod val="75000"/>
                </a:schemeClr>
              </a:buClr>
              <a:buFont typeface="Wingdings" pitchFamily="2" charset="2"/>
              <a:buChar char="ü"/>
              <a:defRPr/>
            </a:pPr>
            <a:r>
              <a:rPr lang="en-US" sz="2800" dirty="0" smtClean="0"/>
              <a:t>  Maximum of 6 pages</a:t>
            </a:r>
            <a:endParaRPr lang="en-US" sz="2800" dirty="0"/>
          </a:p>
          <a:p>
            <a:pPr marL="640080" lvl="1" indent="-283464">
              <a:lnSpc>
                <a:spcPct val="150000"/>
              </a:lnSpc>
              <a:buClr>
                <a:schemeClr val="accent2">
                  <a:lumMod val="75000"/>
                </a:schemeClr>
              </a:buClr>
              <a:buFont typeface="Wingdings" pitchFamily="2" charset="2"/>
              <a:buChar char="ü"/>
              <a:defRPr/>
            </a:pPr>
            <a:r>
              <a:rPr lang="en-US" sz="2800" dirty="0"/>
              <a:t>  </a:t>
            </a:r>
            <a:r>
              <a:rPr lang="en-US" sz="2800" dirty="0" smtClean="0"/>
              <a:t>Free </a:t>
            </a:r>
            <a:r>
              <a:rPr lang="en-US" sz="2800" dirty="0"/>
              <a:t>response comments from SPCI or any other </a:t>
            </a:r>
            <a:r>
              <a:rPr lang="en-US" sz="2800" dirty="0" smtClean="0"/>
              <a:t>source are not included.</a:t>
            </a:r>
            <a:endParaRPr lang="en-US" sz="2800" dirty="0"/>
          </a:p>
          <a:p>
            <a:pPr marL="640080" lvl="1" indent="-283464">
              <a:lnSpc>
                <a:spcPct val="150000"/>
              </a:lnSpc>
              <a:buClr>
                <a:schemeClr val="accent2">
                  <a:lumMod val="75000"/>
                </a:schemeClr>
              </a:buClr>
              <a:buFont typeface="Wingdings" pitchFamily="2" charset="2"/>
              <a:buChar char="ü"/>
              <a:defRPr/>
            </a:pPr>
            <a:r>
              <a:rPr lang="en-US" sz="2800" dirty="0"/>
              <a:t>  </a:t>
            </a:r>
            <a:r>
              <a:rPr lang="en-US" sz="2800" dirty="0" smtClean="0"/>
              <a:t>Statements or </a:t>
            </a:r>
            <a:r>
              <a:rPr lang="en-US" sz="2800" dirty="0"/>
              <a:t>letters from FSU </a:t>
            </a:r>
            <a:r>
              <a:rPr lang="en-US" sz="2800" dirty="0" smtClean="0"/>
              <a:t>colleagues as evidence of teaching may be included as part of the 6 pages.</a:t>
            </a:r>
            <a:endParaRPr lang="en-US" sz="2800" dirty="0"/>
          </a:p>
        </p:txBody>
      </p:sp>
    </p:spTree>
    <p:extLst>
      <p:ext uri="{BB962C8B-B14F-4D97-AF65-F5344CB8AC3E}">
        <p14:creationId xmlns:p14="http://schemas.microsoft.com/office/powerpoint/2010/main" val="351218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Other Evidence</a:t>
            </a:r>
            <a:endParaRPr lang="en-US" sz="4000" dirty="0"/>
          </a:p>
        </p:txBody>
      </p:sp>
      <p:sp>
        <p:nvSpPr>
          <p:cNvPr id="3" name="Content Placeholder 2"/>
          <p:cNvSpPr>
            <a:spLocks noGrp="1"/>
          </p:cNvSpPr>
          <p:nvPr>
            <p:ph idx="1"/>
          </p:nvPr>
        </p:nvSpPr>
        <p:spPr/>
        <p:txBody>
          <a:bodyPr/>
          <a:lstStyle/>
          <a:p>
            <a:pPr>
              <a:buClr>
                <a:schemeClr val="accent2">
                  <a:lumMod val="75000"/>
                </a:schemeClr>
              </a:buClr>
              <a:buFont typeface="Wingdings" panose="05000000000000000000" pitchFamily="2" charset="2"/>
              <a:buChar char="ü"/>
            </a:pPr>
            <a:r>
              <a:rPr lang="en-US" dirty="0" smtClean="0"/>
              <a:t>5 pages maximum</a:t>
            </a:r>
          </a:p>
          <a:p>
            <a:pPr>
              <a:buClr>
                <a:schemeClr val="accent2">
                  <a:lumMod val="75000"/>
                </a:schemeClr>
              </a:buClr>
              <a:buFont typeface="Wingdings" panose="05000000000000000000" pitchFamily="2" charset="2"/>
              <a:buChar char="ü"/>
            </a:pPr>
            <a:r>
              <a:rPr lang="en-US" dirty="0" smtClean="0"/>
              <a:t>Free response comments from SPCI should not be used</a:t>
            </a:r>
          </a:p>
          <a:p>
            <a:pPr>
              <a:buClr>
                <a:schemeClr val="accent2">
                  <a:lumMod val="75000"/>
                </a:schemeClr>
              </a:buClr>
              <a:buFont typeface="Wingdings" panose="05000000000000000000" pitchFamily="2" charset="2"/>
              <a:buChar char="ü"/>
            </a:pPr>
            <a:r>
              <a:rPr lang="en-US" dirty="0" smtClean="0"/>
              <a:t>Peer evaluations could be used</a:t>
            </a:r>
            <a:endParaRPr lang="en-US" dirty="0"/>
          </a:p>
        </p:txBody>
      </p:sp>
    </p:spTree>
    <p:extLst>
      <p:ext uri="{BB962C8B-B14F-4D97-AF65-F5344CB8AC3E}">
        <p14:creationId xmlns:p14="http://schemas.microsoft.com/office/powerpoint/2010/main" val="959883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48600" cy="838200"/>
          </a:xfrm>
        </p:spPr>
        <p:txBody>
          <a:bodyPr>
            <a:noAutofit/>
          </a:bodyPr>
          <a:lstStyle/>
          <a:p>
            <a:r>
              <a:rPr lang="en-US" sz="3000" dirty="0" smtClean="0"/>
              <a:t>Student Responses to # 8 from SPOT or #13 from SPCI</a:t>
            </a:r>
            <a:endParaRPr lang="en-US" sz="3000" dirty="0"/>
          </a:p>
        </p:txBody>
      </p:sp>
      <p:sp>
        <p:nvSpPr>
          <p:cNvPr id="4" name="TextBox 3"/>
          <p:cNvSpPr txBox="1"/>
          <p:nvPr/>
        </p:nvSpPr>
        <p:spPr>
          <a:xfrm>
            <a:off x="1295400" y="6096000"/>
            <a:ext cx="6553200" cy="461665"/>
          </a:xfrm>
          <a:prstGeom prst="rect">
            <a:avLst/>
          </a:prstGeom>
          <a:noFill/>
        </p:spPr>
        <p:txBody>
          <a:bodyPr wrap="square" rtlCol="0">
            <a:spAutoFit/>
          </a:bodyPr>
          <a:lstStyle/>
          <a:p>
            <a:r>
              <a:rPr lang="en-US" sz="2400" dirty="0" smtClean="0"/>
              <a:t>*As of spring 2013, SPOT/SUSSAI’s #8 is SPCI’s #13</a:t>
            </a:r>
            <a:endParaRPr lang="en-US" sz="2400" dirty="0"/>
          </a:p>
        </p:txBody>
      </p:sp>
      <p:pic>
        <p:nvPicPr>
          <p:cNvPr id="1026" name="Picture 2" descr="K:\FDA-Shared\Andrea Novak\Promotion and Tenure\Tenure-Track and Tenured\15-16 Effective dates\Sample Binders\Marlo Ransdell- AP and Tenure\Tab 19- STUDENT RESPONSES TO SUSSAI #8 &amp; SPCI #13_Redacted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902286"/>
            <a:ext cx="4267200" cy="516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40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848600" cy="838200"/>
          </a:xfrm>
        </p:spPr>
        <p:txBody>
          <a:bodyPr>
            <a:noAutofit/>
          </a:bodyPr>
          <a:lstStyle/>
          <a:p>
            <a:r>
              <a:rPr lang="en-US" sz="3000" dirty="0" smtClean="0"/>
              <a:t>SPOT/SPCI Summary Forms</a:t>
            </a:r>
            <a:endParaRPr lang="en-US" sz="3000" dirty="0"/>
          </a:p>
        </p:txBody>
      </p:sp>
      <p:pic>
        <p:nvPicPr>
          <p:cNvPr id="3074" name="Picture 2" descr="K:\FDA-Shared\Ameko Dillard\Tab 20- SUSSAI &amp; SPCI SUMMARY FORMS (NO STUDENT COMMENTS)_Redacted_Pag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838200"/>
            <a:ext cx="5562600" cy="581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6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228600"/>
            <a:ext cx="7498138" cy="685800"/>
          </a:xfrm>
        </p:spPr>
        <p:txBody>
          <a:bodyPr/>
          <a:lstStyle/>
          <a:p>
            <a:pPr algn="ctr" eaLnBrk="1" fontAlgn="auto" hangingPunct="1">
              <a:spcAft>
                <a:spcPts val="0"/>
              </a:spcAft>
              <a:defRPr/>
            </a:pPr>
            <a:r>
              <a:rPr lang="en-US" sz="3600" dirty="0" smtClean="0">
                <a:solidFill>
                  <a:schemeClr val="accent3">
                    <a:lumMod val="75000"/>
                  </a:schemeClr>
                </a:solidFill>
              </a:rPr>
              <a:t>Creating a Successful Binder:</a:t>
            </a:r>
            <a:endParaRPr lang="en-US" sz="3600" dirty="0">
              <a:solidFill>
                <a:schemeClr val="accent3">
                  <a:lumMod val="75000"/>
                </a:schemeClr>
              </a:solidFill>
            </a:endParaRPr>
          </a:p>
        </p:txBody>
      </p:sp>
      <p:sp>
        <p:nvSpPr>
          <p:cNvPr id="3" name="TextBox 2"/>
          <p:cNvSpPr txBox="1"/>
          <p:nvPr/>
        </p:nvSpPr>
        <p:spPr>
          <a:xfrm>
            <a:off x="1635666" y="2057400"/>
            <a:ext cx="4404501" cy="369888"/>
          </a:xfrm>
          <a:prstGeom prst="rect">
            <a:avLst/>
          </a:prstGeom>
          <a:noFill/>
        </p:spPr>
        <p:txBody>
          <a:bodyPr>
            <a:spAutoFit/>
          </a:bodyPr>
          <a:lstStyle/>
          <a:p>
            <a:pPr>
              <a:defRPr/>
            </a:pPr>
            <a:endParaRPr lang="en-US" dirty="0">
              <a:latin typeface="+mn-lt"/>
            </a:endParaRPr>
          </a:p>
        </p:txBody>
      </p:sp>
      <p:sp>
        <p:nvSpPr>
          <p:cNvPr id="11" name="TextBox 10"/>
          <p:cNvSpPr txBox="1"/>
          <p:nvPr/>
        </p:nvSpPr>
        <p:spPr>
          <a:xfrm>
            <a:off x="1295400" y="1600200"/>
            <a:ext cx="7696201" cy="1015663"/>
          </a:xfrm>
          <a:prstGeom prst="rect">
            <a:avLst/>
          </a:prstGeom>
          <a:noFill/>
        </p:spPr>
        <p:txBody>
          <a:bodyPr wrap="square">
            <a:spAutoFit/>
          </a:bodyPr>
          <a:lstStyle/>
          <a:p>
            <a:pPr marL="285750" indent="-285750">
              <a:buClr>
                <a:schemeClr val="accent2">
                  <a:lumMod val="75000"/>
                </a:schemeClr>
              </a:buClr>
              <a:buSzPct val="90000"/>
              <a:buFont typeface="Arial" pitchFamily="34" charset="0"/>
              <a:buChar char="•"/>
              <a:defRPr/>
            </a:pPr>
            <a:r>
              <a:rPr lang="en-US" sz="3000" dirty="0">
                <a:latin typeface="+mn-lt"/>
              </a:rPr>
              <a:t>Use </a:t>
            </a:r>
            <a:r>
              <a:rPr lang="en-US" sz="3000" dirty="0" smtClean="0"/>
              <a:t>P&amp;T Memo, </a:t>
            </a:r>
            <a:r>
              <a:rPr lang="en-US" sz="3000" dirty="0" smtClean="0">
                <a:latin typeface="+mn-lt"/>
              </a:rPr>
              <a:t>Attachment I</a:t>
            </a:r>
            <a:endParaRPr lang="en-US" sz="3000" dirty="0">
              <a:latin typeface="+mn-lt"/>
            </a:endParaRPr>
          </a:p>
          <a:p>
            <a:pPr marL="285750" indent="-285750">
              <a:buClr>
                <a:schemeClr val="accent2">
                  <a:lumMod val="75000"/>
                </a:schemeClr>
              </a:buClr>
              <a:buSzPct val="80000"/>
              <a:buFont typeface="Arial" pitchFamily="34" charset="0"/>
              <a:buChar char="•"/>
              <a:defRPr/>
            </a:pPr>
            <a:r>
              <a:rPr lang="en-US" sz="3000" dirty="0">
                <a:latin typeface="+mn-lt"/>
              </a:rPr>
              <a:t>Use </a:t>
            </a:r>
            <a:r>
              <a:rPr lang="en-US" sz="3000" dirty="0" smtClean="0">
                <a:latin typeface="+mn-lt"/>
              </a:rPr>
              <a:t>the Binder Checklist</a:t>
            </a:r>
            <a:endParaRPr lang="en-US" sz="3000" dirty="0">
              <a:latin typeface="+mn-lt"/>
            </a:endParaRPr>
          </a:p>
        </p:txBody>
      </p:sp>
    </p:spTree>
    <p:extLst>
      <p:ext uri="{BB962C8B-B14F-4D97-AF65-F5344CB8AC3E}">
        <p14:creationId xmlns:p14="http://schemas.microsoft.com/office/powerpoint/2010/main" val="3851704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990600"/>
            <a:ext cx="6561716" cy="4708981"/>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ü"/>
            </a:pPr>
            <a:r>
              <a:rPr lang="en-US" sz="3000" dirty="0" smtClean="0">
                <a:solidFill>
                  <a:schemeClr val="tx2"/>
                </a:solidFill>
              </a:rPr>
              <a:t>One or two syllabi</a:t>
            </a:r>
          </a:p>
          <a:p>
            <a:pPr marL="285750" indent="-285750">
              <a:buClr>
                <a:schemeClr val="accent2">
                  <a:lumMod val="75000"/>
                </a:schemeClr>
              </a:buClr>
              <a:buFont typeface="Wingdings" panose="05000000000000000000" pitchFamily="2" charset="2"/>
              <a:buChar char="ü"/>
            </a:pPr>
            <a:endParaRPr lang="en-US" sz="3000" dirty="0" smtClean="0">
              <a:solidFill>
                <a:schemeClr val="tx2"/>
              </a:solidFill>
            </a:endParaRPr>
          </a:p>
          <a:p>
            <a:pPr marL="285750" indent="-285750">
              <a:buClr>
                <a:schemeClr val="accent2">
                  <a:lumMod val="75000"/>
                </a:schemeClr>
              </a:buClr>
              <a:buFont typeface="Wingdings" panose="05000000000000000000" pitchFamily="2" charset="2"/>
              <a:buChar char="ü"/>
            </a:pPr>
            <a:r>
              <a:rPr lang="en-US" sz="3000" dirty="0" smtClean="0">
                <a:solidFill>
                  <a:schemeClr val="tx2"/>
                </a:solidFill>
              </a:rPr>
              <a:t>One or two scholarly or creative works</a:t>
            </a:r>
          </a:p>
          <a:p>
            <a:pPr marL="285750" indent="-285750">
              <a:buClr>
                <a:schemeClr val="accent2">
                  <a:lumMod val="75000"/>
                </a:schemeClr>
              </a:buClr>
              <a:buFont typeface="Wingdings" panose="05000000000000000000" pitchFamily="2" charset="2"/>
              <a:buChar char="ü"/>
            </a:pPr>
            <a:endParaRPr lang="en-US" sz="3000" dirty="0" smtClean="0">
              <a:solidFill>
                <a:schemeClr val="tx2"/>
              </a:solidFill>
            </a:endParaRPr>
          </a:p>
          <a:p>
            <a:pPr marL="285750" indent="-285750">
              <a:buClr>
                <a:schemeClr val="accent2">
                  <a:lumMod val="75000"/>
                </a:schemeClr>
              </a:buClr>
              <a:buFont typeface="Wingdings" panose="05000000000000000000" pitchFamily="2" charset="2"/>
              <a:buChar char="ü"/>
            </a:pPr>
            <a:r>
              <a:rPr lang="en-US" sz="3000" dirty="0" smtClean="0">
                <a:solidFill>
                  <a:schemeClr val="tx2"/>
                </a:solidFill>
              </a:rPr>
              <a:t>Other evidence (optional; maximum 5 pages)</a:t>
            </a:r>
          </a:p>
          <a:p>
            <a:pPr marL="285750" indent="-285750">
              <a:buClr>
                <a:schemeClr val="accent2">
                  <a:lumMod val="75000"/>
                </a:schemeClr>
              </a:buClr>
              <a:buFont typeface="Wingdings" panose="05000000000000000000" pitchFamily="2" charset="2"/>
              <a:buChar char="ü"/>
            </a:pPr>
            <a:endParaRPr lang="en-US" sz="3000" dirty="0" smtClean="0">
              <a:solidFill>
                <a:schemeClr val="tx2"/>
              </a:solidFill>
            </a:endParaRPr>
          </a:p>
          <a:p>
            <a:pPr marL="285750" indent="-285750">
              <a:buClr>
                <a:schemeClr val="accent2">
                  <a:lumMod val="75000"/>
                </a:schemeClr>
              </a:buClr>
              <a:buFont typeface="Wingdings" panose="05000000000000000000" pitchFamily="2" charset="2"/>
              <a:buChar char="ü"/>
            </a:pPr>
            <a:r>
              <a:rPr lang="en-US" sz="3000" dirty="0" smtClean="0">
                <a:solidFill>
                  <a:schemeClr val="tx2"/>
                </a:solidFill>
              </a:rPr>
              <a:t>Third and/or Second/Fourth Year Reviews </a:t>
            </a:r>
            <a:endParaRPr lang="en-US" sz="3000" dirty="0">
              <a:solidFill>
                <a:schemeClr val="tx2"/>
              </a:solidFill>
            </a:endParaRPr>
          </a:p>
        </p:txBody>
      </p:sp>
    </p:spTree>
    <p:extLst>
      <p:ext uri="{BB962C8B-B14F-4D97-AF65-F5344CB8AC3E}">
        <p14:creationId xmlns:p14="http://schemas.microsoft.com/office/powerpoint/2010/main" val="3852950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944880"/>
          </a:xfrm>
        </p:spPr>
        <p:txBody>
          <a:bodyPr>
            <a:noAutofit/>
          </a:bodyPr>
          <a:lstStyle/>
          <a:p>
            <a:r>
              <a:rPr lang="en-US" sz="3600" dirty="0" smtClean="0"/>
              <a:t>Progress Towards Promotion and/or Tenure Letters</a:t>
            </a:r>
            <a:endParaRPr lang="en-US" sz="3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965" b="18561"/>
          <a:stretch/>
        </p:blipFill>
        <p:spPr>
          <a:xfrm>
            <a:off x="2514600" y="1371600"/>
            <a:ext cx="5181600" cy="5195047"/>
          </a:xfrm>
          <a:prstGeom prst="rect">
            <a:avLst/>
          </a:prstGeom>
          <a:ln>
            <a:solidFill>
              <a:schemeClr val="tx1"/>
            </a:solidFill>
          </a:ln>
        </p:spPr>
      </p:pic>
    </p:spTree>
    <p:extLst>
      <p:ext uri="{BB962C8B-B14F-4D97-AF65-F5344CB8AC3E}">
        <p14:creationId xmlns:p14="http://schemas.microsoft.com/office/powerpoint/2010/main" val="3183391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35608" y="274638"/>
            <a:ext cx="7498080" cy="1143000"/>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sz="800" dirty="0" smtClean="0"/>
          </a:p>
          <a:p>
            <a:endParaRPr lang="en-US" sz="800" dirty="0"/>
          </a:p>
          <a:p>
            <a:endParaRPr lang="en-US" sz="800" dirty="0" smtClean="0"/>
          </a:p>
          <a:p>
            <a:r>
              <a:rPr lang="en-US" sz="800" dirty="0" smtClean="0"/>
              <a:t>Cartoonist: McCracken, Theresa</a:t>
            </a:r>
            <a:br>
              <a:rPr lang="en-US" sz="800" dirty="0" smtClean="0"/>
            </a:br>
            <a:r>
              <a:rPr lang="en-US" sz="800" dirty="0" smtClean="0"/>
              <a:t>Retrieved from cartoonstock.com</a:t>
            </a:r>
            <a:endParaRPr lang="en-US" sz="800" dirty="0"/>
          </a:p>
        </p:txBody>
      </p:sp>
      <p:pic>
        <p:nvPicPr>
          <p:cNvPr id="4"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8100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97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259080"/>
          </a:xfrm>
        </p:spPr>
        <p:txBody>
          <a:bodyPr>
            <a:normAutofit fontScale="90000"/>
          </a:bodyPr>
          <a:lstStyle/>
          <a:p>
            <a:r>
              <a:rPr lang="en-US" sz="900" dirty="0" smtClean="0"/>
              <a:t>Cartoonist: </a:t>
            </a:r>
            <a:r>
              <a:rPr lang="en-US" sz="900" dirty="0" err="1" smtClean="0"/>
              <a:t>Whamond</a:t>
            </a:r>
            <a:r>
              <a:rPr lang="en-US" sz="900" dirty="0" smtClean="0"/>
              <a:t>, Dave</a:t>
            </a:r>
            <a:br>
              <a:rPr lang="en-US" sz="900" dirty="0" smtClean="0"/>
            </a:br>
            <a:r>
              <a:rPr lang="en-US" sz="900" dirty="0" smtClean="0"/>
              <a:t>Retrieved from cartoonstock.com</a:t>
            </a:r>
            <a:endParaRPr lang="en-US" sz="900" dirty="0"/>
          </a:p>
        </p:txBody>
      </p:sp>
      <p:pic>
        <p:nvPicPr>
          <p:cNvPr id="4098" name="Picture 2" descr="'That's the last of them. . . so, did you want us to just leave them all in a circle or.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38100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15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sz="half" idx="1"/>
          </p:nvPr>
        </p:nvSpPr>
        <p:spPr>
          <a:xfrm>
            <a:off x="1066800" y="838200"/>
            <a:ext cx="7963592" cy="5791200"/>
          </a:xfrm>
        </p:spPr>
        <p:txBody>
          <a:bodyPr>
            <a:normAutofit/>
          </a:bodyPr>
          <a:lstStyle/>
          <a:p>
            <a:pPr marL="82550" indent="0" eaLnBrk="1" fontAlgn="auto" hangingPunct="1">
              <a:spcAft>
                <a:spcPts val="0"/>
              </a:spcAft>
              <a:buFont typeface="Wingdings 2" pitchFamily="18" charset="2"/>
              <a:buNone/>
              <a:defRPr/>
            </a:pPr>
            <a:endParaRPr lang="en-US" sz="3600" dirty="0" smtClean="0"/>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Label front cover and spine</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Complete name of candidate</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Name of the Department and College</a:t>
            </a:r>
          </a:p>
          <a:p>
            <a:pPr marL="640080" lvl="1" indent="-283464" eaLnBrk="1" fontAlgn="auto" hangingPunct="1">
              <a:spcAft>
                <a:spcPts val="0"/>
              </a:spcAft>
              <a:buClr>
                <a:schemeClr val="accent2">
                  <a:lumMod val="75000"/>
                </a:schemeClr>
              </a:buClr>
              <a:buFont typeface="Wingdings" pitchFamily="2" charset="2"/>
              <a:buChar char="ü"/>
              <a:defRPr/>
            </a:pPr>
            <a:r>
              <a:rPr lang="en-US" dirty="0" smtClean="0"/>
              <a:t>	Promotion and/or Tenure Requested </a:t>
            </a:r>
            <a:endParaRPr lang="en-US" dirty="0" smtClean="0">
              <a:latin typeface="Arial" pitchFamily="34" charset="0"/>
            </a:endParaRPr>
          </a:p>
          <a:p>
            <a:pPr marL="82550" indent="0" eaLnBrk="1" fontAlgn="auto" hangingPunct="1">
              <a:spcAft>
                <a:spcPts val="0"/>
              </a:spcAft>
              <a:buFont typeface="Wingdings 2" pitchFamily="18" charset="2"/>
              <a:buNone/>
              <a:defRPr/>
            </a:pPr>
            <a:endParaRPr lang="en-US" dirty="0" smtClean="0"/>
          </a:p>
        </p:txBody>
      </p:sp>
      <p:sp>
        <p:nvSpPr>
          <p:cNvPr id="2" name="TextBox 1"/>
          <p:cNvSpPr txBox="1"/>
          <p:nvPr/>
        </p:nvSpPr>
        <p:spPr>
          <a:xfrm>
            <a:off x="1295400" y="304800"/>
            <a:ext cx="7315200" cy="584775"/>
          </a:xfrm>
          <a:prstGeom prst="rect">
            <a:avLst/>
          </a:prstGeom>
          <a:noFill/>
        </p:spPr>
        <p:txBody>
          <a:bodyPr wrap="square" rtlCol="0">
            <a:spAutoFit/>
          </a:bodyPr>
          <a:lstStyle/>
          <a:p>
            <a:pPr marL="82550">
              <a:defRPr/>
            </a:pPr>
            <a:r>
              <a:rPr lang="en-US" sz="3200" dirty="0">
                <a:solidFill>
                  <a:schemeClr val="accent3">
                    <a:lumMod val="50000"/>
                  </a:schemeClr>
                </a:solidFill>
                <a:effectLst>
                  <a:outerShdw blurRad="38100" dist="38100" dir="2700000" algn="tl">
                    <a:srgbClr val="000000">
                      <a:alpha val="43137"/>
                    </a:srgbClr>
                  </a:outerShdw>
                </a:effectLst>
              </a:rPr>
              <a:t>Labeling the Main Binder:</a:t>
            </a:r>
          </a:p>
        </p:txBody>
      </p:sp>
    </p:spTree>
    <p:extLst>
      <p:ext uri="{BB962C8B-B14F-4D97-AF65-F5344CB8AC3E}">
        <p14:creationId xmlns:p14="http://schemas.microsoft.com/office/powerpoint/2010/main" val="344029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3"/>
          <p:cNvSpPr>
            <a:spLocks noGrp="1"/>
          </p:cNvSpPr>
          <p:nvPr>
            <p:ph sz="half" idx="1"/>
          </p:nvPr>
        </p:nvSpPr>
        <p:spPr>
          <a:xfrm>
            <a:off x="838200" y="914400"/>
            <a:ext cx="8122280" cy="5715000"/>
          </a:xfrm>
        </p:spPr>
        <p:txBody>
          <a:bodyPr>
            <a:normAutofit/>
          </a:bodyPr>
          <a:lstStyle/>
          <a:p>
            <a:pPr marL="82550" indent="0" eaLnBrk="1" fontAlgn="auto" hangingPunct="1">
              <a:spcAft>
                <a:spcPts val="0"/>
              </a:spcAft>
              <a:buFont typeface="Wingdings 2" pitchFamily="18" charset="2"/>
              <a:buNone/>
              <a:defRPr/>
            </a:pPr>
            <a:endParaRPr lang="en-US" sz="3600" dirty="0"/>
          </a:p>
          <a:p>
            <a:pPr marL="640080" lvl="1" indent="-237744" eaLnBrk="1" fontAlgn="auto" hangingPunct="1">
              <a:spcAft>
                <a:spcPts val="0"/>
              </a:spcAft>
              <a:buClr>
                <a:schemeClr val="accent2">
                  <a:lumMod val="75000"/>
                </a:schemeClr>
              </a:buClr>
              <a:buFont typeface="Wingdings" pitchFamily="2" charset="2"/>
              <a:buChar char="ü"/>
              <a:defRPr/>
            </a:pPr>
            <a:r>
              <a:rPr lang="en-US" dirty="0" smtClean="0"/>
              <a:t>   Indicate if 5</a:t>
            </a:r>
            <a:r>
              <a:rPr lang="en-US" baseline="30000" dirty="0" smtClean="0"/>
              <a:t>th</a:t>
            </a:r>
            <a:r>
              <a:rPr lang="en-US" dirty="0"/>
              <a:t> </a:t>
            </a:r>
            <a:r>
              <a:rPr lang="en-US" dirty="0" smtClean="0"/>
              <a:t>or 7</a:t>
            </a:r>
            <a:r>
              <a:rPr lang="en-US" baseline="30000" dirty="0" smtClean="0"/>
              <a:t>th</a:t>
            </a:r>
            <a:r>
              <a:rPr lang="en-US" dirty="0" smtClean="0"/>
              <a:t> year and give   </a:t>
            </a:r>
          </a:p>
          <a:p>
            <a:pPr marL="402336" lvl="1" indent="0" eaLnBrk="1" fontAlgn="auto" hangingPunct="1">
              <a:spcAft>
                <a:spcPts val="0"/>
              </a:spcAft>
              <a:buClr>
                <a:schemeClr val="accent2">
                  <a:lumMod val="75000"/>
                </a:schemeClr>
              </a:buClr>
              <a:buNone/>
              <a:defRPr/>
            </a:pPr>
            <a:r>
              <a:rPr lang="en-US" dirty="0" smtClean="0"/>
              <a:t>      justification if 5</a:t>
            </a:r>
            <a:r>
              <a:rPr lang="en-US" baseline="30000" dirty="0" smtClean="0"/>
              <a:t>th</a:t>
            </a:r>
            <a:r>
              <a:rPr lang="en-US" dirty="0" smtClean="0"/>
              <a:t> or 7</a:t>
            </a:r>
            <a:r>
              <a:rPr lang="en-US" baseline="30000" dirty="0" smtClean="0"/>
              <a:t>th</a:t>
            </a:r>
            <a:endParaRPr lang="en-US" u="sng" dirty="0" smtClean="0"/>
          </a:p>
          <a:p>
            <a:pPr marL="640080" lvl="1" indent="-237744" eaLnBrk="1" fontAlgn="auto" hangingPunct="1">
              <a:spcAft>
                <a:spcPts val="0"/>
              </a:spcAft>
              <a:buClr>
                <a:schemeClr val="accent2">
                  <a:lumMod val="75000"/>
                </a:schemeClr>
              </a:buClr>
              <a:buFont typeface="Wingdings" pitchFamily="2" charset="2"/>
              <a:buChar char="ü"/>
              <a:defRPr/>
            </a:pPr>
            <a:r>
              <a:rPr lang="en-US" dirty="0" smtClean="0"/>
              <a:t>   Include votes, signatures &amp; annual percent of    	 effort</a:t>
            </a:r>
          </a:p>
          <a:p>
            <a:pPr marL="640080" lvl="1" indent="-237744" eaLnBrk="1" fontAlgn="auto" hangingPunct="1">
              <a:spcAft>
                <a:spcPts val="0"/>
              </a:spcAft>
              <a:buClr>
                <a:schemeClr val="accent2">
                  <a:lumMod val="75000"/>
                </a:schemeClr>
              </a:buClr>
              <a:buFont typeface="Wingdings" pitchFamily="2" charset="2"/>
              <a:buChar char="ü"/>
              <a:defRPr/>
            </a:pPr>
            <a:r>
              <a:rPr lang="en-US" dirty="0" smtClean="0"/>
              <a:t>   If </a:t>
            </a:r>
            <a:r>
              <a:rPr lang="en-US" dirty="0"/>
              <a:t>negative votes, include Reason for Negative </a:t>
            </a:r>
            <a:r>
              <a:rPr lang="en-US" dirty="0" smtClean="0"/>
              <a:t>	 Committee Review </a:t>
            </a:r>
            <a:r>
              <a:rPr lang="en-US" dirty="0"/>
              <a:t>Ballots &amp; Reasons for </a:t>
            </a:r>
            <a:r>
              <a:rPr lang="en-US" dirty="0" smtClean="0"/>
              <a:t>	   	 Negative </a:t>
            </a:r>
            <a:r>
              <a:rPr lang="en-US" dirty="0"/>
              <a:t>Ballots for </a:t>
            </a:r>
            <a:r>
              <a:rPr lang="en-US" dirty="0" smtClean="0"/>
              <a:t>Promotion </a:t>
            </a:r>
            <a:r>
              <a:rPr lang="en-US" dirty="0"/>
              <a:t>and </a:t>
            </a:r>
            <a:r>
              <a:rPr lang="en-US" dirty="0" smtClean="0"/>
              <a:t>Tenure</a:t>
            </a:r>
          </a:p>
          <a:p>
            <a:pPr marL="640080" lvl="1" indent="-237744" eaLnBrk="1" fontAlgn="auto" hangingPunct="1">
              <a:spcAft>
                <a:spcPts val="0"/>
              </a:spcAft>
              <a:buClr>
                <a:schemeClr val="accent2">
                  <a:lumMod val="75000"/>
                </a:schemeClr>
              </a:buClr>
              <a:buFont typeface="Wingdings" pitchFamily="2" charset="2"/>
              <a:buChar char="ü"/>
              <a:defRPr/>
            </a:pPr>
            <a:r>
              <a:rPr lang="en-US" dirty="0"/>
              <a:t>  </a:t>
            </a:r>
            <a:r>
              <a:rPr lang="en-US" dirty="0" smtClean="0"/>
              <a:t> Employee ID number </a:t>
            </a:r>
          </a:p>
        </p:txBody>
      </p:sp>
      <p:sp>
        <p:nvSpPr>
          <p:cNvPr id="2" name="TextBox 1"/>
          <p:cNvSpPr txBox="1"/>
          <p:nvPr/>
        </p:nvSpPr>
        <p:spPr>
          <a:xfrm>
            <a:off x="1295400" y="304800"/>
            <a:ext cx="7543800" cy="584775"/>
          </a:xfrm>
          <a:prstGeom prst="rect">
            <a:avLst/>
          </a:prstGeom>
          <a:noFill/>
        </p:spPr>
        <p:txBody>
          <a:bodyPr wrap="square" rtlCol="0">
            <a:spAutoFit/>
          </a:bodyPr>
          <a:lstStyle/>
          <a:p>
            <a:pPr marL="82550">
              <a:defRPr/>
            </a:pPr>
            <a:r>
              <a:rPr lang="en-US" sz="3200" dirty="0">
                <a:solidFill>
                  <a:schemeClr val="accent3">
                    <a:lumMod val="50000"/>
                  </a:schemeClr>
                </a:solidFill>
                <a:effectLst>
                  <a:outerShdw blurRad="38100" dist="38100" dir="2700000" algn="tl">
                    <a:srgbClr val="000000">
                      <a:alpha val="43137"/>
                    </a:srgbClr>
                  </a:outerShdw>
                </a:effectLst>
              </a:rPr>
              <a:t>Summary Cover Sheet for Promotion:</a:t>
            </a:r>
          </a:p>
        </p:txBody>
      </p:sp>
    </p:spTree>
    <p:extLst>
      <p:ext uri="{BB962C8B-B14F-4D97-AF65-F5344CB8AC3E}">
        <p14:creationId xmlns:p14="http://schemas.microsoft.com/office/powerpoint/2010/main" val="133145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1051" y="318672"/>
            <a:ext cx="7543800" cy="584775"/>
          </a:xfrm>
          <a:prstGeom prst="rect">
            <a:avLst/>
          </a:prstGeom>
          <a:noFill/>
        </p:spPr>
        <p:txBody>
          <a:bodyPr wrap="square" rtlCol="0">
            <a:spAutoFit/>
          </a:bodyPr>
          <a:lstStyle/>
          <a:p>
            <a:pPr marL="82550">
              <a:defRPr/>
            </a:pPr>
            <a:r>
              <a:rPr lang="en-US" sz="3200" dirty="0">
                <a:solidFill>
                  <a:schemeClr val="accent3">
                    <a:lumMod val="50000"/>
                  </a:schemeClr>
                </a:solidFill>
                <a:effectLst>
                  <a:outerShdw blurRad="38100" dist="38100" dir="2700000" algn="tl">
                    <a:srgbClr val="000000">
                      <a:alpha val="43137"/>
                    </a:srgbClr>
                  </a:outerShdw>
                </a:effectLst>
              </a:rPr>
              <a:t>Summary Cover Sheet for Promotion:</a:t>
            </a: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799" y="990600"/>
            <a:ext cx="4118949" cy="51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4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37412" y="152400"/>
            <a:ext cx="8669176" cy="1784350"/>
          </a:xfrm>
          <a:prstGeom prst="rect">
            <a:avLst/>
          </a:prstGeom>
          <a:noFill/>
          <a:ln w="9525">
            <a:noFill/>
            <a:miter lim="800000"/>
            <a:headEnd/>
            <a:tailEnd/>
          </a:ln>
        </p:spPr>
        <p:txBody>
          <a:bodyPr>
            <a:spAutoFit/>
          </a:bodyPr>
          <a:lstStyle/>
          <a:p>
            <a:pPr>
              <a:defRPr/>
            </a:pPr>
            <a:endParaRPr lang="en-US" sz="3200" dirty="0">
              <a:latin typeface="+mn-lt"/>
            </a:endParaRPr>
          </a:p>
          <a:p>
            <a:pPr>
              <a:defRPr/>
            </a:pPr>
            <a:endParaRPr lang="en-US" sz="2800" b="1" dirty="0">
              <a:latin typeface="+mn-lt"/>
            </a:endParaRPr>
          </a:p>
          <a:p>
            <a:pPr>
              <a:defRPr/>
            </a:pPr>
            <a:endParaRPr lang="en-US" sz="3200" dirty="0">
              <a:latin typeface="+mn-lt"/>
            </a:endParaRPr>
          </a:p>
          <a:p>
            <a:pPr>
              <a:defRPr/>
            </a:pPr>
            <a:endParaRPr lang="en-US" dirty="0"/>
          </a:p>
        </p:txBody>
      </p:sp>
      <p:sp>
        <p:nvSpPr>
          <p:cNvPr id="3" name="TextBox 2"/>
          <p:cNvSpPr txBox="1"/>
          <p:nvPr/>
        </p:nvSpPr>
        <p:spPr>
          <a:xfrm>
            <a:off x="1219200" y="381000"/>
            <a:ext cx="7687388" cy="6001643"/>
          </a:xfrm>
          <a:prstGeom prst="rect">
            <a:avLst/>
          </a:prstGeom>
          <a:noFill/>
        </p:spPr>
        <p:txBody>
          <a:bodyPr wrap="square">
            <a:spAutoFit/>
          </a:bodyPr>
          <a:lstStyle/>
          <a:p>
            <a:pPr>
              <a:defRPr/>
            </a:pPr>
            <a:r>
              <a:rPr lang="en-US" sz="3600" dirty="0">
                <a:solidFill>
                  <a:schemeClr val="accent3">
                    <a:lumMod val="50000"/>
                  </a:schemeClr>
                </a:solidFill>
                <a:effectLst>
                  <a:outerShdw blurRad="38100" dist="38100" dir="2700000" algn="tl">
                    <a:srgbClr val="000000">
                      <a:alpha val="43137"/>
                    </a:srgbClr>
                  </a:outerShdw>
                </a:effectLst>
                <a:latin typeface="+mn-lt"/>
              </a:rPr>
              <a:t>Summary Cover Sheet for Tenure:</a:t>
            </a:r>
          </a:p>
          <a:p>
            <a:pPr>
              <a:defRPr/>
            </a:pPr>
            <a:endParaRPr lang="en-US" sz="3600" dirty="0">
              <a:latin typeface="+mn-lt"/>
            </a:endParaRPr>
          </a:p>
          <a:p>
            <a:pPr marL="914400" lvl="1" indent="-457200">
              <a:buClr>
                <a:schemeClr val="accent2">
                  <a:lumMod val="75000"/>
                </a:schemeClr>
              </a:buClr>
              <a:buFont typeface="Wingdings" pitchFamily="2" charset="2"/>
              <a:buChar char="ü"/>
              <a:defRPr/>
            </a:pPr>
            <a:r>
              <a:rPr lang="en-US" sz="2800" dirty="0" smtClean="0">
                <a:latin typeface="+mn-lt"/>
              </a:rPr>
              <a:t>Indicate if 5</a:t>
            </a:r>
            <a:r>
              <a:rPr lang="en-US" sz="2800" baseline="30000" dirty="0" smtClean="0">
                <a:latin typeface="+mn-lt"/>
              </a:rPr>
              <a:t>th</a:t>
            </a:r>
            <a:r>
              <a:rPr lang="en-US" sz="2800" dirty="0"/>
              <a:t> </a:t>
            </a:r>
            <a:r>
              <a:rPr lang="en-US" sz="2800" dirty="0" smtClean="0">
                <a:latin typeface="+mn-lt"/>
              </a:rPr>
              <a:t>or 7</a:t>
            </a:r>
            <a:r>
              <a:rPr lang="en-US" sz="2800" baseline="30000" dirty="0" smtClean="0">
                <a:latin typeface="+mn-lt"/>
              </a:rPr>
              <a:t>th</a:t>
            </a:r>
            <a:r>
              <a:rPr lang="en-US" sz="2800" dirty="0" smtClean="0">
                <a:latin typeface="+mn-lt"/>
              </a:rPr>
              <a:t> year and give justification for 5</a:t>
            </a:r>
            <a:r>
              <a:rPr lang="en-US" sz="2800" baseline="30000" dirty="0" smtClean="0">
                <a:latin typeface="+mn-lt"/>
              </a:rPr>
              <a:t>th</a:t>
            </a:r>
            <a:r>
              <a:rPr lang="en-US" sz="2800" dirty="0" smtClean="0">
                <a:latin typeface="+mn-lt"/>
              </a:rPr>
              <a:t> or 7</a:t>
            </a:r>
            <a:r>
              <a:rPr lang="en-US" sz="2800" baseline="30000" dirty="0" smtClean="0">
                <a:latin typeface="+mn-lt"/>
              </a:rPr>
              <a:t>th</a:t>
            </a:r>
            <a:r>
              <a:rPr lang="en-US" sz="2800" u="sng" dirty="0" smtClean="0">
                <a:latin typeface="+mn-lt"/>
              </a:rPr>
              <a:t> </a:t>
            </a:r>
          </a:p>
          <a:p>
            <a:pPr marL="914400" lvl="1" indent="-457200">
              <a:buClr>
                <a:schemeClr val="accent2">
                  <a:lumMod val="75000"/>
                </a:schemeClr>
              </a:buClr>
              <a:buFont typeface="Wingdings" pitchFamily="2" charset="2"/>
              <a:buChar char="ü"/>
              <a:defRPr/>
            </a:pPr>
            <a:r>
              <a:rPr lang="en-US" sz="2800" dirty="0" smtClean="0">
                <a:latin typeface="+mn-lt"/>
              </a:rPr>
              <a:t>Include </a:t>
            </a:r>
            <a:r>
              <a:rPr lang="en-US" sz="2800" dirty="0">
                <a:latin typeface="+mn-lt"/>
              </a:rPr>
              <a:t>votes, signatures &amp; annual percent of effort</a:t>
            </a:r>
          </a:p>
          <a:p>
            <a:pPr marL="914400" lvl="1" indent="-457200">
              <a:buClr>
                <a:schemeClr val="accent2">
                  <a:lumMod val="75000"/>
                </a:schemeClr>
              </a:buClr>
              <a:buFont typeface="Wingdings" pitchFamily="2" charset="2"/>
              <a:buChar char="ü"/>
              <a:defRPr/>
            </a:pPr>
            <a:r>
              <a:rPr lang="en-US" sz="2800" dirty="0">
                <a:latin typeface="+mn-lt"/>
              </a:rPr>
              <a:t>If negative votes, include Reason for Negative Committee Review Ballots &amp; Reasons for Negative Ballots for Promotion and Tenure</a:t>
            </a:r>
          </a:p>
          <a:p>
            <a:pPr marL="914400" lvl="1" indent="-457200">
              <a:buClr>
                <a:schemeClr val="accent2">
                  <a:lumMod val="75000"/>
                </a:schemeClr>
              </a:buClr>
              <a:buFont typeface="Wingdings" pitchFamily="2" charset="2"/>
              <a:buChar char="ü"/>
              <a:defRPr/>
            </a:pPr>
            <a:r>
              <a:rPr lang="en-US" sz="2800" dirty="0">
                <a:latin typeface="+mn-lt"/>
              </a:rPr>
              <a:t>Agreement to Adjust Tenure or </a:t>
            </a:r>
            <a:r>
              <a:rPr lang="en-US" sz="2800" dirty="0" smtClean="0">
                <a:latin typeface="+mn-lt"/>
              </a:rPr>
              <a:t>Early Tenure</a:t>
            </a:r>
            <a:r>
              <a:rPr lang="en-US" sz="2800" dirty="0">
                <a:latin typeface="+mn-lt"/>
              </a:rPr>
              <a:t>, if applicable</a:t>
            </a:r>
          </a:p>
          <a:p>
            <a:pPr marL="914400" lvl="1" indent="-457200">
              <a:buClr>
                <a:schemeClr val="accent2">
                  <a:lumMod val="75000"/>
                </a:schemeClr>
              </a:buClr>
              <a:buFont typeface="Wingdings" pitchFamily="2" charset="2"/>
              <a:buChar char="ü"/>
              <a:defRPr/>
            </a:pPr>
            <a:r>
              <a:rPr lang="en-US" sz="2800" dirty="0" smtClean="0">
                <a:latin typeface="+mn-lt"/>
              </a:rPr>
              <a:t>Employee </a:t>
            </a:r>
            <a:r>
              <a:rPr lang="en-US" sz="2800" dirty="0">
                <a:latin typeface="+mn-lt"/>
              </a:rPr>
              <a:t>ID number </a:t>
            </a:r>
          </a:p>
          <a:p>
            <a:pPr>
              <a:defRPr/>
            </a:pPr>
            <a:endParaRPr lang="en-US" sz="3200" dirty="0">
              <a:latin typeface="+mn-lt"/>
            </a:endParaRPr>
          </a:p>
        </p:txBody>
      </p:sp>
    </p:spTree>
    <p:extLst>
      <p:ext uri="{BB962C8B-B14F-4D97-AF65-F5344CB8AC3E}">
        <p14:creationId xmlns:p14="http://schemas.microsoft.com/office/powerpoint/2010/main" val="323597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37412" y="170039"/>
            <a:ext cx="8669176" cy="1784350"/>
          </a:xfrm>
          <a:prstGeom prst="rect">
            <a:avLst/>
          </a:prstGeom>
          <a:noFill/>
          <a:ln w="9525">
            <a:noFill/>
            <a:miter lim="800000"/>
            <a:headEnd/>
            <a:tailEnd/>
          </a:ln>
        </p:spPr>
        <p:txBody>
          <a:bodyPr>
            <a:spAutoFit/>
          </a:bodyPr>
          <a:lstStyle/>
          <a:p>
            <a:pPr>
              <a:defRPr/>
            </a:pPr>
            <a:endParaRPr lang="en-US" sz="3200" dirty="0">
              <a:latin typeface="+mn-lt"/>
            </a:endParaRPr>
          </a:p>
          <a:p>
            <a:pPr>
              <a:defRPr/>
            </a:pPr>
            <a:endParaRPr lang="en-US" sz="2800" b="1" dirty="0">
              <a:latin typeface="+mn-lt"/>
            </a:endParaRPr>
          </a:p>
          <a:p>
            <a:pPr>
              <a:defRPr/>
            </a:pPr>
            <a:endParaRPr lang="en-US" sz="3200" dirty="0">
              <a:latin typeface="+mn-lt"/>
            </a:endParaRPr>
          </a:p>
          <a:p>
            <a:pPr>
              <a:defRPr/>
            </a:pPr>
            <a:endParaRPr lang="en-US" dirty="0"/>
          </a:p>
        </p:txBody>
      </p:sp>
      <p:sp>
        <p:nvSpPr>
          <p:cNvPr id="3" name="TextBox 2"/>
          <p:cNvSpPr txBox="1"/>
          <p:nvPr/>
        </p:nvSpPr>
        <p:spPr>
          <a:xfrm>
            <a:off x="1219200" y="304800"/>
            <a:ext cx="7830224" cy="1138773"/>
          </a:xfrm>
          <a:prstGeom prst="rect">
            <a:avLst/>
          </a:prstGeom>
          <a:noFill/>
        </p:spPr>
        <p:txBody>
          <a:bodyPr>
            <a:spAutoFit/>
          </a:bodyPr>
          <a:lstStyle/>
          <a:p>
            <a:pPr>
              <a:defRPr/>
            </a:pPr>
            <a:r>
              <a:rPr lang="en-US" sz="3600" dirty="0">
                <a:solidFill>
                  <a:schemeClr val="accent3">
                    <a:lumMod val="50000"/>
                  </a:schemeClr>
                </a:solidFill>
                <a:effectLst>
                  <a:outerShdw blurRad="38100" dist="38100" dir="2700000" algn="tl">
                    <a:srgbClr val="000000">
                      <a:alpha val="43137"/>
                    </a:srgbClr>
                  </a:outerShdw>
                </a:effectLst>
                <a:latin typeface="+mn-lt"/>
              </a:rPr>
              <a:t>Summary Cover Sheet for Tenure:</a:t>
            </a:r>
          </a:p>
          <a:p>
            <a:pPr>
              <a:defRPr/>
            </a:pPr>
            <a:endParaRPr lang="en-US" sz="3200" dirty="0">
              <a:latin typeface="+mn-lt"/>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219200"/>
            <a:ext cx="4048965" cy="51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690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1122</TotalTime>
  <Words>728</Words>
  <Application>Microsoft Office PowerPoint</Application>
  <PresentationFormat>On-screen Show (4:3)</PresentationFormat>
  <Paragraphs>127</Paragraphs>
  <Slides>32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Gill Sans MT</vt:lpstr>
      <vt:lpstr>Verdana</vt:lpstr>
      <vt:lpstr>Wingdings</vt:lpstr>
      <vt:lpstr>Wingdings 2</vt:lpstr>
      <vt:lpstr>Solstice</vt:lpstr>
      <vt:lpstr>Faculty Promotion and Tenure    Workshop   April 8, 2015</vt:lpstr>
      <vt:lpstr>Who is responsible for preparing the binder?</vt:lpstr>
      <vt:lpstr>Creating a Successful Binder:</vt:lpstr>
      <vt:lpstr>Cartoonist: Whamond, Dave Retrieved from cartoonstock.com</vt:lpstr>
      <vt:lpstr>PowerPoint Presentation</vt:lpstr>
      <vt:lpstr>PowerPoint Presentation</vt:lpstr>
      <vt:lpstr>PowerPoint Presentation</vt:lpstr>
      <vt:lpstr>PowerPoint Presentation</vt:lpstr>
      <vt:lpstr>PowerPoint Presentation</vt:lpstr>
      <vt:lpstr>PowerPoint Presentation</vt:lpstr>
      <vt:lpstr>Dean’s Letter</vt:lpstr>
      <vt:lpstr>PowerPoint Presentation</vt:lpstr>
      <vt:lpstr>Chair’s Letters</vt:lpstr>
      <vt:lpstr>PowerPoint Presentation</vt:lpstr>
      <vt:lpstr>Summary of Meeting </vt:lpstr>
      <vt:lpstr>New 2015-2016</vt:lpstr>
      <vt:lpstr>PowerPoint Presentation</vt:lpstr>
      <vt:lpstr>Cover Sheet for Outside Letters</vt:lpstr>
      <vt:lpstr>Signed Copy of Letter Sent to Outside Reviewer</vt:lpstr>
      <vt:lpstr>Cover Sheet for Each Outside Letter</vt:lpstr>
      <vt:lpstr>Department/College P&amp;T Criteria</vt:lpstr>
      <vt:lpstr>FEAS Curriculum Vitae </vt:lpstr>
      <vt:lpstr>In Press Acceptance </vt:lpstr>
      <vt:lpstr>FEAS Form for Courses Taught</vt:lpstr>
      <vt:lpstr>PowerPoint Presentation</vt:lpstr>
      <vt:lpstr>PowerPoint Presentation</vt:lpstr>
      <vt:lpstr>Other Evidence</vt:lpstr>
      <vt:lpstr>Student Responses to # 8 from SPOT or #13 from SPCI</vt:lpstr>
      <vt:lpstr>SPOT/SPCI Summary Forms</vt:lpstr>
      <vt:lpstr>PowerPoint Presentation</vt:lpstr>
      <vt:lpstr>Progress Towards Promotion and/or Tenure Letters</vt:lpstr>
      <vt:lpstr>PowerPoint Presentation</vt:lpstr>
    </vt:vector>
  </TitlesOfParts>
  <Company>Florida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CTSDefault</dc:creator>
  <cp:lastModifiedBy>Crawford, Melissa</cp:lastModifiedBy>
  <cp:revision>60</cp:revision>
  <cp:lastPrinted>2015-04-08T15:57:22Z</cp:lastPrinted>
  <dcterms:created xsi:type="dcterms:W3CDTF">2014-03-10T15:35:07Z</dcterms:created>
  <dcterms:modified xsi:type="dcterms:W3CDTF">2015-04-08T17:46:54Z</dcterms:modified>
</cp:coreProperties>
</file>