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48"/>
  </p:notesMasterIdLst>
  <p:handoutMasterIdLst>
    <p:handoutMasterId r:id="rId49"/>
  </p:handoutMasterIdLst>
  <p:sldIdLst>
    <p:sldId id="385" r:id="rId2"/>
    <p:sldId id="388" r:id="rId3"/>
    <p:sldId id="453" r:id="rId4"/>
    <p:sldId id="390" r:id="rId5"/>
    <p:sldId id="395" r:id="rId6"/>
    <p:sldId id="397" r:id="rId7"/>
    <p:sldId id="399" r:id="rId8"/>
    <p:sldId id="401" r:id="rId9"/>
    <p:sldId id="402" r:id="rId10"/>
    <p:sldId id="404" r:id="rId11"/>
    <p:sldId id="405" r:id="rId12"/>
    <p:sldId id="452" r:id="rId13"/>
    <p:sldId id="408" r:id="rId14"/>
    <p:sldId id="410" r:id="rId15"/>
    <p:sldId id="411" r:id="rId16"/>
    <p:sldId id="413" r:id="rId17"/>
    <p:sldId id="414" r:id="rId18"/>
    <p:sldId id="417" r:id="rId19"/>
    <p:sldId id="421" r:id="rId20"/>
    <p:sldId id="423" r:id="rId21"/>
    <p:sldId id="427" r:id="rId22"/>
    <p:sldId id="391" r:id="rId23"/>
    <p:sldId id="392" r:id="rId24"/>
    <p:sldId id="393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8" r:id="rId44"/>
    <p:sldId id="449" r:id="rId45"/>
    <p:sldId id="450" r:id="rId46"/>
    <p:sldId id="451" r:id="rId47"/>
  </p:sldIdLst>
  <p:sldSz cx="9144000" cy="6858000" type="screen4x3"/>
  <p:notesSz cx="6954838" cy="9240838"/>
  <p:embeddedFontLst>
    <p:embeddedFont>
      <p:font typeface="Adobe Garamond Pro Bold" panose="02020702060506020403" pitchFamily="18" charset="0"/>
      <p:bold r:id="rId50"/>
      <p:boldItalic r:id="rId51"/>
    </p:embeddedFont>
    <p:embeddedFont>
      <p:font typeface="MS PGothic" panose="020B0600070205080204" pitchFamily="34" charset="-128"/>
      <p:regular r:id="rId52"/>
    </p:embeddedFont>
    <p:embeddedFont>
      <p:font typeface="Trebuchet MS" panose="020B0603020202020204" pitchFamily="34" charset="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Times" panose="02020603050405020304" pitchFamily="18" charset="0"/>
      <p:regular r:id="rId61"/>
      <p:bold r:id="rId62"/>
      <p:italic r:id="rId63"/>
      <p:boldItalic r:id="rId64"/>
    </p:embeddedFont>
    <p:embeddedFont>
      <p:font typeface="Adobe Garamond Pro" panose="02020502060506020403" pitchFamily="18" charset="0"/>
      <p:regular r:id="rId65"/>
      <p:italic r:id="rId66"/>
    </p:embeddedFont>
    <p:embeddedFont>
      <p:font typeface="Franklin Gothic Book" panose="020B0503020102020204" pitchFamily="34" charset="0"/>
      <p:regular r:id="rId67"/>
      <p:italic r:id="rId68"/>
    </p:embeddedFont>
    <p:embeddedFont>
      <p:font typeface="Adobe Caslon Pro Bold" panose="0205070206050A020403" pitchFamily="18" charset="0"/>
      <p:bold r:id="rId69"/>
      <p:boldItalic r:id="rId70"/>
    </p:embeddedFont>
    <p:embeddedFont>
      <p:font typeface="Franklin Gothic Demi" panose="020B0703020102020204" pitchFamily="34" charset="0"/>
      <p:regular r:id="rId71"/>
      <p:italic r:id="rId7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Osaka"/>
        <a:cs typeface="Osaka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Osaka"/>
        <a:cs typeface="Osaka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Osaka"/>
        <a:cs typeface="Osaka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Osaka"/>
        <a:cs typeface="Osaka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Osaka"/>
        <a:cs typeface="Osak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Osaka"/>
        <a:cs typeface="Osak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Osaka"/>
        <a:cs typeface="Osak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Osaka"/>
        <a:cs typeface="Osak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1715"/>
    <a:srgbClr val="65041A"/>
    <a:srgbClr val="CDC093"/>
    <a:srgbClr val="000000"/>
    <a:srgbClr val="FFFFFF"/>
    <a:srgbClr val="FFFFC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8" autoAdjust="0"/>
    <p:restoredTop sz="87626" autoAdjust="0"/>
  </p:normalViewPr>
  <p:slideViewPr>
    <p:cSldViewPr>
      <p:cViewPr varScale="1">
        <p:scale>
          <a:sx n="37" d="100"/>
          <a:sy n="37" d="100"/>
        </p:scale>
        <p:origin x="1350" y="48"/>
      </p:cViewPr>
      <p:guideLst>
        <p:guide orient="horz" pos="528"/>
        <p:guide pos="336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4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663" cy="460375"/>
          </a:xfrm>
          <a:prstGeom prst="rect">
            <a:avLst/>
          </a:prstGeom>
        </p:spPr>
        <p:txBody>
          <a:bodyPr vert="horz" lIns="92500" tIns="46252" rIns="92500" bIns="462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588" y="0"/>
            <a:ext cx="3014662" cy="460375"/>
          </a:xfrm>
          <a:prstGeom prst="rect">
            <a:avLst/>
          </a:prstGeom>
        </p:spPr>
        <p:txBody>
          <a:bodyPr vert="horz" lIns="92500" tIns="46252" rIns="92500" bIns="4625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C40199-D238-4C1A-810A-312E376D019D}" type="datetimeFigureOut">
              <a:rPr lang="en-US"/>
              <a:pPr>
                <a:defRPr/>
              </a:pPr>
              <a:t>8/11/2015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8875"/>
            <a:ext cx="3014663" cy="460375"/>
          </a:xfrm>
          <a:prstGeom prst="rect">
            <a:avLst/>
          </a:prstGeom>
        </p:spPr>
        <p:txBody>
          <a:bodyPr vert="horz" lIns="92500" tIns="46252" rIns="92500" bIns="462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588" y="8778875"/>
            <a:ext cx="3014662" cy="460375"/>
          </a:xfrm>
          <a:prstGeom prst="rect">
            <a:avLst/>
          </a:prstGeom>
        </p:spPr>
        <p:txBody>
          <a:bodyPr vert="horz" wrap="square" lIns="92500" tIns="46252" rIns="92500" bIns="462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8D6858E3-74E3-4968-A24F-B6718949AD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368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663" cy="460375"/>
          </a:xfrm>
          <a:prstGeom prst="rect">
            <a:avLst/>
          </a:prstGeom>
        </p:spPr>
        <p:txBody>
          <a:bodyPr vert="horz" lIns="92500" tIns="46252" rIns="92500" bIns="462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588" y="0"/>
            <a:ext cx="3014662" cy="460375"/>
          </a:xfrm>
          <a:prstGeom prst="rect">
            <a:avLst/>
          </a:prstGeom>
        </p:spPr>
        <p:txBody>
          <a:bodyPr vert="horz" lIns="92500" tIns="46252" rIns="92500" bIns="4625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DA9816-DAE5-4156-9777-DEEC1E79ABB2}" type="datetimeFigureOut">
              <a:rPr lang="en-US"/>
              <a:pPr>
                <a:defRPr/>
              </a:pPr>
              <a:t>8/11/2015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00" tIns="46252" rIns="92500" bIns="4625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2500" tIns="46252" rIns="92500" bIns="4625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8875"/>
            <a:ext cx="3014663" cy="460375"/>
          </a:xfrm>
          <a:prstGeom prst="rect">
            <a:avLst/>
          </a:prstGeom>
        </p:spPr>
        <p:txBody>
          <a:bodyPr vert="horz" lIns="92500" tIns="46252" rIns="92500" bIns="462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588" y="8778875"/>
            <a:ext cx="3014662" cy="460375"/>
          </a:xfrm>
          <a:prstGeom prst="rect">
            <a:avLst/>
          </a:prstGeom>
        </p:spPr>
        <p:txBody>
          <a:bodyPr vert="horz" wrap="square" lIns="92500" tIns="46252" rIns="92500" bIns="462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E84A6833-E9FD-46D4-86BB-3F297C297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012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D13C5-0858-49FC-BEC5-6030FE4869F6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28742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174D86-ED3C-4047-ABFF-A3CAA082CE4B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1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219E0C-7837-427D-8978-3FC243B33E3E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55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52C4A7-8540-47D8-8204-0BAAC9DB0CDD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86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8F4F74-BBD5-4ECD-850D-4E47ED3FE1A8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32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1CDF20-B249-4E80-8C22-2DD8B1561169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91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EEB56C-C992-4DFB-A4E3-2D090E4274AC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35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4BA90A-9B7F-4C77-AF36-DE24370459E7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6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DA23D9-6F64-49BA-B13A-CF93897B17AB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02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9711ED-2FCD-492F-B616-D247523AE10D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24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645EB4-034B-4BF7-BF81-1B5249B4E367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2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3A555E-FC5B-4CE8-BFB0-D13C09D719F8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99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FA095E-C273-4AB5-A3DF-9C0CEAA90B17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09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2A8A11-9576-4E12-A0D7-D5632EAB0E56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19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AC79F-008A-4028-805C-80BBF09D5D71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19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6A406-7AF8-412C-931F-E64E49EA22D5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94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5CBC3D-D997-4829-8901-474C73B8E97D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67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6CFCD6-6AF3-425E-B24D-C75182E24961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01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889579-5A21-4E8B-A299-EBCF11005F6E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34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1E4A4D-A87C-4108-803A-6F25714067B1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54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6EF69A-0446-445F-BFEC-EA3B90A86909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75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5BA363-D3EE-4349-9029-5F2644A6CD0B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3246C-D765-4869-8A0D-EC92E51076C1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39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75E853-2FD9-4B48-B28E-2E2D9EC015DD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7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11A849-3100-4799-979C-F4C2C5B38B00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68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1F457-32B4-4E5B-933F-1EF616FE9080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87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62CE97-2594-4C77-B1CC-81F0B96A32BC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55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214D6-9455-4D7D-BD83-28C6DC1CD303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50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378E37-5FFF-4C7C-B3A7-A3147BA6C0F8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2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7C7870-24DD-4C81-BCC3-00879857AD36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76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517F82-EE05-41AF-AE34-643F91A24AF1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20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3C040D-52CA-4AD5-9C5F-B154CC6E0C40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44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E15D58-AF8B-497F-9BFE-4DD7A7E9F927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2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C4331D-21BB-48A3-B7A8-1CD5241B97AB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656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5C22DC-205A-454D-A124-895855575FFF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22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EEA275-343E-4681-A6B6-DF1183442729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6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EAF5E-9C71-436C-AC08-583BAA357924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08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910B55-255B-4F6F-BE5D-74F25E83EE67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982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6C6C2D-B2D1-49E5-9860-2FA7D279B5DD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4A7E87-5DBF-40E2-B26D-9E88C28D6837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255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869FB8-EBE6-46B7-A95A-08BE64556134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4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36CC6E-E3D5-4A7E-A003-2F3F495A10D6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3C6056-E946-4B2E-96F1-F95974D69F71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7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C16C8-A165-42D5-81C5-8E334A40F936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4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460101-F53D-4390-A26E-325BBB95E61C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4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BB3B3C-CEC4-4BB2-8C13-9D071D3B7629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6096000" y="6248400"/>
            <a:ext cx="2590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en-US" sz="1000">
                <a:solidFill>
                  <a:srgbClr val="CDC093"/>
                </a:solidFill>
                <a:latin typeface="Franklin Gothic Demi" panose="020B0703020102020204" pitchFamily="34" charset="0"/>
              </a:rPr>
              <a:t>2015 New Faculty Orientation   </a:t>
            </a:r>
            <a:r>
              <a:rPr lang="en-US" altLang="en-US" sz="1000">
                <a:solidFill>
                  <a:srgbClr val="000000"/>
                </a:solidFill>
                <a:latin typeface="Franklin Gothic Book" panose="020B0503020102020204" pitchFamily="34" charset="0"/>
              </a:rPr>
              <a:t>−   </a:t>
            </a:r>
            <a:fld id="{142AAAD7-C234-4575-84D8-CCA13AB22610}" type="slidenum">
              <a:rPr lang="en-US" altLang="en-US" sz="1000">
                <a:solidFill>
                  <a:srgbClr val="000000"/>
                </a:solidFill>
                <a:latin typeface="Franklin Gothic Book" panose="020B0503020102020204" pitchFamily="34" charset="0"/>
              </a:rPr>
              <a:pPr algn="r">
                <a:spcBef>
                  <a:spcPct val="20000"/>
                </a:spcBef>
              </a:pPr>
              <a:t>‹#›</a:t>
            </a:fld>
            <a:endParaRPr lang="en-US" altLang="en-US" sz="100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67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19100"/>
          </a:xfrm>
          <a:prstGeom prst="rect">
            <a:avLst/>
          </a:prstGeom>
          <a:solidFill>
            <a:srgbClr val="6504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ctr">
              <a:defRPr/>
            </a:pPr>
            <a:endParaRPr lang="en-US" altLang="en-US" smtClean="0"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027" name="Rectangle 16"/>
          <p:cNvSpPr>
            <a:spLocks noChangeArrowheads="1"/>
          </p:cNvSpPr>
          <p:nvPr userDrawn="1"/>
        </p:nvSpPr>
        <p:spPr bwMode="auto">
          <a:xfrm>
            <a:off x="0" y="381000"/>
            <a:ext cx="9144000" cy="76200"/>
          </a:xfrm>
          <a:prstGeom prst="rect">
            <a:avLst/>
          </a:prstGeom>
          <a:solidFill>
            <a:srgbClr val="CDC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ctr">
              <a:defRPr/>
            </a:pPr>
            <a:endParaRPr lang="en-US" altLang="en-US" smtClean="0"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102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876925"/>
            <a:ext cx="3505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</p:sldLayoutIdLst>
  <p:transition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caremark.com/sofrxpla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ybenefits.myflorida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ybenefits.myflorida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boragency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a.com/floridaorp" TargetMode="External"/><Relationship Id="rId7" Type="http://schemas.openxmlformats.org/officeDocument/2006/relationships/hyperlink" Target="https://floridaorp.beready2retire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alic.com/plan-details_222_433090.html" TargetMode="External"/><Relationship Id="rId5" Type="http://schemas.openxmlformats.org/officeDocument/2006/relationships/hyperlink" Target="http://www.tiaa-cref.org/fsu" TargetMode="External"/><Relationship Id="rId4" Type="http://schemas.openxmlformats.org/officeDocument/2006/relationships/hyperlink" Target="http://www.metlife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fsu.ed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rs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l.frs.state.fl.us/forms/orp-enroll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yfrs.com/pdf/forms/ele-1-ez.pdf" TargetMode="External"/><Relationship Id="rId4" Type="http://schemas.openxmlformats.org/officeDocument/2006/relationships/hyperlink" Target="http://www.hr.fsu.edu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etirement@fsu.ed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yfrs.com/" TargetMode="External"/><Relationship Id="rId4" Type="http://schemas.openxmlformats.org/officeDocument/2006/relationships/hyperlink" Target="http://www.hr.fsu.edu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boragency.com/" TargetMode="External"/><Relationship Id="rId7" Type="http://schemas.openxmlformats.org/officeDocument/2006/relationships/hyperlink" Target="http://www.valic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iaa-cref.org/fsu" TargetMode="External"/><Relationship Id="rId5" Type="http://schemas.openxmlformats.org/officeDocument/2006/relationships/hyperlink" Target="http://www.metlife.com/" TargetMode="External"/><Relationship Id="rId4" Type="http://schemas.openxmlformats.org/officeDocument/2006/relationships/hyperlink" Target="http://www.lfg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loridadeferredcomp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first.myflorida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r.fsu.edu/" TargetMode="External"/><Relationship Id="rId4" Type="http://schemas.openxmlformats.org/officeDocument/2006/relationships/hyperlink" Target="mailto:insurance@fsu.edu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aa-cref.org/fs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aboragency.com/" TargetMode="External"/><Relationship Id="rId4" Type="http://schemas.openxmlformats.org/officeDocument/2006/relationships/hyperlink" Target="http://www.valic.com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loridaprepaid.com/what-we-offer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fsu.edu/?page=benefits/benefits_perks/benefits_perks_employee_scholarship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hr.fsu.edu/seminolesavings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fsu.edu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54864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534400" cy="563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Prescription Drugs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500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CVS/Caremark</a:t>
            </a: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PPO members are required to refill all maintenance prescriptions with a 90-day supply 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CVS/Caremark </a:t>
            </a:r>
            <a:r>
              <a:rPr lang="en-US" sz="2200" kern="0" dirty="0">
                <a:solidFill>
                  <a:srgbClr val="791715"/>
                </a:solidFill>
                <a:latin typeface="Adobe Garamond Pro" pitchFamily="18" charset="0"/>
                <a:ea typeface="+mn-ea"/>
                <a:cs typeface="+mn-cs"/>
              </a:rPr>
              <a:t>888-766-5490 or </a:t>
            </a:r>
            <a:r>
              <a:rPr lang="en-US" sz="2000" u="sng" kern="0" dirty="0">
                <a:solidFill>
                  <a:srgbClr val="791715"/>
                </a:solidFill>
                <a:latin typeface="Adobe Garamond Pro" pitchFamily="18" charset="0"/>
                <a:ea typeface="+mn-ea"/>
                <a:cs typeface="+mn-cs"/>
                <a:hlinkClick r:id="rId3"/>
              </a:rPr>
              <a:t>http://info.caremark.com/sofrxplan </a:t>
            </a:r>
            <a:endParaRPr lang="en-US" sz="2000" u="sng" kern="0" dirty="0">
              <a:solidFill>
                <a:srgbClr val="791715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2475" y="1990725"/>
          <a:ext cx="7705725" cy="234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/>
                <a:gridCol w="2225040"/>
                <a:gridCol w="2699385"/>
              </a:tblGrid>
              <a:tr h="5998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Prescription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 drug class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30-day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 supply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90-day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 supply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6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Generic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$7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$14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1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Preferred Drugs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(contact provider for 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list)</a:t>
                      </a:r>
                      <a:endParaRPr lang="en-US" sz="18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$30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$60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Non-preferred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$15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$100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660" marB="456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776288"/>
            <a:ext cx="8458200" cy="2957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Minnesota Life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800" kern="0" dirty="0">
              <a:solidFill>
                <a:srgbClr val="65041A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State Term Life Insurance - Basic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Employees receive $25,000 in coverage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Coverage provided for employee only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Premium is paid by FSU for all full-time employees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Part time employees premium is based on FTE, must elect coverage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09600" y="3733800"/>
            <a:ext cx="81534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</a:rPr>
              <a:t>State Term Life Insurance - Optional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Optional coverage available from 1 to 7 times your base annual earnings, up to a maximum of $1,000,000 in total coverage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Enrollment during first 60 days does not require proof of good health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6106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</a:t>
            </a:r>
            <a:r>
              <a:rPr lang="en-US" sz="31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Flexible Spending Accounts</a:t>
            </a:r>
            <a:endParaRPr lang="en-US" sz="31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616075"/>
          <a:ext cx="8105775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767"/>
                <a:gridCol w="1347945"/>
                <a:gridCol w="1371619"/>
                <a:gridCol w="3200444"/>
              </a:tblGrid>
              <a:tr h="10056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Flexible Account Type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Minimum Annual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 Election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Maximum Annual Election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Other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Medical Reimbursement Account (MRA)</a:t>
                      </a:r>
                      <a:endParaRPr lang="en-US" sz="18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$60</a:t>
                      </a: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$2,550</a:t>
                      </a: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For tax-deductible medical expenses</a:t>
                      </a:r>
                      <a:endParaRPr lang="en-US" sz="18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Limited Purpose Medical Reimbursement Account (LPMRA)</a:t>
                      </a:r>
                      <a:endParaRPr lang="en-US" sz="18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$60</a:t>
                      </a: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$2,550</a:t>
                      </a:r>
                      <a:endParaRPr lang="en-US" sz="18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Employee’s enrolled in an HIHP plan with HSA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are eligible to participate</a:t>
                      </a:r>
                      <a:endParaRPr lang="en-US" sz="18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Dependent Care Reimbursement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Account (DCRA)</a:t>
                      </a:r>
                      <a:endParaRPr lang="en-US" sz="18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$60</a:t>
                      </a:r>
                      <a:endParaRPr lang="en-US" sz="18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$5,000</a:t>
                      </a:r>
                      <a:endParaRPr lang="en-US" sz="18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For expenses incurred for care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of dependents</a:t>
                      </a:r>
                      <a:endParaRPr lang="en-US" sz="18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7" marR="91447" marT="45651" marB="456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76288"/>
            <a:ext cx="86868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</a:rPr>
              <a:t>Employee Benefits </a:t>
            </a:r>
            <a:r>
              <a:rPr lang="en-US" sz="4000" kern="0" dirty="0">
                <a:solidFill>
                  <a:srgbClr val="65041A"/>
                </a:solidFill>
                <a:latin typeface="Adobe Garamond Pro" pitchFamily="18" charset="0"/>
              </a:rPr>
              <a:t>‒ </a:t>
            </a:r>
            <a:r>
              <a:rPr lang="en-US" sz="3100" kern="0" dirty="0">
                <a:solidFill>
                  <a:srgbClr val="65041A"/>
                </a:solidFill>
                <a:latin typeface="Adobe Garamond Pro" pitchFamily="18" charset="0"/>
              </a:rPr>
              <a:t>Flexible Spending Accounts</a:t>
            </a:r>
            <a:endParaRPr lang="en-US" sz="3100" b="1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800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Pre-tax dollars to cover expenses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Use-it or Lose-it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Your elected amount will be deducted from the remaining paychecks for the year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u="sng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u="sng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Grace Period</a:t>
            </a: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: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Until March 15</a:t>
            </a:r>
            <a:r>
              <a:rPr lang="en-US" sz="2200" kern="0" baseline="3000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th</a:t>
            </a: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of the following year to use the remaining balance in your account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Until April 15</a:t>
            </a:r>
            <a:r>
              <a:rPr lang="en-US" sz="2200" kern="0" baseline="3000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th</a:t>
            </a: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of the following year to submit claims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76288"/>
            <a:ext cx="8610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Dental Insurance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800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Prepaid  - Providers: Humana, Assurant, Cigna &amp; United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Must select a dentist from participating provider list</a:t>
            </a:r>
          </a:p>
          <a:p>
            <a:pPr lvl="1" eaLnBrk="1" hangingPunct="1">
              <a:spcBef>
                <a:spcPct val="20000"/>
              </a:spcBef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Most preventative care at no charge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You pay a specific dollar amount for other care you receive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Orthodontia benefits (adults and children)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No deductibles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No claims to file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11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dobe Garamond Pro" pitchFamily="18" charset="0"/>
              </a:rPr>
              <a:t>For more information visit: </a:t>
            </a:r>
            <a:r>
              <a:rPr lang="en-US" sz="2000" u="sng" kern="0" dirty="0">
                <a:solidFill>
                  <a:srgbClr val="65041A"/>
                </a:solidFill>
                <a:latin typeface="Adobe Garamond Pro" pitchFamily="18" charset="0"/>
                <a:hlinkClick r:id="rId3"/>
              </a:rPr>
              <a:t>http://mybenefits.myflorida.com</a:t>
            </a:r>
            <a:endParaRPr lang="en-US" sz="2000" u="sng" kern="0" dirty="0">
              <a:solidFill>
                <a:srgbClr val="65041A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47675" y="685800"/>
            <a:ext cx="8458200" cy="5319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Dental Insurance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5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PPO; Indemnity w/PPO – Providers: Assurant &amp; Humana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May choose any dentist you want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Cost is lower when using network dentists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More out-of-pocket expense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An annual deductible to meet before the plan starts paying 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Coverage and costs vary by company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</a:rPr>
              <a:t>Indemnity – Providers: Ameritas &amp; Humana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</a:rPr>
              <a:t>May choose any dentist you want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</a:rPr>
              <a:t>More out-of-pocket expense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</a:rPr>
              <a:t>Coinsurance, deductibles, and maximum annual benefits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</a:rPr>
              <a:t>Coverage and costs vary by company</a:t>
            </a:r>
            <a:endParaRPr lang="en-US" sz="20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Vision Insurance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800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Humana</a:t>
            </a: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Elective Contact Lenses: $150 allowance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Co-pays: $10 exam</a:t>
            </a:r>
          </a:p>
          <a:p>
            <a:pPr lvl="3" eaLnBrk="1" hangingPunct="1">
              <a:spcBef>
                <a:spcPct val="20000"/>
              </a:spcBef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	$15 materials</a:t>
            </a:r>
            <a:endParaRPr lang="en-US" sz="2200" kern="0" dirty="0">
              <a:solidFill>
                <a:srgbClr val="791715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9763" y="2057400"/>
          <a:ext cx="7742237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1243"/>
                <a:gridCol w="3440994"/>
              </a:tblGrid>
              <a:tr h="3964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Benefit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L="91446" marR="91446" marT="45761" marB="457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Frequency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 of Benefit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L="91446" marR="91446" marT="45761" marB="457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4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Eye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Exam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6" marR="91446" marT="45761" marB="457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Once every 12 months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6" marR="91446" marT="45761" marB="457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4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Frames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6" marR="91446" marT="45761" marB="457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Once every 24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months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6" marR="91446" marT="45761" marB="457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4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Eyeglass Lenses or Contact Lenses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6" marR="91446" marT="45761" marB="457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Once every 12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months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46" marR="91446" marT="45761" marB="457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76288"/>
            <a:ext cx="85344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Insurance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800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Hospital, Cancer, Accident, and Short Term </a:t>
            </a: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Disability Insurance</a:t>
            </a: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Plans vary by company (AFLAC, Cigna, Colonial, New Era)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Additional income for out-of-pocket expenses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Paid directly to you or the hospital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Independent of health insurance coverage</a:t>
            </a:r>
          </a:p>
          <a:p>
            <a:pPr lvl="1" eaLnBrk="1" hangingPunct="1">
              <a:spcBef>
                <a:spcPct val="20000"/>
              </a:spcBef>
              <a:defRPr/>
            </a:pPr>
            <a:endParaRPr lang="en-US" sz="22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12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For more information visit: </a:t>
            </a:r>
            <a:r>
              <a:rPr lang="en-US" sz="2200" u="sng" kern="0" dirty="0">
                <a:solidFill>
                  <a:srgbClr val="791715"/>
                </a:solidFill>
                <a:latin typeface="Adobe Garamond Pro" pitchFamily="18" charset="0"/>
                <a:ea typeface="+mn-ea"/>
                <a:cs typeface="+mn-cs"/>
                <a:hlinkClick r:id="rId3"/>
              </a:rPr>
              <a:t>http://mybenefits.myflorida.com</a:t>
            </a:r>
            <a:endParaRPr lang="en-US" sz="2200" u="sng" kern="0" dirty="0">
              <a:solidFill>
                <a:srgbClr val="791715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76288"/>
            <a:ext cx="83820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Insurance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800" kern="0" dirty="0">
              <a:solidFill>
                <a:srgbClr val="65041A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Qualifying Status Change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Participants have 60 calendar days following a qualifying event (marriage, divorce, loss of coverage, etc.) to make a change to their coverage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</a:rPr>
              <a:t>Open Enrollment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Occurs every fall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For State insurance programs only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Make any changes, additions or deletions during this time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All changes made are effective January 1</a:t>
            </a:r>
            <a:r>
              <a:rPr lang="en-US" sz="2200" kern="0" baseline="30000" dirty="0">
                <a:solidFill>
                  <a:srgbClr val="000000"/>
                </a:solidFill>
                <a:latin typeface="Adobe Garamond Pro" pitchFamily="18" charset="0"/>
              </a:rPr>
              <a:t>st</a:t>
            </a: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  of the following year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76288"/>
            <a:ext cx="83058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Gabor – Post Tax Benefits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500" kern="0" dirty="0">
              <a:solidFill>
                <a:srgbClr val="65041A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Life Insurance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Whole Life: cash value and loan option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Term Life: death benefit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Coverage for employee, spouse, and dependents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</a:rPr>
              <a:t>Accidental Death and Dismemberment (AD&amp;D) Insurance</a:t>
            </a:r>
            <a:endParaRPr lang="en-US" sz="1600" b="1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Underwritten by Zurich American Insurance Company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Coverage for employee and/or family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Guaranteed issue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dobe Garamond Pro" pitchFamily="18" charset="0"/>
              </a:rPr>
              <a:t>Gabor: </a:t>
            </a:r>
            <a:r>
              <a:rPr lang="en-US" sz="2400" kern="0" dirty="0">
                <a:solidFill>
                  <a:srgbClr val="791715"/>
                </a:solidFill>
                <a:latin typeface="Adobe Garamond Pro" pitchFamily="18" charset="0"/>
              </a:rPr>
              <a:t>(850) 894-9611 or </a:t>
            </a:r>
            <a:r>
              <a:rPr lang="en-US" sz="2400" u="sng" kern="0" dirty="0">
                <a:solidFill>
                  <a:srgbClr val="791715"/>
                </a:solidFill>
                <a:latin typeface="Adobe Garamond Pro" pitchFamily="18" charset="0"/>
                <a:hlinkClick r:id="rId3"/>
              </a:rPr>
              <a:t>http://www.gaboragency.com</a:t>
            </a:r>
            <a:endParaRPr lang="en-US" sz="2400" u="sng" kern="0" dirty="0">
              <a:solidFill>
                <a:srgbClr val="791715"/>
              </a:solidFill>
              <a:latin typeface="Adobe Garamond Pro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5486400" cy="327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Insurance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Book" pitchFamily="34" charset="0"/>
                <a:ea typeface="+mn-ea"/>
                <a:cs typeface="+mn-cs"/>
              </a:rPr>
              <a:t>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Book" pitchFamily="34" charset="0"/>
                <a:ea typeface="+mn-ea"/>
                <a:cs typeface="+mn-cs"/>
              </a:rPr>
              <a:t>Benefits and Perks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76288"/>
            <a:ext cx="84582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</a:rPr>
              <a:t>Gabor – Post Tax Benefits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800" kern="0" dirty="0">
              <a:solidFill>
                <a:srgbClr val="65041A"/>
              </a:solidFill>
              <a:latin typeface="Adobe Garamond Pro" pitchFamily="18" charset="0"/>
            </a:endParaRPr>
          </a:p>
          <a:p>
            <a:pPr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Long Term Disability Insurance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Underwritten by the Standard Insurance Company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Benefits: Monthly payment = 60% of gross salary earnings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Two elimination periods options – 30 or 90 days</a:t>
            </a:r>
          </a:p>
          <a:p>
            <a:pPr lvl="1" eaLnBrk="1" hangingPunct="1">
              <a:spcBef>
                <a:spcPct val="20000"/>
              </a:spcBef>
              <a:defRPr/>
            </a:pPr>
            <a:endParaRPr lang="en-US" sz="800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</a:rPr>
              <a:t>Long Term Care Insurance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Underwritten by John Hancock Insurance Company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Helps you stay independent for as long as possible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Enables you to receive care in the location of your choosing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Available to University employees, ages 18-64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76288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Insurance Reminders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800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All State of Florida insurance enrollments </a:t>
            </a:r>
            <a:r>
              <a:rPr lang="en-US" sz="22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MUST</a:t>
            </a: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occur within 60 days of hire date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Insurances can only be changed during Open Enrollment or with a Qualifying Status Change event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9 or 10-month faculty insurance premiums are doubled during the spring term to cover summer coverage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5486400" cy="327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Book" pitchFamily="34" charset="0"/>
                <a:ea typeface="+mn-ea"/>
                <a:cs typeface="+mn-cs"/>
              </a:rPr>
              <a:t>Insurance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Book" pitchFamily="34" charset="0"/>
                <a:ea typeface="+mn-ea"/>
                <a:cs typeface="+mn-cs"/>
              </a:rPr>
              <a:t>Benefits and Perks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Three Retirement Plans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Optional Retirement Program (ORP)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Florida Retirement System (FRS) Pension Plan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dobe Garamond Pro" pitchFamily="18" charset="0"/>
              </a:rPr>
              <a:t>Florida Retirement System (FRS) </a:t>
            </a:r>
            <a:r>
              <a:rPr lang="en-US" sz="24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Investment Plan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Optional Retirement Program (ORP)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1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Defined contribution plan – similar to a 401(k)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Requires a mandatory 3% employee contribution (this is a pre-tax contribution) – University contributes 5.14% of your gross salary; the total of 8.14% goes to an approved ORP provider of your choice, to be invested by you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Percentages are based on State law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u="sng" kern="0" dirty="0">
                <a:solidFill>
                  <a:srgbClr val="000000"/>
                </a:solidFill>
                <a:latin typeface="Adobe Garamond Pro Bold" pitchFamily="18" charset="0"/>
                <a:ea typeface="+mn-ea"/>
                <a:cs typeface="+mn-cs"/>
              </a:rPr>
              <a:t>No</a:t>
            </a:r>
            <a:r>
              <a:rPr lang="en-US" sz="2200" b="1" kern="0" dirty="0">
                <a:solidFill>
                  <a:srgbClr val="000000"/>
                </a:solidFill>
                <a:latin typeface="Adobe Garamond Pro Bold" pitchFamily="18" charset="0"/>
                <a:ea typeface="+mn-ea"/>
                <a:cs typeface="+mn-cs"/>
              </a:rPr>
              <a:t> vesting period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90-day deadline from date of hire – </a:t>
            </a:r>
            <a:r>
              <a:rPr lang="en-US" sz="2200" kern="0" dirty="0">
                <a:solidFill>
                  <a:srgbClr val="000000"/>
                </a:solidFill>
                <a:latin typeface="Adobe Garamond Pro Bold" pitchFamily="18" charset="0"/>
                <a:ea typeface="+mn-ea"/>
                <a:cs typeface="+mn-cs"/>
              </a:rPr>
              <a:t>strictly enforced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Optional Retirement Program (ORP)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1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Pre-tax benefit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Employee Contributions available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No Health Insurance Subsidy; however, you do have the option to continue health insurance coverage as a retiree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No Disability Retirement option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No annual cost-of-living adjustment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No option to switch plans (2</a:t>
            </a:r>
            <a:r>
              <a:rPr lang="en-US" sz="2200" kern="0" baseline="3000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nd</a:t>
            </a: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Election)</a:t>
            </a:r>
            <a:endParaRPr lang="en-US" sz="2200" kern="0" dirty="0">
              <a:solidFill>
                <a:srgbClr val="000000"/>
              </a:solidFill>
              <a:latin typeface="Adobe Garamond Pro Bol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Optional Retirement Program (ORP)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Choose from five participating investment companies: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  <a:hlinkClick r:id="rId3"/>
              </a:rPr>
              <a:t>AXA</a:t>
            </a: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</a:rPr>
              <a:t> 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</a:rPr>
              <a:t> – (850) 893-9535 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  <a:hlinkClick r:id="rId4"/>
              </a:rPr>
              <a:t>MetLife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</a:rPr>
              <a:t> – (850) 386-6211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  <a:hlinkClick r:id="rId5"/>
              </a:rPr>
              <a:t>TIAA-CREF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</a:rPr>
              <a:t> – (800) 842-2776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  <a:hlinkClick r:id="rId6"/>
              </a:rPr>
              <a:t>VALIC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</a:rPr>
              <a:t> – (850) 297-0780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  <a:hlinkClick r:id="rId7"/>
              </a:rPr>
              <a:t>Voya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</a:rPr>
              <a:t> – (850) 894-9611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100" kern="0" dirty="0">
              <a:solidFill>
                <a:srgbClr val="791715"/>
              </a:solidFill>
              <a:latin typeface="Adobe Garamond Pro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000000"/>
              </a:solidFill>
              <a:latin typeface="Adobe Garamond Pro Bol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305800" cy="510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Optional Retirement Program (ORP)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4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Employee Contributions: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Mandatory – 3% bi-weekly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Voluntary – option to contribute an additional 5.14%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May start or stop voluntary contributions at any time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Subject to calendar year IRS maximums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2015 voluntary limits: $18,000, if under age 50; $24,000, if age 50+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See investment company representatives for tax law/limit information</a:t>
            </a:r>
            <a:endParaRPr lang="en-US" sz="2100" kern="0" dirty="0">
              <a:solidFill>
                <a:srgbClr val="000000"/>
              </a:solidFill>
              <a:latin typeface="Adobe Garamond Pro Bol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Florida Retirement System (FRS) Pension Plan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4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Defined benefit plan. At retirement, you will receive a monthly pension retirement payment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Mandatory 3% employee pre-tax contribution; no voluntary contribution can be made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Requires 8 years of service to vest (service years do not need to be continuous)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Normal retirement age is 65, or 33 years of service at any age 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Early retirement: 5% penalty per year under age 65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Part-time employees (not OPS) receive full service credit</a:t>
            </a:r>
            <a:endParaRPr lang="en-US" sz="2100" kern="0" dirty="0">
              <a:solidFill>
                <a:srgbClr val="000000"/>
              </a:solidFill>
              <a:latin typeface="Adobe Garamond Pro Bol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Florida Retirement System (FRS) Pension Plan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4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Annual retirement benefit based on a formula: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Average Final Compensation (AFC) = eight highest fiscal years’ earnings during entire FRS career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Years of “creditable service”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Percentage value per year: 1.6% for most employees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Formula = </a:t>
            </a:r>
            <a:r>
              <a:rPr lang="en-US" sz="21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AFC</a:t>
            </a: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</a:t>
            </a:r>
            <a:r>
              <a:rPr lang="en-US" sz="2100" i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times</a:t>
            </a: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</a:t>
            </a:r>
            <a:r>
              <a:rPr lang="en-US" sz="21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service years </a:t>
            </a:r>
            <a:r>
              <a:rPr lang="en-US" sz="2100" i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times</a:t>
            </a: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</a:t>
            </a:r>
            <a:r>
              <a:rPr lang="en-US" sz="21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percentage value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Other benefits: Disability Retirement, Survivor Benefits, Health Insurance Subsidy, annual Cost-of-Living Adjustment</a:t>
            </a:r>
            <a:endParaRPr lang="en-US" sz="2100" kern="0" dirty="0">
              <a:solidFill>
                <a:srgbClr val="000000"/>
              </a:solidFill>
              <a:latin typeface="Adobe Garamond Pro Bol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31800" y="2209800"/>
            <a:ext cx="8077200" cy="3505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b="1" kern="0" dirty="0">
                <a:solidFill>
                  <a:srgbClr val="000000"/>
                </a:solidFill>
                <a:latin typeface="Adobe Garamond Pro"/>
                <a:ea typeface="+mn-ea"/>
                <a:cs typeface="+mn-cs"/>
              </a:rPr>
              <a:t>People First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500" b="1" kern="0" dirty="0">
              <a:solidFill>
                <a:srgbClr val="000000"/>
              </a:solidFill>
              <a:latin typeface="Adobe Garamond Pro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Responsibilities include, but are not limited to:</a:t>
            </a:r>
          </a:p>
          <a:p>
            <a:pPr marL="800100" lvl="1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Processing Insurance Enrollments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Processing Qualifying Status Changes (QSCs)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Verification of dependent eligibility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Administering COBRA benefits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Open Enrollment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22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People First</a:t>
            </a:r>
          </a:p>
          <a:p>
            <a:pPr marL="800100" lvl="1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800" kern="0" dirty="0">
              <a:solidFill>
                <a:srgbClr val="65041A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31800" y="1524000"/>
            <a:ext cx="7627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2B0000"/>
                </a:solidFill>
                <a:latin typeface="Adobe Garamond Pro Bold"/>
                <a:ea typeface="+mn-ea"/>
                <a:cs typeface="+mn-cs"/>
              </a:rPr>
              <a:t>You have 60 days from your date of hire to enroll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Florida Retirement System (FRS) Pension Plan -- DROP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4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Deferred Retirement Option Program (DROP):</a:t>
            </a: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Allows you to “retire” and begin accumulating your retirement benefits without terminating employment, for up to 60 months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Participation in DROP may begin once you meet the requirements for normal retirement (age 65 or 33 years of service, and vested)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Eligibility to participate in DROP expires one year from when you initially meet the requirements. Exception: Employees who have 33 years of service prior to age 57 may defer joining DROP until the month in which they attain age 57.</a:t>
            </a:r>
            <a:endParaRPr lang="en-US" sz="2100" kern="0" dirty="0">
              <a:solidFill>
                <a:srgbClr val="000000"/>
              </a:solidFill>
              <a:latin typeface="Adobe Garamond Pro Bol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Florida Retirement System (FRS) Pension Plan -- DROP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4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While in DROP, your monthly retirement benefits remain in the FRS Trust Fund, earning tax-deferred interest, compounding monthly at an effective annual rate of 1.3%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Cost-of-living increases every July 1</a:t>
            </a:r>
            <a:r>
              <a:rPr lang="en-US" sz="2100" kern="0" baseline="3000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st</a:t>
            </a: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At the end of DROP, your accumulation may be taken in a lump-sum payout or may be tax-deferred, and a monthly pension payment begins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For more information, visit </a:t>
            </a:r>
            <a:r>
              <a:rPr lang="en-US" sz="2100" u="sng" kern="0" dirty="0">
                <a:solidFill>
                  <a:srgbClr val="791715"/>
                </a:solidFill>
                <a:latin typeface="Adobe Garamond Pro" pitchFamily="18" charset="0"/>
                <a:ea typeface="+mn-ea"/>
                <a:cs typeface="+mn-cs"/>
                <a:hlinkClick r:id="rId3"/>
              </a:rPr>
              <a:t>http://www.hr.fsu.edu</a:t>
            </a:r>
            <a:endParaRPr lang="en-US" sz="2100" u="sng" kern="0" dirty="0">
              <a:solidFill>
                <a:srgbClr val="791715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100" kern="0" dirty="0">
              <a:solidFill>
                <a:srgbClr val="000000"/>
              </a:solidFill>
              <a:latin typeface="Adobe Garamond Pro Bol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Florida Retirement System (FRS) Investment Plan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4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Defined contribution plan – a personal retirement investment account, similar to a 401(k)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Mandatory 3% employee pre-tax contribution; no voluntary contribution can be made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Requires 1 year of service to vest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Normal retirement age is 59-1/2 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Not eligible for DROP; no cost-of-living increase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Eligible for the Health Insurance Subsidy</a:t>
            </a:r>
            <a:endParaRPr lang="en-US" sz="2100" kern="0" dirty="0">
              <a:solidFill>
                <a:srgbClr val="000000"/>
              </a:solidFill>
              <a:latin typeface="Adobe Garamond Pro Bol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Florida Retirement System (FRS) Investment Plan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4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If SUSORP enrollment is not elected during the first 90 days of employment, you will have an additional 2 months to elect FRS Investment Plan membership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For information about the FRS Investment Plan, call the </a:t>
            </a:r>
            <a:r>
              <a:rPr lang="en-US" sz="2100" kern="0" dirty="0" err="1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MyFRS</a:t>
            </a: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Financial Guidance Line at </a:t>
            </a:r>
            <a:r>
              <a:rPr lang="en-US" sz="2100" kern="0" dirty="0">
                <a:solidFill>
                  <a:srgbClr val="791715"/>
                </a:solidFill>
                <a:latin typeface="Adobe Garamond Pro" pitchFamily="18" charset="0"/>
                <a:ea typeface="+mn-ea"/>
                <a:cs typeface="+mn-cs"/>
              </a:rPr>
              <a:t>1-866-446-9377</a:t>
            </a: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or visit </a:t>
            </a:r>
            <a:r>
              <a:rPr lang="en-US" sz="2100" u="sng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  <a:hlinkClick r:id="rId3"/>
              </a:rPr>
              <a:t>http://www.myfrs.com</a:t>
            </a:r>
            <a:endParaRPr lang="en-US" sz="2100" u="sng" kern="0" dirty="0">
              <a:solidFill>
                <a:srgbClr val="65041A"/>
              </a:solidFill>
              <a:latin typeface="Adobe Garamond Pro Bol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2296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Enrollment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7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Elect a retirement plan by first completing form </a:t>
            </a:r>
            <a:r>
              <a:rPr lang="en-US" sz="197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  <a:hlinkClick r:id="rId3"/>
              </a:rPr>
              <a:t>ORP-ENROLL</a:t>
            </a:r>
            <a:r>
              <a:rPr lang="en-US" sz="197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[State University System Optional Retirement Program (SUSORP) Enrollment Form], available at </a:t>
            </a:r>
            <a:r>
              <a:rPr lang="en-US" sz="1970" u="sng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  <a:hlinkClick r:id="rId4"/>
              </a:rPr>
              <a:t>http://www.hr.fsu.edu </a:t>
            </a:r>
            <a:r>
              <a:rPr lang="en-US" sz="197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or through your ORP investment provider. If selecting FRS Pension or FRS Investment, you will also need to complete form </a:t>
            </a:r>
            <a:r>
              <a:rPr lang="en-US" sz="197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  <a:hlinkClick r:id="rId5"/>
              </a:rPr>
              <a:t>ELE-1-EZ</a:t>
            </a:r>
            <a:r>
              <a:rPr lang="en-US" sz="197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.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7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90-day deadline to enroll in ORP. </a:t>
            </a:r>
            <a:r>
              <a:rPr lang="en-US" sz="197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After this deadline, approximately two more months to choose FRS Pension or Investment. (If none selected, FRS Pension is the default.)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7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ORP enrollment is not complete until annuity contracts are signed with the ORP investment provider.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b="1" kern="0" dirty="0">
              <a:solidFill>
                <a:srgbClr val="000000"/>
              </a:solidFill>
              <a:latin typeface="Adobe Garamond Pro Bol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Reemployment Restrictions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Considered a State of Florida retiree if: receive, withdraw or rollover any employer-funded Pension, Investment or ORP benefit, at any time, regardless of age!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Six full-calendar-month waiting period – </a:t>
            </a:r>
            <a:r>
              <a:rPr lang="en-US" sz="22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VERY IMPORTANT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Employee is financially liable for repayment, if in violation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No restrictions one full year after retirement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u="sng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NO</a:t>
            </a:r>
            <a:r>
              <a:rPr lang="en-US" sz="22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additional retirement benefits for any FRS retirees who return to work for an FRS employer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Questions/Help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1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Human Resources – Benefits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University Center A, Suite 6200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1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(850) 644-4015 </a:t>
            </a: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or</a:t>
            </a:r>
            <a:r>
              <a:rPr lang="en-US" sz="21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 </a:t>
            </a:r>
            <a:r>
              <a:rPr lang="en-US" sz="2100" kern="0" dirty="0">
                <a:solidFill>
                  <a:srgbClr val="791715"/>
                </a:solidFill>
                <a:latin typeface="Adobe Garamond Pro" pitchFamily="18" charset="0"/>
                <a:hlinkClick r:id="rId3"/>
              </a:rPr>
              <a:t>retirement@fsu.edu</a:t>
            </a:r>
            <a:endParaRPr lang="en-US" sz="2100" kern="0" dirty="0">
              <a:solidFill>
                <a:srgbClr val="791715"/>
              </a:solidFill>
              <a:latin typeface="Adobe Garamond Pro" pitchFamily="18" charset="0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100" u="sng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  <a:hlinkClick r:id="rId4"/>
              </a:rPr>
              <a:t>http://www.hr.fsu.edu </a:t>
            </a:r>
            <a:endParaRPr lang="en-US" sz="2100" u="sng" kern="0" dirty="0">
              <a:solidFill>
                <a:srgbClr val="65041A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21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100" b="1" kern="0" dirty="0" err="1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MyFRS</a:t>
            </a:r>
            <a:endParaRPr lang="en-US" sz="21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1-866-446-9377 (Toll-Free)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100" u="sng" kern="0" dirty="0">
                <a:solidFill>
                  <a:srgbClr val="791715"/>
                </a:solidFill>
                <a:latin typeface="Adobe Garamond Pro" pitchFamily="18" charset="0"/>
                <a:ea typeface="+mn-ea"/>
                <a:cs typeface="+mn-cs"/>
                <a:hlinkClick r:id="rId5"/>
              </a:rPr>
              <a:t>http://www.myfrs.com</a:t>
            </a:r>
            <a:endParaRPr lang="en-US" sz="2100" u="sng" kern="0" dirty="0">
              <a:solidFill>
                <a:srgbClr val="791715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Tax Sheltered Annuities – 403(b)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Voluntary retirement savings plan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Reduce taxable income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Bi-weekly pre-tax contributions (minimum $10)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Invest contributions to generate supplemental retirement income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Subject to yearly contribution limits: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2015: $18,000, if under age 50; $24,000, if age 50+ 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Voluntary ORP contributions count toward limit   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</a:rPr>
              <a:t>See company representatives for tax law/limit information</a:t>
            </a: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</a:t>
            </a: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                    	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lang="en-US" sz="22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Tax Sheltered Annuities – 403(b)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Choose from five participating investment companies: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  <a:hlinkClick r:id="rId3"/>
              </a:rPr>
              <a:t>Jefferson National, </a:t>
            </a:r>
            <a:r>
              <a:rPr lang="en-US" sz="2200" b="1" kern="0" dirty="0" err="1">
                <a:solidFill>
                  <a:srgbClr val="65041A"/>
                </a:solidFill>
                <a:latin typeface="Adobe Garamond Pro" pitchFamily="18" charset="0"/>
                <a:hlinkClick r:id="rId3"/>
              </a:rPr>
              <a:t>Reliastar</a:t>
            </a: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  <a:hlinkClick r:id="rId3"/>
              </a:rPr>
              <a:t>, Voya</a:t>
            </a: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</a:rPr>
              <a:t> 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</a:rPr>
              <a:t>– (850) 894-9611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  <a:hlinkClick r:id="rId4"/>
              </a:rPr>
              <a:t>Lincoln Financial 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</a:rPr>
              <a:t>– (877) 727-9470 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  <a:hlinkClick r:id="rId5"/>
              </a:rPr>
              <a:t>MetLife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</a:rPr>
              <a:t> – (850) 386-6211 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  <a:hlinkClick r:id="rId6"/>
              </a:rPr>
              <a:t>TIAA-CREF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</a:rPr>
              <a:t> – (800) 842-2776 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65041A"/>
                </a:solidFill>
                <a:latin typeface="Adobe Garamond Pro" pitchFamily="18" charset="0"/>
                <a:hlinkClick r:id="rId7"/>
              </a:rPr>
              <a:t>VALIC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</a:rPr>
              <a:t> – (850) 297-0780 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lang="en-US" sz="22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010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State of Florida Deferred Compensation </a:t>
            </a: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</a:rPr>
              <a:t>–</a:t>
            </a: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 457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Administered by the State of Florida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For a list of companies, or to enroll, contact:                       Bureau of Deferred Compensation                                         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(850) 413-3162 </a:t>
            </a: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or </a:t>
            </a:r>
            <a:r>
              <a:rPr lang="en-US" sz="2200" u="sng" kern="0" dirty="0">
                <a:solidFill>
                  <a:srgbClr val="791715"/>
                </a:solidFill>
                <a:latin typeface="Adobe Garamond Pro" pitchFamily="18" charset="0"/>
                <a:ea typeface="+mn-ea"/>
                <a:cs typeface="+mn-cs"/>
                <a:hlinkClick r:id="rId3"/>
              </a:rPr>
              <a:t>http://www.myfloridadeferredcomp.com</a:t>
            </a:r>
            <a:endParaRPr lang="en-US" sz="2200" u="sng" kern="0" dirty="0">
              <a:solidFill>
                <a:srgbClr val="791715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Subject to yearly contribution limits: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2015: $18,000, if under age 50; $24,000, if age 50+ 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Separate limit from 403(b)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See company representatives for tax law/limit information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65041A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65041A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            	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lang="en-US" sz="22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4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Insurance Contacts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800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Where do I go if I have any questions?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b="1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People First website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Available 24 hours a day, 7 days a week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u="sng" kern="0" dirty="0">
                <a:solidFill>
                  <a:srgbClr val="791715"/>
                </a:solidFill>
                <a:latin typeface="Adobe Garamond Pro" pitchFamily="18" charset="0"/>
                <a:ea typeface="+mn-ea"/>
                <a:cs typeface="+mn-cs"/>
                <a:hlinkClick r:id="rId3"/>
              </a:rPr>
              <a:t>http://peoplefirst.myflorida.com</a:t>
            </a:r>
            <a:endParaRPr lang="en-US" sz="2200" u="sng" kern="0" dirty="0">
              <a:solidFill>
                <a:srgbClr val="791715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b="1" kern="0" dirty="0">
                <a:solidFill>
                  <a:srgbClr val="000000"/>
                </a:solidFill>
                <a:latin typeface="Adobe Garamond Pro" pitchFamily="18" charset="0"/>
              </a:rPr>
              <a:t>People First Service Center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Available Mon. – Fri., 8:00 a.m. to 6:00 p.m. ET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791715"/>
                </a:solidFill>
                <a:latin typeface="Adobe Garamond Pro" pitchFamily="18" charset="0"/>
              </a:rPr>
              <a:t>1-866-663-4735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b="1" kern="0" dirty="0">
                <a:solidFill>
                  <a:srgbClr val="000000"/>
                </a:solidFill>
                <a:latin typeface="Adobe Garamond Pro" pitchFamily="18" charset="0"/>
              </a:rPr>
              <a:t>FSU HR Benefits Section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</a:rPr>
              <a:t>(850) 644-4015 or 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  <a:hlinkClick r:id="rId4"/>
              </a:rPr>
              <a:t>insurance@fsu.edu</a:t>
            </a:r>
            <a:endParaRPr lang="en-US" sz="2200" kern="0" dirty="0">
              <a:solidFill>
                <a:srgbClr val="65041A"/>
              </a:solidFill>
              <a:latin typeface="Adobe Garamond Pro" pitchFamily="18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u="sng" kern="0" dirty="0">
                <a:solidFill>
                  <a:srgbClr val="65041A"/>
                </a:solidFill>
                <a:latin typeface="Adobe Garamond Pro" pitchFamily="18" charset="0"/>
                <a:hlinkClick r:id="rId5"/>
              </a:rPr>
              <a:t>http://www.hr.fsu.edu</a:t>
            </a:r>
            <a:endParaRPr lang="en-US" sz="2200" u="sng" kern="0" dirty="0">
              <a:solidFill>
                <a:srgbClr val="65041A"/>
              </a:solidFill>
              <a:latin typeface="Adobe Garamond Pro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2000" kern="0" dirty="0">
              <a:solidFill>
                <a:srgbClr val="65041A"/>
              </a:solidFill>
              <a:latin typeface="Adobe Garamond Pro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2400" kern="0" dirty="0">
              <a:solidFill>
                <a:srgbClr val="65041A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2400" kern="0" dirty="0">
              <a:solidFill>
                <a:srgbClr val="65041A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2296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Post Tax – Roth 403(b)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</a:rPr>
              <a:t>Choose from three participating investment companies: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b="1" kern="0" dirty="0">
                <a:solidFill>
                  <a:srgbClr val="791715"/>
                </a:solidFill>
                <a:latin typeface="Adobe Garamond Pro" pitchFamily="18" charset="0"/>
                <a:hlinkClick r:id="rId3"/>
              </a:rPr>
              <a:t>TIAA-CREF</a:t>
            </a:r>
            <a:r>
              <a:rPr lang="en-US" sz="2100" kern="0" dirty="0">
                <a:solidFill>
                  <a:srgbClr val="791715"/>
                </a:solidFill>
                <a:latin typeface="Adobe Garamond Pro" pitchFamily="18" charset="0"/>
              </a:rPr>
              <a:t> – (800) 842-2776 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b="1" kern="0" dirty="0">
                <a:solidFill>
                  <a:srgbClr val="791715"/>
                </a:solidFill>
                <a:latin typeface="Adobe Garamond Pro" pitchFamily="18" charset="0"/>
                <a:hlinkClick r:id="rId4"/>
              </a:rPr>
              <a:t>VALIC</a:t>
            </a:r>
            <a:r>
              <a:rPr lang="en-US" sz="2100" kern="0" dirty="0">
                <a:solidFill>
                  <a:srgbClr val="791715"/>
                </a:solidFill>
                <a:latin typeface="Adobe Garamond Pro" pitchFamily="18" charset="0"/>
              </a:rPr>
              <a:t> – (850) 297-0780 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b="1" kern="0" dirty="0">
                <a:solidFill>
                  <a:srgbClr val="791715"/>
                </a:solidFill>
                <a:latin typeface="Adobe Garamond Pro" pitchFamily="18" charset="0"/>
                <a:hlinkClick r:id="rId5"/>
              </a:rPr>
              <a:t>Voya</a:t>
            </a:r>
            <a:r>
              <a:rPr lang="en-US" sz="2100" b="1" kern="0" dirty="0">
                <a:solidFill>
                  <a:srgbClr val="791715"/>
                </a:solidFill>
                <a:latin typeface="Adobe Garamond Pro" pitchFamily="18" charset="0"/>
              </a:rPr>
              <a:t> </a:t>
            </a:r>
            <a:r>
              <a:rPr lang="en-US" sz="2100" kern="0" dirty="0">
                <a:solidFill>
                  <a:srgbClr val="791715"/>
                </a:solidFill>
                <a:latin typeface="Adobe Garamond Pro" pitchFamily="18" charset="0"/>
              </a:rPr>
              <a:t>– (850) 894-9611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</a:rPr>
              <a:t>Voluntary employee contributions made on an </a:t>
            </a:r>
            <a:r>
              <a:rPr lang="en-US" sz="2100" b="1" kern="0" dirty="0">
                <a:solidFill>
                  <a:srgbClr val="000000"/>
                </a:solidFill>
                <a:latin typeface="Adobe Garamond Pro" pitchFamily="18" charset="0"/>
              </a:rPr>
              <a:t>after-tax</a:t>
            </a: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</a:rPr>
              <a:t> basis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</a:rPr>
              <a:t>All taxes paid now instead of later on (when the money is withdrawn)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000000"/>
                </a:solidFill>
                <a:latin typeface="Adobe Garamond Pro" pitchFamily="18" charset="0"/>
              </a:rPr>
              <a:t>Roth 403(b) contributions are subject to the same yearly contribution limits as Traditional (pre-tax) 403(b) accounts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100" kern="0" dirty="0">
              <a:solidFill>
                <a:srgbClr val="791715"/>
              </a:solidFill>
              <a:latin typeface="Adobe Garamond Pro" pitchFamily="18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65041A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65041A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            	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lang="en-US" sz="22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IMPORTANT REMINDER!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65041A"/>
                </a:solidFill>
                <a:latin typeface="Adobe Garamond Pro Bold" pitchFamily="18" charset="0"/>
                <a:ea typeface="+mn-ea"/>
                <a:cs typeface="+mn-cs"/>
              </a:rPr>
              <a:t>Failure to elect ORP (by successfully completing the enrollment form and signing contracts with investment companies) within the first 90 days of employment will result in a permanent and irrevocable default election into the FRS Pension Plan.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5486400" cy="327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Book" pitchFamily="34" charset="0"/>
                <a:ea typeface="+mn-ea"/>
                <a:cs typeface="+mn-cs"/>
              </a:rPr>
              <a:t>Insurance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Book" pitchFamily="34" charset="0"/>
                <a:ea typeface="+mn-ea"/>
                <a:cs typeface="+mn-cs"/>
              </a:rPr>
              <a:t>Retirement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Benefits and Perks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Benefits and Perks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Florida Prepaid/College Investment Plan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Florida Prepaid Plan locks in today’s college/university costs for eligible dependents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529 College Investment Plan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Payroll deduction at FSU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Annual Open Enrollment from October through January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For information, call 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1-800-552-4723</a:t>
            </a: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 or visit </a:t>
            </a:r>
            <a:r>
              <a:rPr lang="en-US" sz="2200" u="sng" kern="0" dirty="0">
                <a:solidFill>
                  <a:srgbClr val="791715"/>
                </a:solidFill>
                <a:latin typeface="Adobe Garamond Pro" pitchFamily="18" charset="0"/>
                <a:ea typeface="+mn-ea"/>
                <a:cs typeface="+mn-cs"/>
                <a:hlinkClick r:id="rId3"/>
              </a:rPr>
              <a:t>http://www.myfloridaprepaid.com/what-we-offer/</a:t>
            </a:r>
            <a:endParaRPr lang="en-US" sz="2200" u="sng" kern="0" dirty="0">
              <a:solidFill>
                <a:srgbClr val="791715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Benefits and Perks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FSU Employee Tuition Scholarship Fund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Only for courses taken at FSU (degree or non-degree seeking)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Provides up to 6 hours per academic term, tuition-free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Available to salaried, full-time employees only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Requires supervisor and department chair approval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For guidelines and application, go to the 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  <a:hlinkClick r:id="rId3"/>
              </a:rPr>
              <a:t>Employee Tuition Scholarship website</a:t>
            </a:r>
            <a:r>
              <a:rPr lang="en-US" sz="22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 </a:t>
            </a: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or call </a:t>
            </a:r>
            <a:r>
              <a:rPr lang="en-US" sz="2200" kern="0" dirty="0">
                <a:solidFill>
                  <a:srgbClr val="791715"/>
                </a:solidFill>
                <a:latin typeface="Adobe Garamond Pro" pitchFamily="18" charset="0"/>
                <a:ea typeface="+mn-ea"/>
                <a:cs typeface="+mn-cs"/>
              </a:rPr>
              <a:t>(850) 644-6217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Benefits and Perks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Seminole Savings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Employee Discount Program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Provides discounts on products and services at participating local, state, and national businesses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Most participating companies will need to see your FSU Card or a printed coupon to receive discount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For a list of participating companies, visit </a:t>
            </a:r>
            <a:r>
              <a:rPr lang="en-US" sz="2200" u="sng" kern="0" dirty="0">
                <a:solidFill>
                  <a:srgbClr val="791715"/>
                </a:solidFill>
                <a:latin typeface="Adobe Garamond Pro" pitchFamily="18" charset="0"/>
                <a:ea typeface="+mn-ea"/>
                <a:cs typeface="+mn-cs"/>
                <a:hlinkClick r:id="rId3"/>
              </a:rPr>
              <a:t>http://hr.fsu.edu/seminolesavings</a:t>
            </a:r>
            <a:endParaRPr lang="en-US" sz="2200" u="sng" kern="0" dirty="0">
              <a:solidFill>
                <a:srgbClr val="791715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077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Thank you! </a:t>
            </a:r>
          </a:p>
          <a:p>
            <a:pPr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28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28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28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400" i="1" kern="0" dirty="0">
                <a:solidFill>
                  <a:srgbClr val="000000"/>
                </a:solidFill>
                <a:latin typeface="Adobe Garamond Pro" pitchFamily="18" charset="0"/>
              </a:rPr>
              <a:t>					Questions?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200" kern="0" dirty="0">
                <a:solidFill>
                  <a:srgbClr val="791715"/>
                </a:solidFill>
                <a:latin typeface="Adobe Garamond Pro" pitchFamily="18" charset="0"/>
              </a:rPr>
              <a:t>					(850) 644-4015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200" kern="0" dirty="0">
                <a:solidFill>
                  <a:srgbClr val="791715"/>
                </a:solidFill>
                <a:latin typeface="Adobe Garamond Pro" pitchFamily="18" charset="0"/>
              </a:rPr>
              <a:t>					</a:t>
            </a:r>
            <a:r>
              <a:rPr lang="en-US" sz="2200" kern="0" dirty="0">
                <a:solidFill>
                  <a:srgbClr val="791715"/>
                </a:solidFill>
                <a:latin typeface="Adobe Garamond Pro" pitchFamily="18" charset="0"/>
                <a:hlinkClick r:id="rId3"/>
              </a:rPr>
              <a:t>benefits@fsu.edu</a:t>
            </a:r>
            <a:endParaRPr lang="en-US" sz="2200" kern="0" dirty="0">
              <a:solidFill>
                <a:srgbClr val="791715"/>
              </a:solidFill>
              <a:latin typeface="Adobe Garamond Pro" pitchFamily="18" charset="0"/>
            </a:endParaRPr>
          </a:p>
          <a:p>
            <a:pPr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28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16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81000" y="762000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Health Insurance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800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sz="20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524000"/>
          <a:ext cx="7924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1200"/>
                <a:gridCol w="1981200"/>
                <a:gridCol w="1905000"/>
              </a:tblGrid>
              <a:tr h="7010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Monthly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Premium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Individual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Family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Spouse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 Program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102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Caslon Pro Bold" pitchFamily="18" charset="0"/>
                        </a:rPr>
                        <a:t>Who is covered?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Caslon Pro Bold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Employee Only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Employee + 1 or more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Both Full-Time State Employees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74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Caslon Pro Bold" pitchFamily="18" charset="0"/>
                        </a:rPr>
                        <a:t>Standard Plans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$50*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$180*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$15*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533400" y="4419600"/>
            <a:ext cx="85344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B0000"/>
                </a:solidFill>
                <a:latin typeface="Adobe Garamond Pro"/>
                <a:ea typeface="+mn-ea"/>
                <a:cs typeface="+mn-cs"/>
              </a:rPr>
              <a:t>Coverage can begin on the 1</a:t>
            </a:r>
            <a:r>
              <a:rPr lang="en-US" sz="2200" kern="0" baseline="30000" dirty="0">
                <a:solidFill>
                  <a:srgbClr val="2B0000"/>
                </a:solidFill>
                <a:latin typeface="Adobe Garamond Pro"/>
                <a:ea typeface="+mn-ea"/>
                <a:cs typeface="+mn-cs"/>
              </a:rPr>
              <a:t>st</a:t>
            </a:r>
            <a:r>
              <a:rPr lang="en-US" sz="2200" kern="0" dirty="0">
                <a:solidFill>
                  <a:srgbClr val="2B0000"/>
                </a:solidFill>
                <a:latin typeface="Adobe Garamond Pro"/>
                <a:ea typeface="+mn-ea"/>
                <a:cs typeface="+mn-cs"/>
              </a:rPr>
              <a:t> day of the month after your election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2B0000"/>
              </a:solidFill>
              <a:latin typeface="Adobe Garamond Pro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B0000"/>
                </a:solidFill>
                <a:latin typeface="Adobe Garamond Pro"/>
                <a:ea typeface="+mn-ea"/>
                <a:cs typeface="+mn-cs"/>
              </a:rPr>
              <a:t>Premium deductions in the Spring semester are doubled to ensure insurances are covered through the Summer months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33400" y="3810000"/>
            <a:ext cx="716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2B0000"/>
                </a:solidFill>
                <a:latin typeface="Adobe Garamond Pro" panose="02020502060506020403" pitchFamily="18" charset="0"/>
                <a:ea typeface="+mn-ea"/>
                <a:cs typeface="+mn-cs"/>
              </a:rPr>
              <a:t>*based on .75 FTE or higher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22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– HMO Insurance 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09650" y="3884613"/>
          <a:ext cx="7153275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367"/>
                <a:gridCol w="3688908"/>
              </a:tblGrid>
              <a:tr h="3963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Type of Medical Visit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Co-Payment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12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Office Visits (Primary)</a:t>
                      </a:r>
                      <a:endParaRPr lang="en-US" sz="19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$20</a:t>
                      </a:r>
                      <a:endParaRPr lang="en-US" sz="19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12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Office Visits</a:t>
                      </a:r>
                      <a:r>
                        <a:rPr lang="en-US" sz="19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(Specialty)</a:t>
                      </a:r>
                      <a:endParaRPr lang="en-US" sz="19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$40</a:t>
                      </a:r>
                      <a:endParaRPr lang="en-US" sz="19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12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Emergency Services</a:t>
                      </a:r>
                      <a:endParaRPr lang="en-US" sz="19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$100</a:t>
                      </a:r>
                      <a:endParaRPr lang="en-US" sz="19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12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Hospital</a:t>
                      </a:r>
                      <a:r>
                        <a:rPr lang="en-US" sz="19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Admission</a:t>
                      </a:r>
                      <a:endParaRPr lang="en-US" sz="19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$250</a:t>
                      </a:r>
                      <a:endParaRPr lang="en-US" sz="19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228600" y="1524000"/>
            <a:ext cx="43434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Emphasizes wellness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Requires primary care provider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Specialists may require a referral 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567238" y="1497013"/>
            <a:ext cx="4495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No deductibles 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No coinsurance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Only emergency services are paid outside the service </a:t>
            </a: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area</a:t>
            </a:r>
            <a:endParaRPr lang="en-US" sz="2200" kern="0" dirty="0">
              <a:solidFill>
                <a:srgbClr val="65041A"/>
              </a:solidFill>
              <a:latin typeface="Adobe Garamond Pro" pitchFamily="18" charset="0"/>
            </a:endParaRP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65041A"/>
                </a:solidFill>
                <a:latin typeface="Adobe Garamond Pro" pitchFamily="18" charset="0"/>
              </a:rPr>
              <a:t>The HMO must be notified within 48 hours of an emergency</a:t>
            </a:r>
            <a:endParaRPr lang="en-US" sz="1600" kern="0" dirty="0">
              <a:solidFill>
                <a:srgbClr val="65041A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76288"/>
            <a:ext cx="8610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PPO (Florida Blue)</a:t>
            </a:r>
            <a:endParaRPr lang="en-US" kern="0" dirty="0">
              <a:solidFill>
                <a:srgbClr val="000000"/>
              </a:solidFill>
              <a:latin typeface="Franklin Gothic Book" pitchFamily="34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World-wide coverage with no restrictions on providers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Co-payments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Coinsurance 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Annual Deductibles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Costs vary based on use of network or non-network providers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  <a:p>
            <a:pPr lvl="2" eaLnBrk="1" hangingPunct="1"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Adobe Garamond Pr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PPO (Florida Blue)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7500" y="1752600"/>
          <a:ext cx="8534400" cy="325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888"/>
                <a:gridCol w="3581400"/>
                <a:gridCol w="3140112"/>
              </a:tblGrid>
              <a:tr h="390224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Network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Non-Network</a:t>
                      </a: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98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Office Visits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$15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primary care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$25 specialty care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40% of the allowance,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plus the difference between the charge and the allowance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31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Calendar Year Deductible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$250 individual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$500 family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$750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individual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$1,500 family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7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Other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Annual maximum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 out-of-pocket coinsurance: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$2,500 individual; $5,000 family</a:t>
                      </a: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Employee may need to file claims for reimbursement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2712" marB="42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738188"/>
            <a:ext cx="8229600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3600" kern="0" dirty="0">
                <a:solidFill>
                  <a:srgbClr val="65041A"/>
                </a:solidFill>
                <a:latin typeface="Adobe Garamond Pro" pitchFamily="18" charset="0"/>
                <a:ea typeface="+mn-ea"/>
                <a:cs typeface="+mn-cs"/>
              </a:rPr>
              <a:t>Employee Benefits ‒ Health Insurance</a:t>
            </a: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endParaRPr lang="en-US" sz="500" kern="0" dirty="0">
              <a:solidFill>
                <a:srgbClr val="000000"/>
              </a:solidFill>
              <a:latin typeface="Franklin Gothic Demi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  <a:ea typeface="+mn-ea"/>
                <a:cs typeface="+mn-cs"/>
              </a:rPr>
              <a:t>Health Investor HMO and PPO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  <a:ea typeface="+mn-ea"/>
                <a:cs typeface="+mn-cs"/>
              </a:rPr>
              <a:t>Higher deductible and lower employee premium</a:t>
            </a:r>
            <a:endParaRPr lang="en-US" sz="2200" kern="0" dirty="0">
              <a:solidFill>
                <a:srgbClr val="000000"/>
              </a:solidFill>
              <a:latin typeface="Adobe Garamond Pro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97013" y="2286000"/>
          <a:ext cx="617220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798674"/>
                <a:gridCol w="1935126"/>
              </a:tblGrid>
              <a:tr h="3963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Individual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Family</a:t>
                      </a:r>
                    </a:p>
                  </a:txBody>
                  <a:tcPr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Caslon Pro Bold" pitchFamily="18" charset="0"/>
                        </a:rPr>
                        <a:t>Monthly Premium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Caslon Pro Bold" pitchFamily="18" charset="0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$15.00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$64.30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Caslon Pro Bold" pitchFamily="18" charset="0"/>
                        </a:rPr>
                        <a:t>Annual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Adobe Caslon Pro Bold" pitchFamily="18" charset="0"/>
                        </a:rPr>
                        <a:t> Deductible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Caslon Pro Bold" pitchFamily="18" charset="0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$1,300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$2,600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3740150"/>
            <a:ext cx="8229600" cy="836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Times" pitchFamily="18" charset="0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Franklin Gothic Demi" pitchFamily="34" charset="0"/>
              </a:rPr>
              <a:t>Health Savings Account 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latin typeface="Adobe Garamond Pro" pitchFamily="18" charset="0"/>
              </a:rPr>
              <a:t>Accumulates interest on balances that roll over for future use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8850" y="4633913"/>
          <a:ext cx="7272338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023"/>
                <a:gridCol w="2336657"/>
                <a:gridCol w="2336657"/>
              </a:tblGrid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Yearly Contribution</a:t>
                      </a:r>
                      <a:endParaRPr lang="en-US" sz="2000" b="1" i="1" dirty="0">
                        <a:solidFill>
                          <a:srgbClr val="000000"/>
                        </a:solidFill>
                        <a:latin typeface="Adobe Garamond Pro Bold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Individual</a:t>
                      </a:r>
                    </a:p>
                  </a:txBody>
                  <a:tcPr marL="91434" marR="91434"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 Bold" pitchFamily="18" charset="0"/>
                        </a:rPr>
                        <a:t>Family</a:t>
                      </a:r>
                    </a:p>
                  </a:txBody>
                  <a:tcPr marL="91434" marR="91434"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Employee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$2,850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$5,650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Employer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$500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dobe Garamond Pro" pitchFamily="18" charset="0"/>
                        </a:rPr>
                        <a:t>$1,000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Adobe Garamond Pro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umple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91715"/>
      </a:hlink>
      <a:folHlink>
        <a:srgbClr val="791715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>
          <a:outerShdw dist="35921" dir="2700000" algn="ctr" rotWithShape="0">
            <a:schemeClr val="bg2">
              <a:alpha val="99962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tabLst/>
          <a:defRPr kumimoji="0" sz="3200" b="0" i="0" u="none" strike="noStrike" kern="0" cap="none" spc="0" normalizeH="0" baseline="0" noProof="0" dirty="0" smtClean="0">
            <a:ln>
              <a:noFill/>
            </a:ln>
            <a:solidFill>
              <a:srgbClr val="2B000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FFFFFF"/>
    </a:dk1>
    <a:lt1>
      <a:srgbClr val="FFFFFF"/>
    </a:lt1>
    <a:dk2>
      <a:srgbClr val="FFFFFF"/>
    </a:dk2>
    <a:lt2>
      <a:srgbClr val="FFFFFF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791715"/>
    </a:hlink>
    <a:folHlink>
      <a:srgbClr val="791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6804</TotalTime>
  <Words>2698</Words>
  <Application>Microsoft Office PowerPoint</Application>
  <PresentationFormat>On-screen Show (4:3)</PresentationFormat>
  <Paragraphs>606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Adobe Garamond Pro Bold</vt:lpstr>
      <vt:lpstr>MS PGothic</vt:lpstr>
      <vt:lpstr>Trebuchet MS</vt:lpstr>
      <vt:lpstr>Calibri</vt:lpstr>
      <vt:lpstr>Times</vt:lpstr>
      <vt:lpstr>Osaka</vt:lpstr>
      <vt:lpstr>Adobe Garamond Pro</vt:lpstr>
      <vt:lpstr>Arial</vt:lpstr>
      <vt:lpstr>Franklin Gothic Book</vt:lpstr>
      <vt:lpstr>Adobe Caslon Pro Bold</vt:lpstr>
      <vt:lpstr>Franklin Gothic Demi</vt:lpstr>
      <vt:lpstr>Crumple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Laymon Gray</dc:creator>
  <cp:lastModifiedBy>Crawford, Melissa</cp:lastModifiedBy>
  <cp:revision>592</cp:revision>
  <cp:lastPrinted>2012-08-14T16:45:06Z</cp:lastPrinted>
  <dcterms:created xsi:type="dcterms:W3CDTF">2010-04-30T17:33:44Z</dcterms:created>
  <dcterms:modified xsi:type="dcterms:W3CDTF">2015-08-11T14:09:44Z</dcterms:modified>
</cp:coreProperties>
</file>