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7" r:id="rId3"/>
    <p:sldId id="379" r:id="rId4"/>
    <p:sldId id="291" r:id="rId5"/>
    <p:sldId id="380" r:id="rId6"/>
    <p:sldId id="290" r:id="rId7"/>
    <p:sldId id="383" r:id="rId8"/>
    <p:sldId id="384" r:id="rId9"/>
    <p:sldId id="385" r:id="rId10"/>
    <p:sldId id="301" r:id="rId11"/>
    <p:sldId id="386" r:id="rId12"/>
    <p:sldId id="349" r:id="rId13"/>
    <p:sldId id="303" r:id="rId14"/>
    <p:sldId id="375" r:id="rId15"/>
    <p:sldId id="350" r:id="rId16"/>
    <p:sldId id="351" r:id="rId17"/>
    <p:sldId id="352" r:id="rId18"/>
    <p:sldId id="381" r:id="rId19"/>
    <p:sldId id="304" r:id="rId20"/>
    <p:sldId id="376" r:id="rId21"/>
    <p:sldId id="374" r:id="rId22"/>
    <p:sldId id="377" r:id="rId23"/>
    <p:sldId id="306" r:id="rId24"/>
    <p:sldId id="353" r:id="rId25"/>
    <p:sldId id="378" r:id="rId26"/>
    <p:sldId id="307" r:id="rId27"/>
    <p:sldId id="308" r:id="rId28"/>
    <p:sldId id="309" r:id="rId29"/>
    <p:sldId id="382" r:id="rId3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40015"/>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17" autoAdjust="0"/>
    <p:restoredTop sz="94660"/>
  </p:normalViewPr>
  <p:slideViewPr>
    <p:cSldViewPr>
      <p:cViewPr varScale="1">
        <p:scale>
          <a:sx n="88" d="100"/>
          <a:sy n="88" d="100"/>
        </p:scale>
        <p:origin x="-36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ucrawford\Desktop\AHPStats.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ucrawford\Desktop\AHPSta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75797817379405E-2"/>
          <c:y val="8.8828142409117183E-2"/>
          <c:w val="0.88156329915818765"/>
          <c:h val="0.70280262585921149"/>
        </c:manualLayout>
      </c:layout>
      <c:barChart>
        <c:barDir val="col"/>
        <c:grouping val="clustered"/>
        <c:varyColors val="0"/>
        <c:ser>
          <c:idx val="0"/>
          <c:order val="0"/>
          <c:spPr>
            <a:solidFill>
              <a:srgbClr val="800000"/>
            </a:solidFill>
          </c:spPr>
          <c:invertIfNegative val="0"/>
          <c:dLbls>
            <c:dLbl>
              <c:idx val="9"/>
              <c:spPr>
                <a:ln w="38100">
                  <a:noFill/>
                </a:ln>
              </c:spPr>
              <c:txPr>
                <a:bodyPr/>
                <a:lstStyle/>
                <a:p>
                  <a:pP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dLbl>
            <c:dLbl>
              <c:idx val="10"/>
              <c:spPr>
                <a:ln w="38100">
                  <a:noFill/>
                </a:ln>
              </c:spPr>
              <c:txPr>
                <a:bodyPr/>
                <a:lstStyle/>
                <a:p>
                  <a:pP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dLbl>
            <c:spPr>
              <a:noFill/>
              <a:ln w="25400">
                <a:noFill/>
              </a:ln>
            </c:spPr>
            <c:txPr>
              <a:bodyPr wrap="square" lIns="38100" tIns="19050" rIns="38100" bIns="19050" anchor="ctr">
                <a:spAutoFit/>
              </a:bodyPr>
              <a:lstStyle/>
              <a:p>
                <a:pP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'By Academic Year'!$A$2:$A$14</c:f>
              <c:strCache>
                <c:ptCount val="13"/>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strCache>
            </c:strRef>
          </c:cat>
          <c:val>
            <c:numRef>
              <c:f>'By Academic Year'!$B$2:$B$14</c:f>
              <c:numCache>
                <c:formatCode>General</c:formatCode>
                <c:ptCount val="13"/>
                <c:pt idx="0">
                  <c:v>46</c:v>
                </c:pt>
                <c:pt idx="1">
                  <c:v>76</c:v>
                </c:pt>
                <c:pt idx="2">
                  <c:v>80</c:v>
                </c:pt>
                <c:pt idx="3">
                  <c:v>156</c:v>
                </c:pt>
                <c:pt idx="4">
                  <c:v>161</c:v>
                </c:pt>
                <c:pt idx="5">
                  <c:v>157</c:v>
                </c:pt>
                <c:pt idx="6">
                  <c:v>208</c:v>
                </c:pt>
                <c:pt idx="7">
                  <c:v>239</c:v>
                </c:pt>
                <c:pt idx="8">
                  <c:v>279</c:v>
                </c:pt>
                <c:pt idx="9">
                  <c:v>294</c:v>
                </c:pt>
                <c:pt idx="10">
                  <c:v>316</c:v>
                </c:pt>
                <c:pt idx="11">
                  <c:v>246</c:v>
                </c:pt>
                <c:pt idx="12">
                  <c:v>200</c:v>
                </c:pt>
              </c:numCache>
            </c:numRef>
          </c:val>
        </c:ser>
        <c:dLbls>
          <c:showLegendKey val="0"/>
          <c:showVal val="0"/>
          <c:showCatName val="0"/>
          <c:showSerName val="0"/>
          <c:showPercent val="0"/>
          <c:showBubbleSize val="0"/>
        </c:dLbls>
        <c:gapWidth val="150"/>
        <c:axId val="126608896"/>
        <c:axId val="126610816"/>
      </c:barChart>
      <c:catAx>
        <c:axId val="126608896"/>
        <c:scaling>
          <c:orientation val="minMax"/>
        </c:scaling>
        <c:delete val="0"/>
        <c:axPos val="b"/>
        <c:title>
          <c:tx>
            <c:rich>
              <a:bodyPr/>
              <a:lstStyle/>
              <a:p>
                <a:pPr>
                  <a:defRPr sz="1600" b="1" i="0" u="none" strike="noStrike" baseline="0">
                    <a:solidFill>
                      <a:srgbClr val="000000"/>
                    </a:solidFill>
                    <a:latin typeface="Calibri"/>
                    <a:ea typeface="Calibri"/>
                    <a:cs typeface="Calibri"/>
                  </a:defRPr>
                </a:pPr>
                <a:r>
                  <a:rPr lang="en-US"/>
                  <a:t>Academic Year</a:t>
                </a:r>
              </a:p>
            </c:rich>
          </c:tx>
          <c:layout>
            <c:manualLayout>
              <c:xMode val="edge"/>
              <c:yMode val="edge"/>
              <c:x val="0.42623230105683602"/>
              <c:y val="0.93163936207786557"/>
            </c:manualLayout>
          </c:layout>
          <c:overlay val="0"/>
        </c:title>
        <c:numFmt formatCode="General" sourceLinked="1"/>
        <c:majorTickMark val="out"/>
        <c:minorTickMark val="none"/>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126610816"/>
        <c:crosses val="autoZero"/>
        <c:auto val="1"/>
        <c:lblAlgn val="ctr"/>
        <c:lblOffset val="100"/>
        <c:noMultiLvlLbl val="0"/>
      </c:catAx>
      <c:valAx>
        <c:axId val="126610816"/>
        <c:scaling>
          <c:orientation val="minMax"/>
        </c:scaling>
        <c:delete val="0"/>
        <c:axPos val="l"/>
        <c:numFmt formatCode="General" sourceLinked="1"/>
        <c:majorTickMark val="out"/>
        <c:minorTickMark val="none"/>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126608896"/>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309"/>
      <c:rAngAx val="0"/>
      <c:perspective val="30"/>
    </c:view3D>
    <c:floor>
      <c:thickness val="0"/>
    </c:floor>
    <c:sideWall>
      <c:thickness val="0"/>
    </c:sideWall>
    <c:backWall>
      <c:thickness val="0"/>
    </c:backWall>
    <c:plotArea>
      <c:layout>
        <c:manualLayout>
          <c:layoutTarget val="inner"/>
          <c:xMode val="edge"/>
          <c:yMode val="edge"/>
          <c:x val="1.9430050822587266E-2"/>
          <c:y val="4.4246668685645058E-2"/>
          <c:w val="0.89228358793576101"/>
          <c:h val="0.85110908538438201"/>
        </c:manualLayout>
      </c:layout>
      <c:pie3DChart>
        <c:varyColors val="1"/>
        <c:ser>
          <c:idx val="0"/>
          <c:order val="0"/>
          <c:explosion val="6"/>
          <c:dPt>
            <c:idx val="0"/>
            <c:bubble3D val="0"/>
            <c:spPr>
              <a:solidFill>
                <a:srgbClr val="C00000"/>
              </a:solidFill>
            </c:spPr>
          </c:dPt>
          <c:dPt>
            <c:idx val="1"/>
            <c:bubble3D val="0"/>
            <c:explosion val="8"/>
            <c:spPr>
              <a:solidFill>
                <a:srgbClr val="FFFF00"/>
              </a:solidFill>
            </c:spPr>
          </c:dPt>
          <c:dPt>
            <c:idx val="2"/>
            <c:bubble3D val="0"/>
            <c:spPr>
              <a:solidFill>
                <a:srgbClr val="00B0F0"/>
              </a:solidFill>
            </c:spPr>
          </c:dPt>
          <c:dPt>
            <c:idx val="3"/>
            <c:bubble3D val="0"/>
            <c:spPr>
              <a:solidFill>
                <a:srgbClr val="00B050"/>
              </a:solidFill>
            </c:spPr>
          </c:dPt>
          <c:dPt>
            <c:idx val="4"/>
            <c:bubble3D val="0"/>
            <c:spPr>
              <a:solidFill>
                <a:srgbClr val="0070C0"/>
              </a:solidFill>
            </c:spPr>
          </c:dPt>
          <c:dPt>
            <c:idx val="5"/>
            <c:bubble3D val="0"/>
            <c:spPr>
              <a:solidFill>
                <a:srgbClr val="FFFF00"/>
              </a:solidFill>
            </c:spPr>
          </c:dPt>
          <c:dPt>
            <c:idx val="6"/>
            <c:bubble3D val="0"/>
            <c:spPr>
              <a:solidFill>
                <a:srgbClr val="7030A0"/>
              </a:solidFill>
            </c:spPr>
          </c:dPt>
          <c:dPt>
            <c:idx val="7"/>
            <c:bubble3D val="0"/>
            <c:spPr>
              <a:solidFill>
                <a:srgbClr val="FF9900"/>
              </a:solidFill>
            </c:spPr>
          </c:dPt>
          <c:dPt>
            <c:idx val="8"/>
            <c:bubble3D val="0"/>
            <c:spPr>
              <a:solidFill>
                <a:srgbClr val="92D050"/>
              </a:solidFill>
            </c:spPr>
          </c:dPt>
          <c:dPt>
            <c:idx val="9"/>
            <c:bubble3D val="0"/>
            <c:spPr>
              <a:solidFill>
                <a:srgbClr val="002060"/>
              </a:solidFill>
            </c:spPr>
          </c:dPt>
          <c:dLbls>
            <c:dLbl>
              <c:idx val="0"/>
              <c:layout>
                <c:manualLayout>
                  <c:x val="2.6548640072383799E-2"/>
                  <c:y val="-2.11945644495688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5.9762093561967405E-2"/>
                  <c:y val="0.12271325459317585"/>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9.4678965837839857E-2"/>
                  <c:y val="-9.6153846153847321E-3"/>
                </c:manualLayout>
              </c:layout>
              <c:tx>
                <c:rich>
                  <a:bodyPr/>
                  <a:lstStyle/>
                  <a:p>
                    <a:r>
                      <a:rPr lang="en-US" dirty="0" smtClean="0"/>
                      <a:t>Reduced </a:t>
                    </a:r>
                    <a:r>
                      <a:rPr lang="en-US" dirty="0"/>
                      <a:t>grade </a:t>
                    </a:r>
                    <a:r>
                      <a:rPr lang="en-US" dirty="0" smtClean="0"/>
                      <a:t/>
                    </a:r>
                    <a:br>
                      <a:rPr lang="en-US" dirty="0" smtClean="0"/>
                    </a:br>
                    <a:r>
                      <a:rPr lang="en-US" dirty="0" smtClean="0"/>
                      <a:t>for </a:t>
                    </a:r>
                    <a:r>
                      <a:rPr lang="en-US" dirty="0"/>
                      <a:t>the assignment
12%</a:t>
                    </a:r>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9.30610698736756E-2"/>
                  <c:y val="0.13428831011508166"/>
                </c:manualLayout>
              </c:layout>
              <c:tx>
                <c:rich>
                  <a:bodyPr/>
                  <a:lstStyle/>
                  <a:p>
                    <a:r>
                      <a:rPr lang="en-US" dirty="0" smtClean="0"/>
                      <a:t>Reduced </a:t>
                    </a:r>
                    <a:r>
                      <a:rPr lang="en-US" dirty="0"/>
                      <a:t>grade </a:t>
                    </a:r>
                    <a:r>
                      <a:rPr lang="en-US" dirty="0" smtClean="0"/>
                      <a:t/>
                    </a:r>
                    <a:br>
                      <a:rPr lang="en-US" dirty="0" smtClean="0"/>
                    </a:br>
                    <a:r>
                      <a:rPr lang="en-US" dirty="0" smtClean="0"/>
                      <a:t>for </a:t>
                    </a:r>
                    <a:r>
                      <a:rPr lang="en-US" dirty="0"/>
                      <a:t>the course
8%</a:t>
                    </a:r>
                  </a:p>
                </c:rich>
              </c:tx>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0218018939556783"/>
                  <c:y val="0.18702680193821913"/>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6.7341649293090389E-2"/>
                  <c:y val="6.566651524328689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2.1852840466890351E-2"/>
                  <c:y val="3.157354128810827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2.938213815316908E-2"/>
                  <c:y val="-3.7415455279628508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8"/>
              <c:layout>
                <c:manualLayout>
                  <c:x val="-4.1958047307430982E-2"/>
                  <c:y val="-8.456465778316171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2.7872637393790693E-2"/>
                  <c:y val="-0.11538461538461539"/>
                </c:manualLayout>
              </c:layout>
              <c:showLegendKey val="0"/>
              <c:showVal val="1"/>
              <c:showCatName val="1"/>
              <c:showSerName val="0"/>
              <c:showPercent val="0"/>
              <c:showBubbleSize val="0"/>
              <c:extLst>
                <c:ext xmlns:c15="http://schemas.microsoft.com/office/drawing/2012/chart" uri="{CE6537A1-D6FC-4f65-9D91-7224C49458BB}">
                  <c15:layout/>
                </c:ext>
              </c:extLst>
            </c:dLbl>
            <c:dLbl>
              <c:idx val="10"/>
              <c:layout>
                <c:manualLayout>
                  <c:x val="-5.7090614566387816E-2"/>
                  <c:y val="-0.13179209569957601"/>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000" b="1">
                    <a:solidFill>
                      <a:schemeClr val="bg1"/>
                    </a:solidFill>
                    <a:latin typeface="Calibri" pitchFamily="34" charset="0"/>
                    <a:cs typeface="Calibri" pitchFamily="34" charset="0"/>
                  </a:defRPr>
                </a:pPr>
                <a:endParaRPr lang="en-US"/>
              </a:p>
            </c:txPr>
            <c:showLegendKey val="0"/>
            <c:showVal val="0"/>
            <c:showCatName val="1"/>
            <c:showSerName val="0"/>
            <c:showPercent val="1"/>
            <c:showBubbleSize val="0"/>
            <c:showLeaderLines val="1"/>
            <c:leaderLines>
              <c:spPr>
                <a:ln>
                  <a:solidFill>
                    <a:schemeClr val="bg1"/>
                  </a:solidFill>
                </a:ln>
              </c:spPr>
            </c:leaderLines>
            <c:extLst>
              <c:ext xmlns:c15="http://schemas.microsoft.com/office/drawing/2012/chart" uri="{CE6537A1-D6FC-4f65-9D91-7224C49458BB}">
                <c15:layout/>
              </c:ext>
            </c:extLst>
          </c:dLbls>
          <c:cat>
            <c:strRef>
              <c:f>'Sanctions12-13'!$A$1:$A$11</c:f>
              <c:strCache>
                <c:ptCount val="11"/>
                <c:pt idx="0">
                  <c:v>F in the course</c:v>
                </c:pt>
                <c:pt idx="1">
                  <c:v>F on the assignment</c:v>
                </c:pt>
                <c:pt idx="2">
                  <c:v>Reduced grade for the assignment</c:v>
                </c:pt>
                <c:pt idx="3">
                  <c:v>Reduced grade for the course</c:v>
                </c:pt>
                <c:pt idx="4">
                  <c:v>Suspension</c:v>
                </c:pt>
                <c:pt idx="5">
                  <c:v>ACE Consultation</c:v>
                </c:pt>
                <c:pt idx="6">
                  <c:v>Disciplinary Probation</c:v>
                </c:pt>
                <c:pt idx="7">
                  <c:v>SRR Ethics Class</c:v>
                </c:pt>
                <c:pt idx="8">
                  <c:v>Additional Academic Work</c:v>
                </c:pt>
                <c:pt idx="9">
                  <c:v>Dismissal</c:v>
                </c:pt>
                <c:pt idx="10">
                  <c:v>Educational Activities</c:v>
                </c:pt>
              </c:strCache>
            </c:strRef>
          </c:cat>
          <c:val>
            <c:numRef>
              <c:f>'Sanctions12-13'!$B$1:$B$11</c:f>
              <c:numCache>
                <c:formatCode>General</c:formatCode>
                <c:ptCount val="11"/>
                <c:pt idx="0">
                  <c:v>23</c:v>
                </c:pt>
                <c:pt idx="1">
                  <c:v>119</c:v>
                </c:pt>
                <c:pt idx="2">
                  <c:v>32</c:v>
                </c:pt>
                <c:pt idx="3">
                  <c:v>25</c:v>
                </c:pt>
                <c:pt idx="4">
                  <c:v>4</c:v>
                </c:pt>
                <c:pt idx="5">
                  <c:v>5</c:v>
                </c:pt>
                <c:pt idx="6">
                  <c:v>9</c:v>
                </c:pt>
                <c:pt idx="7">
                  <c:v>1</c:v>
                </c:pt>
                <c:pt idx="8">
                  <c:v>10</c:v>
                </c:pt>
                <c:pt idx="9">
                  <c:v>1</c:v>
                </c:pt>
                <c:pt idx="10">
                  <c:v>7</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noFill/>
    <a:ln>
      <a:noFill/>
    </a:ln>
    <a:effectLst>
      <a:outerShdw blurRad="50800" dist="50800" dir="5400000" algn="ctr" rotWithShape="0">
        <a:schemeClr val="tx1"/>
      </a:outerShdw>
    </a:effectLst>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0.70782</cdr:x>
      <cdr:y>0.90262</cdr:y>
    </cdr:from>
    <cdr:to>
      <cdr:x>0.98474</cdr:x>
      <cdr:y>0.94647</cdr:y>
    </cdr:to>
    <cdr:sp macro="" textlink="">
      <cdr:nvSpPr>
        <cdr:cNvPr id="2" name="TextBox 3"/>
        <cdr:cNvSpPr txBox="1"/>
      </cdr:nvSpPr>
      <cdr:spPr>
        <a:xfrm xmlns:a="http://schemas.openxmlformats.org/drawingml/2006/main">
          <a:off x="4476690" y="3289091"/>
          <a:ext cx="1751408" cy="159786"/>
        </a:xfrm>
        <a:prstGeom xmlns:a="http://schemas.openxmlformats.org/drawingml/2006/main" prst="rect">
          <a:avLst/>
        </a:prstGeom>
        <a:ln xmlns:a="http://schemas.openxmlformats.org/drawingml/2006/main" w="12700">
          <a:no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0"/>
          <a:r>
            <a:rPr lang="en-US" sz="1200" b="1" i="0" baseline="0" dirty="0">
              <a:solidFill>
                <a:schemeClr val="dk1"/>
              </a:solidFill>
              <a:effectLst/>
              <a:latin typeface="+mn-lt"/>
              <a:ea typeface="+mn-ea"/>
              <a:cs typeface="+mn-cs"/>
            </a:rPr>
            <a:t>*Through </a:t>
          </a:r>
          <a:r>
            <a:rPr lang="en-US" sz="1200" b="1" i="0" baseline="0" dirty="0" smtClean="0">
              <a:solidFill>
                <a:schemeClr val="dk1"/>
              </a:solidFill>
              <a:effectLst/>
              <a:latin typeface="+mn-lt"/>
              <a:ea typeface="+mn-ea"/>
              <a:cs typeface="+mn-cs"/>
            </a:rPr>
            <a:t>April 20, 2015</a:t>
          </a:r>
          <a:endParaRPr lang="en-US" sz="1200" b="1" i="0" baseline="0" dirty="0">
            <a:solidFill>
              <a:schemeClr val="dk1"/>
            </a:solidFill>
            <a:effectLst/>
            <a:latin typeface="+mn-lt"/>
            <a:ea typeface="+mn-ea"/>
            <a:cs typeface="+mn-cs"/>
          </a:endParaRPr>
        </a:p>
        <a:p xmlns:a="http://schemas.openxmlformats.org/drawingml/2006/main">
          <a:pPr algn="ctr" rtl="0"/>
          <a:endParaRPr lang="en-US" sz="1200" dirty="0">
            <a:effectLst/>
          </a:endParaRPr>
        </a:p>
        <a:p xmlns:a="http://schemas.openxmlformats.org/drawingml/2006/main">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0.72021</cdr:x>
      <cdr:y>0.07692</cdr:y>
    </cdr:from>
    <cdr:to>
      <cdr:x>0.99499</cdr:x>
      <cdr:y>0.32692</cdr:y>
    </cdr:to>
    <cdr:sp macro="" textlink="">
      <cdr:nvSpPr>
        <cdr:cNvPr id="2" name="TextBox 2"/>
        <cdr:cNvSpPr txBox="1"/>
      </cdr:nvSpPr>
      <cdr:spPr>
        <a:xfrm xmlns:a="http://schemas.openxmlformats.org/drawingml/2006/main">
          <a:off x="4707468" y="304801"/>
          <a:ext cx="1796075" cy="99060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sz="2000" b="1" dirty="0" smtClean="0">
              <a:solidFill>
                <a:srgbClr val="FFFFFF"/>
              </a:solidFill>
              <a:latin typeface="Calibri" pitchFamily="34" charset="0"/>
              <a:cs typeface="Calibri" pitchFamily="34" charset="0"/>
            </a:rPr>
            <a:t>2013-2014</a:t>
          </a:r>
          <a:endParaRPr lang="en-US" sz="2000" b="1" dirty="0">
            <a:solidFill>
              <a:srgbClr val="FFFFFF"/>
            </a:solidFill>
            <a:latin typeface="Calibri" pitchFamily="34" charset="0"/>
            <a:cs typeface="Calibri" pitchFamily="34" charset="0"/>
          </a:endParaRPr>
        </a:p>
        <a:p xmlns:a="http://schemas.openxmlformats.org/drawingml/2006/main">
          <a:pPr algn="r"/>
          <a:r>
            <a:rPr lang="en-US" sz="2000" b="1" dirty="0">
              <a:solidFill>
                <a:srgbClr val="FFFFFF"/>
              </a:solidFill>
              <a:latin typeface="Calibri" pitchFamily="34" charset="0"/>
              <a:cs typeface="Calibri" pitchFamily="34" charset="0"/>
            </a:rPr>
            <a:t>Academic</a:t>
          </a:r>
          <a:r>
            <a:rPr lang="en-US" sz="2000" b="1" baseline="0" dirty="0">
              <a:solidFill>
                <a:srgbClr val="FFFFFF"/>
              </a:solidFill>
              <a:latin typeface="Calibri" pitchFamily="34" charset="0"/>
              <a:cs typeface="Calibri" pitchFamily="34" charset="0"/>
            </a:rPr>
            <a:t> Year Sanctions</a:t>
          </a:r>
          <a:endParaRPr lang="en-US" sz="2000" b="1" dirty="0">
            <a:solidFill>
              <a:srgbClr val="FFFFFF"/>
            </a:solidFill>
            <a:latin typeface="Calibri" pitchFamily="34" charset="0"/>
            <a:cs typeface="Calibri" pitchFamily="34" charset="0"/>
          </a:endParaRPr>
        </a:p>
      </cdr:txBody>
    </cdr:sp>
  </cdr:relSizeAnchor>
  <cdr:relSizeAnchor xmlns:cdr="http://schemas.openxmlformats.org/drawingml/2006/chartDrawing">
    <cdr:from>
      <cdr:x>0.73187</cdr:x>
      <cdr:y>0.62539</cdr:y>
    </cdr:from>
    <cdr:to>
      <cdr:x>0.97669</cdr:x>
      <cdr:y>0.79847</cdr:y>
    </cdr:to>
    <cdr:sp macro="" textlink="">
      <cdr:nvSpPr>
        <cdr:cNvPr id="3" name="TextBox 3"/>
        <cdr:cNvSpPr txBox="1"/>
      </cdr:nvSpPr>
      <cdr:spPr>
        <a:xfrm xmlns:a="http://schemas.openxmlformats.org/drawingml/2006/main">
          <a:off x="4783668" y="2478052"/>
          <a:ext cx="1600209" cy="68580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sz="1000" b="1" dirty="0" smtClean="0">
              <a:solidFill>
                <a:srgbClr val="FFFFFF"/>
              </a:solidFill>
              <a:latin typeface="Calibri" pitchFamily="34" charset="0"/>
              <a:cs typeface="Calibri" pitchFamily="34" charset="0"/>
            </a:rPr>
            <a:t>Reprimand</a:t>
          </a:r>
          <a:r>
            <a:rPr lang="en-US" sz="1000" b="1" baseline="0" dirty="0" smtClean="0">
              <a:solidFill>
                <a:srgbClr val="FFFFFF"/>
              </a:solidFill>
              <a:latin typeface="Calibri" pitchFamily="34" charset="0"/>
              <a:cs typeface="Calibri" pitchFamily="34" charset="0"/>
            </a:rPr>
            <a:t> </a:t>
          </a:r>
          <a:r>
            <a:rPr lang="en-US" sz="1000" b="1" baseline="0" dirty="0">
              <a:solidFill>
                <a:srgbClr val="FFFFFF"/>
              </a:solidFill>
              <a:latin typeface="Calibri" pitchFamily="34" charset="0"/>
              <a:cs typeface="Calibri" pitchFamily="34" charset="0"/>
            </a:rPr>
            <a:t>- 0%</a:t>
          </a:r>
        </a:p>
        <a:p xmlns:a="http://schemas.openxmlformats.org/drawingml/2006/main">
          <a:pPr algn="r"/>
          <a:r>
            <a:rPr lang="en-US" sz="1000" b="1" baseline="0" dirty="0">
              <a:solidFill>
                <a:srgbClr val="FFFFFF"/>
              </a:solidFill>
              <a:latin typeface="Calibri" pitchFamily="34" charset="0"/>
              <a:cs typeface="Calibri" pitchFamily="34" charset="0"/>
            </a:rPr>
            <a:t>Revocation of Degree - 0%</a:t>
          </a:r>
        </a:p>
        <a:p xmlns:a="http://schemas.openxmlformats.org/drawingml/2006/main">
          <a:pPr algn="r"/>
          <a:r>
            <a:rPr lang="en-US" sz="1000" b="1" baseline="0" dirty="0" smtClean="0">
              <a:solidFill>
                <a:srgbClr val="FFFFFF"/>
              </a:solidFill>
              <a:latin typeface="Calibri" pitchFamily="34" charset="0"/>
              <a:cs typeface="Calibri" pitchFamily="34" charset="0"/>
            </a:rPr>
            <a:t>None </a:t>
          </a:r>
          <a:r>
            <a:rPr lang="en-US" sz="1000" b="1" baseline="0" dirty="0">
              <a:solidFill>
                <a:srgbClr val="FFFFFF"/>
              </a:solidFill>
              <a:latin typeface="Calibri" pitchFamily="34" charset="0"/>
              <a:cs typeface="Calibri" pitchFamily="34" charset="0"/>
            </a:rPr>
            <a:t>- 0</a:t>
          </a:r>
          <a:r>
            <a:rPr lang="en-US" sz="1000" b="1" baseline="0" dirty="0" smtClean="0">
              <a:solidFill>
                <a:srgbClr val="FFFFFF"/>
              </a:solidFill>
              <a:latin typeface="Calibri" pitchFamily="34" charset="0"/>
              <a:cs typeface="Calibri" pitchFamily="34" charset="0"/>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697367F-448C-445D-95E9-F25AF17B2D12}" type="datetimeFigureOut">
              <a:rPr lang="en-US" smtClean="0"/>
              <a:t>8/5/2015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652085C-80E0-44DC-8480-C3D22ED4305E}" type="slidenum">
              <a:rPr lang="en-US" smtClean="0"/>
              <a:t>‹#›</a:t>
            </a:fld>
            <a:endParaRPr lang="en-US"/>
          </a:p>
        </p:txBody>
      </p:sp>
    </p:spTree>
    <p:extLst>
      <p:ext uri="{BB962C8B-B14F-4D97-AF65-F5344CB8AC3E}">
        <p14:creationId xmlns:p14="http://schemas.microsoft.com/office/powerpoint/2010/main" val="2538076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388ABD-6BB2-BB4A-8D5D-E1F7492F9B7B}" type="datetimeFigureOut">
              <a:rPr lang="en-US" smtClean="0"/>
              <a:pPr/>
              <a:t>8/5/2015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8847E8-420B-DD45-9313-946F90A43807}" type="slidenum">
              <a:rPr lang="en-US" smtClean="0"/>
              <a:pPr/>
              <a:t>‹#›</a:t>
            </a:fld>
            <a:endParaRPr lang="en-US"/>
          </a:p>
        </p:txBody>
      </p:sp>
    </p:spTree>
    <p:extLst>
      <p:ext uri="{BB962C8B-B14F-4D97-AF65-F5344CB8AC3E}">
        <p14:creationId xmlns:p14="http://schemas.microsoft.com/office/powerpoint/2010/main" val="31241351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A483B5-6879-48CB-9BCE-8BAACDDC2961}"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2841E-4897-4239-BCDB-F05514C3FCCB}" type="slidenum">
              <a:rPr lang="en-US" smtClean="0"/>
              <a:pPr/>
              <a:t>‹#›</a:t>
            </a:fld>
            <a:endParaRPr lang="en-US"/>
          </a:p>
        </p:txBody>
      </p:sp>
    </p:spTree>
    <p:extLst>
      <p:ext uri="{BB962C8B-B14F-4D97-AF65-F5344CB8AC3E}">
        <p14:creationId xmlns:p14="http://schemas.microsoft.com/office/powerpoint/2010/main" val="61685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483B5-6879-48CB-9BCE-8BAACDDC2961}"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2841E-4897-4239-BCDB-F05514C3FCCB}" type="slidenum">
              <a:rPr lang="en-US" smtClean="0"/>
              <a:pPr/>
              <a:t>‹#›</a:t>
            </a:fld>
            <a:endParaRPr lang="en-US"/>
          </a:p>
        </p:txBody>
      </p:sp>
    </p:spTree>
    <p:extLst>
      <p:ext uri="{BB962C8B-B14F-4D97-AF65-F5344CB8AC3E}">
        <p14:creationId xmlns:p14="http://schemas.microsoft.com/office/powerpoint/2010/main" val="3226105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483B5-6879-48CB-9BCE-8BAACDDC2961}"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2841E-4897-4239-BCDB-F05514C3FCCB}" type="slidenum">
              <a:rPr lang="en-US" smtClean="0"/>
              <a:pPr/>
              <a:t>‹#›</a:t>
            </a:fld>
            <a:endParaRPr lang="en-US"/>
          </a:p>
        </p:txBody>
      </p:sp>
    </p:spTree>
    <p:extLst>
      <p:ext uri="{BB962C8B-B14F-4D97-AF65-F5344CB8AC3E}">
        <p14:creationId xmlns:p14="http://schemas.microsoft.com/office/powerpoint/2010/main" val="186870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483B5-6879-48CB-9BCE-8BAACDDC2961}"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2841E-4897-4239-BCDB-F05514C3FCCB}" type="slidenum">
              <a:rPr lang="en-US" smtClean="0"/>
              <a:pPr/>
              <a:t>‹#›</a:t>
            </a:fld>
            <a:endParaRPr lang="en-US"/>
          </a:p>
        </p:txBody>
      </p:sp>
    </p:spTree>
    <p:extLst>
      <p:ext uri="{BB962C8B-B14F-4D97-AF65-F5344CB8AC3E}">
        <p14:creationId xmlns:p14="http://schemas.microsoft.com/office/powerpoint/2010/main" val="155590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A483B5-6879-48CB-9BCE-8BAACDDC2961}"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2841E-4897-4239-BCDB-F05514C3FCCB}" type="slidenum">
              <a:rPr lang="en-US" smtClean="0"/>
              <a:pPr/>
              <a:t>‹#›</a:t>
            </a:fld>
            <a:endParaRPr lang="en-US"/>
          </a:p>
        </p:txBody>
      </p:sp>
    </p:spTree>
    <p:extLst>
      <p:ext uri="{BB962C8B-B14F-4D97-AF65-F5344CB8AC3E}">
        <p14:creationId xmlns:p14="http://schemas.microsoft.com/office/powerpoint/2010/main" val="214735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A483B5-6879-48CB-9BCE-8BAACDDC2961}"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2841E-4897-4239-BCDB-F05514C3FCCB}" type="slidenum">
              <a:rPr lang="en-US" smtClean="0"/>
              <a:pPr/>
              <a:t>‹#›</a:t>
            </a:fld>
            <a:endParaRPr lang="en-US"/>
          </a:p>
        </p:txBody>
      </p:sp>
    </p:spTree>
    <p:extLst>
      <p:ext uri="{BB962C8B-B14F-4D97-AF65-F5344CB8AC3E}">
        <p14:creationId xmlns:p14="http://schemas.microsoft.com/office/powerpoint/2010/main" val="390201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A483B5-6879-48CB-9BCE-8BAACDDC2961}" type="datetimeFigureOut">
              <a:rPr lang="en-US" smtClean="0"/>
              <a:pPr/>
              <a:t>8/5/2015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82841E-4897-4239-BCDB-F05514C3FCCB}" type="slidenum">
              <a:rPr lang="en-US" smtClean="0"/>
              <a:pPr/>
              <a:t>‹#›</a:t>
            </a:fld>
            <a:endParaRPr lang="en-US"/>
          </a:p>
        </p:txBody>
      </p:sp>
    </p:spTree>
    <p:extLst>
      <p:ext uri="{BB962C8B-B14F-4D97-AF65-F5344CB8AC3E}">
        <p14:creationId xmlns:p14="http://schemas.microsoft.com/office/powerpoint/2010/main" val="225957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483B5-6879-48CB-9BCE-8BAACDDC2961}" type="datetimeFigureOut">
              <a:rPr lang="en-US" smtClean="0"/>
              <a:pPr/>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82841E-4897-4239-BCDB-F05514C3FCCB}" type="slidenum">
              <a:rPr lang="en-US" smtClean="0"/>
              <a:pPr/>
              <a:t>‹#›</a:t>
            </a:fld>
            <a:endParaRPr lang="en-US"/>
          </a:p>
        </p:txBody>
      </p:sp>
    </p:spTree>
    <p:extLst>
      <p:ext uri="{BB962C8B-B14F-4D97-AF65-F5344CB8AC3E}">
        <p14:creationId xmlns:p14="http://schemas.microsoft.com/office/powerpoint/2010/main" val="233084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483B5-6879-48CB-9BCE-8BAACDDC2961}" type="datetimeFigureOut">
              <a:rPr lang="en-US" smtClean="0"/>
              <a:pPr/>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82841E-4897-4239-BCDB-F05514C3FCCB}" type="slidenum">
              <a:rPr lang="en-US" smtClean="0"/>
              <a:pPr/>
              <a:t>‹#›</a:t>
            </a:fld>
            <a:endParaRPr lang="en-US"/>
          </a:p>
        </p:txBody>
      </p:sp>
    </p:spTree>
    <p:extLst>
      <p:ext uri="{BB962C8B-B14F-4D97-AF65-F5344CB8AC3E}">
        <p14:creationId xmlns:p14="http://schemas.microsoft.com/office/powerpoint/2010/main" val="261839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483B5-6879-48CB-9BCE-8BAACDDC2961}"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2841E-4897-4239-BCDB-F05514C3FCCB}" type="slidenum">
              <a:rPr lang="en-US" smtClean="0"/>
              <a:pPr/>
              <a:t>‹#›</a:t>
            </a:fld>
            <a:endParaRPr lang="en-US"/>
          </a:p>
        </p:txBody>
      </p:sp>
    </p:spTree>
    <p:extLst>
      <p:ext uri="{BB962C8B-B14F-4D97-AF65-F5344CB8AC3E}">
        <p14:creationId xmlns:p14="http://schemas.microsoft.com/office/powerpoint/2010/main" val="73632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483B5-6879-48CB-9BCE-8BAACDDC2961}"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2841E-4897-4239-BCDB-F05514C3FCCB}" type="slidenum">
              <a:rPr lang="en-US" smtClean="0"/>
              <a:pPr/>
              <a:t>‹#›</a:t>
            </a:fld>
            <a:endParaRPr lang="en-US"/>
          </a:p>
        </p:txBody>
      </p:sp>
    </p:spTree>
    <p:extLst>
      <p:ext uri="{BB962C8B-B14F-4D97-AF65-F5344CB8AC3E}">
        <p14:creationId xmlns:p14="http://schemas.microsoft.com/office/powerpoint/2010/main" val="228857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DA483B5-6879-48CB-9BCE-8BAACDDC2961}" type="datetimeFigureOut">
              <a:rPr lang="en-US" smtClean="0"/>
              <a:pPr/>
              <a:t>8/5/2015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A82841E-4897-4239-BCDB-F05514C3FCCB}" type="slidenum">
              <a:rPr lang="en-US" smtClean="0"/>
              <a:pPr/>
              <a:t>‹#›</a:t>
            </a:fld>
            <a:endParaRPr lang="en-US"/>
          </a:p>
        </p:txBody>
      </p:sp>
    </p:spTree>
    <p:extLst>
      <p:ext uri="{BB962C8B-B14F-4D97-AF65-F5344CB8AC3E}">
        <p14:creationId xmlns:p14="http://schemas.microsoft.com/office/powerpoint/2010/main" val="901747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facsenate.fsu.edu/"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fda.fsu.ed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distance.fsu.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fda.fsu.edu/Academics/Academic-Honor-Policy"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istance.fsu.edu/"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6781800" cy="1676400"/>
          </a:xfrm>
        </p:spPr>
        <p:txBody>
          <a:bodyPr>
            <a:noAutofit/>
          </a:bodyPr>
          <a:lstStyle/>
          <a:p>
            <a:r>
              <a:rPr lang="en-US" sz="3600" dirty="0" smtClean="0">
                <a:effectLst>
                  <a:outerShdw blurRad="50800" dist="38100" dir="2700000" algn="tl" rotWithShape="0">
                    <a:prstClr val="black">
                      <a:alpha val="40000"/>
                    </a:prstClr>
                  </a:outerShdw>
                </a:effectLst>
                <a:latin typeface="Times"/>
                <a:cs typeface="Times"/>
              </a:rPr>
              <a:t>Academic Honor</a:t>
            </a:r>
            <a:br>
              <a:rPr lang="en-US" sz="3600" dirty="0" smtClean="0">
                <a:effectLst>
                  <a:outerShdw blurRad="50800" dist="38100" dir="2700000" algn="tl" rotWithShape="0">
                    <a:prstClr val="black">
                      <a:alpha val="40000"/>
                    </a:prstClr>
                  </a:outerShdw>
                </a:effectLst>
                <a:latin typeface="Times"/>
                <a:cs typeface="Times"/>
              </a:rPr>
            </a:br>
            <a:r>
              <a:rPr lang="en-US" sz="3600" dirty="0" smtClean="0">
                <a:effectLst>
                  <a:outerShdw blurRad="50800" dist="38100" dir="2700000" algn="tl" rotWithShape="0">
                    <a:prstClr val="black">
                      <a:alpha val="40000"/>
                    </a:prstClr>
                  </a:outerShdw>
                </a:effectLst>
                <a:latin typeface="Times"/>
                <a:cs typeface="Times"/>
              </a:rPr>
              <a:t>Policy and Grade Appeals System</a:t>
            </a:r>
            <a:endParaRPr lang="en-US" sz="3600" dirty="0">
              <a:effectLst>
                <a:outerShdw blurRad="50800" dist="38100" dir="2700000" algn="tl" rotWithShape="0">
                  <a:prstClr val="black">
                    <a:alpha val="40000"/>
                  </a:prstClr>
                </a:outerShdw>
              </a:effectLst>
              <a:latin typeface="Times"/>
              <a:cs typeface="Times"/>
            </a:endParaRPr>
          </a:p>
        </p:txBody>
      </p:sp>
      <p:sp>
        <p:nvSpPr>
          <p:cNvPr id="3" name="Subtitle 2"/>
          <p:cNvSpPr>
            <a:spLocks noGrp="1"/>
          </p:cNvSpPr>
          <p:nvPr>
            <p:ph type="subTitle" idx="1"/>
          </p:nvPr>
        </p:nvSpPr>
        <p:spPr>
          <a:xfrm>
            <a:off x="997800" y="4095750"/>
            <a:ext cx="6781800" cy="609600"/>
          </a:xfrm>
        </p:spPr>
        <p:txBody>
          <a:bodyPr>
            <a:normAutofit lnSpcReduction="10000"/>
          </a:bodyPr>
          <a:lstStyle/>
          <a:p>
            <a:pPr>
              <a:defRPr/>
            </a:pPr>
            <a:r>
              <a:rPr lang="en-US" sz="1800" dirty="0" smtClean="0">
                <a:solidFill>
                  <a:schemeClr val="tx1"/>
                </a:solidFill>
                <a:latin typeface="Arial"/>
                <a:cs typeface="Arial"/>
              </a:rPr>
              <a:t>Jennifer N. Buchanan, Ph.D.</a:t>
            </a:r>
          </a:p>
          <a:p>
            <a:pPr>
              <a:defRPr/>
            </a:pPr>
            <a:r>
              <a:rPr lang="en-US" sz="1600" dirty="0" smtClean="0">
                <a:solidFill>
                  <a:schemeClr val="tx1"/>
                </a:solidFill>
                <a:latin typeface="Arial"/>
                <a:cs typeface="Arial"/>
              </a:rPr>
              <a:t>Associate Vice President for Faculty Development and Advancement</a:t>
            </a:r>
            <a:endParaRPr lang="en-US" sz="1600" dirty="0">
              <a:solidFill>
                <a:schemeClr val="tx1"/>
              </a:solidFill>
              <a:latin typeface="Arial"/>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85750"/>
            <a:ext cx="6399600" cy="1752600"/>
          </a:xfrm>
          <a:prstGeom prst="rect">
            <a:avLst/>
          </a:prstGeom>
        </p:spPr>
      </p:pic>
    </p:spTree>
    <p:extLst>
      <p:ext uri="{BB962C8B-B14F-4D97-AF65-F5344CB8AC3E}">
        <p14:creationId xmlns:p14="http://schemas.microsoft.com/office/powerpoint/2010/main" val="1631134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9"/>
            <a:ext cx="7086600" cy="857250"/>
          </a:xfrm>
        </p:spPr>
        <p:txBody>
          <a:bodyPr anchor="t">
            <a:noAutofit/>
          </a:bodyPr>
          <a:lstStyle/>
          <a:p>
            <a:r>
              <a:rPr lang="en-US" sz="4000" dirty="0" smtClean="0">
                <a:solidFill>
                  <a:schemeClr val="bg1"/>
                </a:solidFill>
                <a:latin typeface="Times"/>
                <a:cs typeface="Times"/>
              </a:rPr>
              <a:t>Faculty-Student </a:t>
            </a:r>
            <a:br>
              <a:rPr lang="en-US" sz="4000" dirty="0" smtClean="0">
                <a:solidFill>
                  <a:schemeClr val="bg1"/>
                </a:solidFill>
                <a:latin typeface="Times"/>
                <a:cs typeface="Times"/>
              </a:rPr>
            </a:br>
            <a:r>
              <a:rPr lang="en-US" sz="4000" dirty="0" smtClean="0">
                <a:solidFill>
                  <a:schemeClr val="bg1"/>
                </a:solidFill>
                <a:latin typeface="Times"/>
                <a:cs typeface="Times"/>
              </a:rPr>
              <a:t>Opinion Differences</a:t>
            </a:r>
            <a:endParaRPr lang="en-US" sz="4000" dirty="0">
              <a:solidFill>
                <a:schemeClr val="bg1"/>
              </a:solidFill>
              <a:latin typeface="Times"/>
              <a:cs typeface="Times"/>
            </a:endParaRPr>
          </a:p>
        </p:txBody>
      </p:sp>
      <p:sp>
        <p:nvSpPr>
          <p:cNvPr id="3" name="Content Placeholder 2"/>
          <p:cNvSpPr>
            <a:spLocks noGrp="1"/>
          </p:cNvSpPr>
          <p:nvPr>
            <p:ph idx="1"/>
          </p:nvPr>
        </p:nvSpPr>
        <p:spPr>
          <a:xfrm>
            <a:off x="457200" y="1504950"/>
            <a:ext cx="6172200" cy="3089673"/>
          </a:xfrm>
        </p:spPr>
        <p:txBody>
          <a:bodyPr>
            <a:normAutofit lnSpcReduction="10000"/>
          </a:bodyPr>
          <a:lstStyle/>
          <a:p>
            <a:pPr>
              <a:lnSpc>
                <a:spcPct val="130000"/>
              </a:lnSpc>
            </a:pPr>
            <a:r>
              <a:rPr lang="en-US" sz="2000" dirty="0">
                <a:solidFill>
                  <a:schemeClr val="bg2">
                    <a:lumMod val="75000"/>
                  </a:schemeClr>
                </a:solidFill>
                <a:latin typeface="Arial"/>
                <a:cs typeface="Arial"/>
              </a:rPr>
              <a:t>Students rated the severity of penalties as </a:t>
            </a:r>
            <a:r>
              <a:rPr lang="en-US" sz="2000" dirty="0" smtClean="0">
                <a:solidFill>
                  <a:schemeClr val="bg2">
                    <a:lumMod val="75000"/>
                  </a:schemeClr>
                </a:solidFill>
                <a:latin typeface="Arial"/>
                <a:cs typeface="Arial"/>
              </a:rPr>
              <a:t/>
            </a:r>
            <a:br>
              <a:rPr lang="en-US" sz="2000" dirty="0" smtClean="0">
                <a:solidFill>
                  <a:schemeClr val="bg2">
                    <a:lumMod val="75000"/>
                  </a:schemeClr>
                </a:solidFill>
                <a:latin typeface="Arial"/>
                <a:cs typeface="Arial"/>
              </a:rPr>
            </a:br>
            <a:r>
              <a:rPr lang="en-US" sz="2000" dirty="0" smtClean="0">
                <a:solidFill>
                  <a:schemeClr val="bg2">
                    <a:lumMod val="75000"/>
                  </a:schemeClr>
                </a:solidFill>
                <a:latin typeface="Arial"/>
                <a:cs typeface="Arial"/>
              </a:rPr>
              <a:t>higher </a:t>
            </a:r>
            <a:r>
              <a:rPr lang="en-US" sz="2000" dirty="0">
                <a:solidFill>
                  <a:schemeClr val="bg2">
                    <a:lumMod val="75000"/>
                  </a:schemeClr>
                </a:solidFill>
                <a:latin typeface="Arial"/>
                <a:cs typeface="Arial"/>
              </a:rPr>
              <a:t>(</a:t>
            </a:r>
            <a:r>
              <a:rPr lang="en-US" sz="2000" dirty="0" smtClean="0">
                <a:solidFill>
                  <a:schemeClr val="bg2">
                    <a:lumMod val="75000"/>
                  </a:schemeClr>
                </a:solidFill>
                <a:latin typeface="Arial"/>
                <a:cs typeface="Arial"/>
              </a:rPr>
              <a:t>63% </a:t>
            </a:r>
            <a:r>
              <a:rPr lang="en-US" sz="2000" dirty="0">
                <a:solidFill>
                  <a:schemeClr val="bg2">
                    <a:lumMod val="75000"/>
                  </a:schemeClr>
                </a:solidFill>
                <a:latin typeface="Arial"/>
                <a:cs typeface="Arial"/>
              </a:rPr>
              <a:t>high/very high) than did faculty </a:t>
            </a:r>
            <a:r>
              <a:rPr lang="en-US" sz="2000" dirty="0" smtClean="0">
                <a:solidFill>
                  <a:schemeClr val="bg2">
                    <a:lumMod val="75000"/>
                  </a:schemeClr>
                </a:solidFill>
                <a:latin typeface="Arial"/>
                <a:cs typeface="Arial"/>
              </a:rPr>
              <a:t/>
            </a:r>
            <a:br>
              <a:rPr lang="en-US" sz="2000" dirty="0" smtClean="0">
                <a:solidFill>
                  <a:schemeClr val="bg2">
                    <a:lumMod val="75000"/>
                  </a:schemeClr>
                </a:solidFill>
                <a:latin typeface="Arial"/>
                <a:cs typeface="Arial"/>
              </a:rPr>
            </a:br>
            <a:r>
              <a:rPr lang="en-US" sz="2000" dirty="0" smtClean="0">
                <a:solidFill>
                  <a:schemeClr val="bg2">
                    <a:lumMod val="75000"/>
                  </a:schemeClr>
                </a:solidFill>
                <a:latin typeface="Arial"/>
                <a:cs typeface="Arial"/>
              </a:rPr>
              <a:t>(21% </a:t>
            </a:r>
            <a:r>
              <a:rPr lang="en-US" sz="2000" dirty="0">
                <a:solidFill>
                  <a:schemeClr val="bg2">
                    <a:lumMod val="75000"/>
                  </a:schemeClr>
                </a:solidFill>
                <a:latin typeface="Arial"/>
                <a:cs typeface="Arial"/>
              </a:rPr>
              <a:t>high/very high)</a:t>
            </a:r>
          </a:p>
          <a:p>
            <a:pPr>
              <a:lnSpc>
                <a:spcPct val="130000"/>
              </a:lnSpc>
            </a:pPr>
            <a:endParaRPr lang="en-US" sz="1200" dirty="0">
              <a:solidFill>
                <a:schemeClr val="bg2">
                  <a:lumMod val="75000"/>
                </a:schemeClr>
              </a:solidFill>
              <a:latin typeface="Arial"/>
              <a:cs typeface="Arial"/>
            </a:endParaRPr>
          </a:p>
          <a:p>
            <a:pPr>
              <a:lnSpc>
                <a:spcPct val="130000"/>
              </a:lnSpc>
            </a:pPr>
            <a:r>
              <a:rPr lang="en-US" sz="2000" dirty="0">
                <a:solidFill>
                  <a:schemeClr val="bg2">
                    <a:lumMod val="75000"/>
                  </a:schemeClr>
                </a:solidFill>
                <a:latin typeface="Arial"/>
                <a:cs typeface="Arial"/>
              </a:rPr>
              <a:t>Students overestimate instructors’ understanding of policies (</a:t>
            </a:r>
            <a:r>
              <a:rPr lang="en-US" sz="2000" dirty="0" smtClean="0">
                <a:solidFill>
                  <a:schemeClr val="bg2">
                    <a:lumMod val="75000"/>
                  </a:schemeClr>
                </a:solidFill>
                <a:latin typeface="Arial"/>
                <a:cs typeface="Arial"/>
              </a:rPr>
              <a:t>79% </a:t>
            </a:r>
            <a:r>
              <a:rPr lang="en-US" sz="2000" dirty="0" smtClean="0">
                <a:solidFill>
                  <a:schemeClr val="bg2">
                    <a:lumMod val="75000"/>
                  </a:schemeClr>
                </a:solidFill>
                <a:latin typeface="Arial"/>
                <a:cs typeface="Arial"/>
              </a:rPr>
              <a:t>high/very high)  compared to the level of understanding reported by </a:t>
            </a:r>
            <a:r>
              <a:rPr lang="en-US" sz="2000" dirty="0">
                <a:solidFill>
                  <a:schemeClr val="bg2">
                    <a:lumMod val="75000"/>
                  </a:schemeClr>
                </a:solidFill>
                <a:latin typeface="Arial"/>
                <a:cs typeface="Arial"/>
              </a:rPr>
              <a:t>faculty </a:t>
            </a:r>
            <a:r>
              <a:rPr lang="en-US" sz="2000" dirty="0" smtClean="0">
                <a:solidFill>
                  <a:schemeClr val="bg2">
                    <a:lumMod val="75000"/>
                  </a:schemeClr>
                </a:solidFill>
                <a:latin typeface="Arial"/>
                <a:cs typeface="Arial"/>
              </a:rPr>
              <a:t>(</a:t>
            </a:r>
            <a:r>
              <a:rPr lang="en-US" sz="2000" dirty="0" smtClean="0">
                <a:solidFill>
                  <a:schemeClr val="bg2">
                    <a:lumMod val="75000"/>
                  </a:schemeClr>
                </a:solidFill>
                <a:latin typeface="Arial"/>
                <a:cs typeface="Arial"/>
              </a:rPr>
              <a:t>35% </a:t>
            </a:r>
            <a:r>
              <a:rPr lang="en-US" sz="2000" dirty="0" smtClean="0">
                <a:solidFill>
                  <a:schemeClr val="bg2">
                    <a:lumMod val="75000"/>
                  </a:schemeClr>
                </a:solidFill>
                <a:latin typeface="Arial"/>
                <a:cs typeface="Arial"/>
              </a:rPr>
              <a:t>high/very high)</a:t>
            </a: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9"/>
            <a:ext cx="7086600" cy="857250"/>
          </a:xfrm>
        </p:spPr>
        <p:txBody>
          <a:bodyPr anchor="t">
            <a:noAutofit/>
          </a:bodyPr>
          <a:lstStyle/>
          <a:p>
            <a:r>
              <a:rPr lang="en-US" sz="4000" dirty="0" smtClean="0">
                <a:solidFill>
                  <a:schemeClr val="bg1"/>
                </a:solidFill>
                <a:latin typeface="Times"/>
                <a:cs typeface="Times"/>
              </a:rPr>
              <a:t>Faculty-Student </a:t>
            </a:r>
            <a:br>
              <a:rPr lang="en-US" sz="4000" dirty="0" smtClean="0">
                <a:solidFill>
                  <a:schemeClr val="bg1"/>
                </a:solidFill>
                <a:latin typeface="Times"/>
                <a:cs typeface="Times"/>
              </a:rPr>
            </a:br>
            <a:r>
              <a:rPr lang="en-US" sz="4000" dirty="0" smtClean="0">
                <a:solidFill>
                  <a:schemeClr val="bg1"/>
                </a:solidFill>
                <a:latin typeface="Times"/>
                <a:cs typeface="Times"/>
              </a:rPr>
              <a:t>Opinion Differences</a:t>
            </a:r>
            <a:endParaRPr lang="en-US" sz="4000" dirty="0">
              <a:solidFill>
                <a:schemeClr val="bg1"/>
              </a:solidFill>
              <a:latin typeface="Times"/>
              <a:cs typeface="Times"/>
            </a:endParaRPr>
          </a:p>
        </p:txBody>
      </p:sp>
      <p:sp>
        <p:nvSpPr>
          <p:cNvPr id="3" name="Content Placeholder 2"/>
          <p:cNvSpPr>
            <a:spLocks noGrp="1"/>
          </p:cNvSpPr>
          <p:nvPr>
            <p:ph idx="1"/>
          </p:nvPr>
        </p:nvSpPr>
        <p:spPr>
          <a:xfrm>
            <a:off x="533400" y="2190750"/>
            <a:ext cx="6172200" cy="2133600"/>
          </a:xfrm>
        </p:spPr>
        <p:txBody>
          <a:bodyPr>
            <a:normAutofit/>
          </a:bodyPr>
          <a:lstStyle/>
          <a:p>
            <a:pPr>
              <a:lnSpc>
                <a:spcPct val="130000"/>
              </a:lnSpc>
            </a:pPr>
            <a:r>
              <a:rPr lang="en-US" sz="2000" dirty="0">
                <a:solidFill>
                  <a:schemeClr val="bg2">
                    <a:lumMod val="75000"/>
                  </a:schemeClr>
                </a:solidFill>
                <a:latin typeface="Arial"/>
                <a:cs typeface="Arial"/>
              </a:rPr>
              <a:t>Students </a:t>
            </a:r>
            <a:r>
              <a:rPr lang="en-US" sz="2000" dirty="0" smtClean="0">
                <a:solidFill>
                  <a:schemeClr val="bg2">
                    <a:lumMod val="75000"/>
                  </a:schemeClr>
                </a:solidFill>
                <a:latin typeface="Arial"/>
                <a:cs typeface="Arial"/>
              </a:rPr>
              <a:t>see most cheating behaviors as less serious than do faculty members, especially when they involve collaboration that hasn’t been authorized by the instructor. </a:t>
            </a: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226743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9"/>
            <a:ext cx="7086600" cy="689372"/>
          </a:xfrm>
        </p:spPr>
        <p:txBody>
          <a:bodyPr anchor="t">
            <a:noAutofit/>
          </a:bodyPr>
          <a:lstStyle/>
          <a:p>
            <a:r>
              <a:rPr lang="en-US" sz="4000" dirty="0">
                <a:solidFill>
                  <a:schemeClr val="bg1"/>
                </a:solidFill>
                <a:latin typeface="Times"/>
                <a:cs typeface="Times"/>
              </a:rPr>
              <a:t>Honor Code Assumptions</a:t>
            </a:r>
          </a:p>
        </p:txBody>
      </p:sp>
      <p:sp>
        <p:nvSpPr>
          <p:cNvPr id="5" name="Content Placeholder 2"/>
          <p:cNvSpPr>
            <a:spLocks noGrp="1"/>
          </p:cNvSpPr>
          <p:nvPr>
            <p:ph idx="1"/>
          </p:nvPr>
        </p:nvSpPr>
        <p:spPr>
          <a:xfrm>
            <a:off x="457200" y="1200150"/>
            <a:ext cx="6172200" cy="3394473"/>
          </a:xfrm>
        </p:spPr>
        <p:txBody>
          <a:bodyPr>
            <a:normAutofit/>
          </a:bodyPr>
          <a:lstStyle/>
          <a:p>
            <a:pPr>
              <a:lnSpc>
                <a:spcPct val="140000"/>
              </a:lnSpc>
              <a:buFont typeface="Arial"/>
              <a:buChar char="•"/>
            </a:pPr>
            <a:r>
              <a:rPr lang="en-US" sz="2000" dirty="0" smtClean="0">
                <a:solidFill>
                  <a:schemeClr val="bg2">
                    <a:lumMod val="75000"/>
                  </a:schemeClr>
                </a:solidFill>
                <a:latin typeface="Arial"/>
                <a:cs typeface="Arial"/>
              </a:rPr>
              <a:t>Only 34% of students </a:t>
            </a:r>
            <a:r>
              <a:rPr lang="en-US" sz="2000" dirty="0" smtClean="0">
                <a:solidFill>
                  <a:schemeClr val="bg2">
                    <a:lumMod val="75000"/>
                  </a:schemeClr>
                </a:solidFill>
                <a:latin typeface="Arial"/>
                <a:cs typeface="Arial"/>
              </a:rPr>
              <a:t>agree </a:t>
            </a:r>
            <a:r>
              <a:rPr lang="en-US" sz="2000" dirty="0" smtClean="0">
                <a:solidFill>
                  <a:schemeClr val="bg2">
                    <a:lumMod val="75000"/>
                  </a:schemeClr>
                </a:solidFill>
                <a:latin typeface="Arial"/>
                <a:cs typeface="Arial"/>
              </a:rPr>
              <a:t>that </a:t>
            </a:r>
            <a:r>
              <a:rPr lang="en-US" sz="2000" dirty="0">
                <a:solidFill>
                  <a:schemeClr val="bg2">
                    <a:lumMod val="75000"/>
                  </a:schemeClr>
                </a:solidFill>
                <a:latin typeface="Arial"/>
                <a:cs typeface="Arial"/>
              </a:rPr>
              <a:t>they should be responsible for monitoring </a:t>
            </a:r>
            <a:r>
              <a:rPr lang="en-US" sz="2000" dirty="0" smtClean="0">
                <a:solidFill>
                  <a:schemeClr val="bg2">
                    <a:lumMod val="75000"/>
                  </a:schemeClr>
                </a:solidFill>
                <a:latin typeface="Arial"/>
                <a:cs typeface="Arial"/>
              </a:rPr>
              <a:t>others’ integrity</a:t>
            </a:r>
            <a:endParaRPr lang="en-US" sz="2000" dirty="0">
              <a:solidFill>
                <a:schemeClr val="bg2">
                  <a:lumMod val="75000"/>
                </a:schemeClr>
              </a:solidFill>
              <a:latin typeface="Arial"/>
              <a:cs typeface="Arial"/>
            </a:endParaRPr>
          </a:p>
          <a:p>
            <a:pPr>
              <a:lnSpc>
                <a:spcPct val="140000"/>
              </a:lnSpc>
              <a:buFont typeface="Arial"/>
              <a:buChar char="•"/>
            </a:pPr>
            <a:r>
              <a:rPr lang="en-US" sz="2000" dirty="0" smtClean="0">
                <a:solidFill>
                  <a:schemeClr val="bg2">
                    <a:lumMod val="75000"/>
                  </a:schemeClr>
                </a:solidFill>
                <a:latin typeface="Arial"/>
                <a:cs typeface="Arial"/>
              </a:rPr>
              <a:t>Students more likely to report </a:t>
            </a:r>
            <a:r>
              <a:rPr lang="en-US" sz="2000" dirty="0">
                <a:solidFill>
                  <a:schemeClr val="bg2">
                    <a:lumMod val="75000"/>
                  </a:schemeClr>
                </a:solidFill>
                <a:latin typeface="Arial"/>
                <a:cs typeface="Arial"/>
              </a:rPr>
              <a:t>fellow students </a:t>
            </a:r>
            <a:r>
              <a:rPr lang="en-US" sz="2000" dirty="0" smtClean="0">
                <a:solidFill>
                  <a:schemeClr val="bg2">
                    <a:lumMod val="75000"/>
                  </a:schemeClr>
                </a:solidFill>
                <a:latin typeface="Arial"/>
                <a:cs typeface="Arial"/>
              </a:rPr>
              <a:t>in 2015 than in 2003 (63% vs. 80% very </a:t>
            </a:r>
            <a:r>
              <a:rPr lang="en-US" sz="2000" dirty="0" smtClean="0">
                <a:solidFill>
                  <a:schemeClr val="bg2">
                    <a:lumMod val="75000"/>
                  </a:schemeClr>
                </a:solidFill>
                <a:latin typeface="Arial"/>
                <a:cs typeface="Arial"/>
              </a:rPr>
              <a:t>unlikely/unlikely to report)</a:t>
            </a:r>
            <a:endParaRPr lang="en-US" sz="2000" dirty="0">
              <a:solidFill>
                <a:schemeClr val="bg2">
                  <a:lumMod val="75000"/>
                </a:schemeClr>
              </a:solidFill>
              <a:latin typeface="Arial"/>
              <a:cs typeface="Arial"/>
            </a:endParaRPr>
          </a:p>
          <a:p>
            <a:pPr>
              <a:lnSpc>
                <a:spcPct val="140000"/>
              </a:lnSpc>
              <a:buFont typeface="Arial"/>
              <a:buChar char="•"/>
            </a:pPr>
            <a:r>
              <a:rPr lang="en-US" sz="2000" dirty="0" smtClean="0">
                <a:solidFill>
                  <a:schemeClr val="bg2">
                    <a:lumMod val="75000"/>
                  </a:schemeClr>
                </a:solidFill>
                <a:latin typeface="Arial"/>
                <a:cs typeface="Arial"/>
              </a:rPr>
              <a:t>They are less </a:t>
            </a:r>
            <a:r>
              <a:rPr lang="en-US" sz="2000" dirty="0">
                <a:solidFill>
                  <a:schemeClr val="bg2">
                    <a:lumMod val="75000"/>
                  </a:schemeClr>
                </a:solidFill>
                <a:latin typeface="Arial"/>
                <a:cs typeface="Arial"/>
              </a:rPr>
              <a:t>likely to report </a:t>
            </a:r>
            <a:r>
              <a:rPr lang="en-US" sz="2000" dirty="0" smtClean="0">
                <a:solidFill>
                  <a:schemeClr val="bg2">
                    <a:lumMod val="75000"/>
                  </a:schemeClr>
                </a:solidFill>
                <a:latin typeface="Arial"/>
                <a:cs typeface="Arial"/>
              </a:rPr>
              <a:t>close friends (</a:t>
            </a:r>
            <a:r>
              <a:rPr lang="en-US" sz="2000" dirty="0" smtClean="0">
                <a:solidFill>
                  <a:schemeClr val="bg2">
                    <a:lumMod val="75000"/>
                  </a:schemeClr>
                </a:solidFill>
                <a:latin typeface="Arial"/>
                <a:cs typeface="Arial"/>
              </a:rPr>
              <a:t>96% </a:t>
            </a:r>
            <a:r>
              <a:rPr lang="en-US" sz="2000" dirty="0" smtClean="0">
                <a:solidFill>
                  <a:schemeClr val="bg2">
                    <a:lumMod val="75000"/>
                  </a:schemeClr>
                </a:solidFill>
                <a:latin typeface="Arial"/>
                <a:cs typeface="Arial"/>
              </a:rPr>
              <a:t>very unlikely/unlikely)</a:t>
            </a: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37950"/>
            <a:ext cx="9144000" cy="5142232"/>
          </a:xfrm>
          <a:prstGeom prst="rect">
            <a:avLst/>
          </a:prstGeom>
          <a:noFill/>
        </p:spPr>
      </p:pic>
      <p:sp>
        <p:nvSpPr>
          <p:cNvPr id="2" name="Title 1"/>
          <p:cNvSpPr>
            <a:spLocks noGrp="1"/>
          </p:cNvSpPr>
          <p:nvPr>
            <p:ph type="title"/>
          </p:nvPr>
        </p:nvSpPr>
        <p:spPr>
          <a:xfrm>
            <a:off x="0" y="205979"/>
            <a:ext cx="7086600" cy="857250"/>
          </a:xfrm>
        </p:spPr>
        <p:txBody>
          <a:bodyPr anchor="t">
            <a:noAutofit/>
          </a:bodyPr>
          <a:lstStyle/>
          <a:p>
            <a:r>
              <a:rPr lang="en-US" sz="4000" dirty="0">
                <a:solidFill>
                  <a:schemeClr val="bg1"/>
                </a:solidFill>
                <a:latin typeface="Times"/>
                <a:cs typeface="Times"/>
              </a:rPr>
              <a:t>Conclusions and Themes</a:t>
            </a:r>
          </a:p>
        </p:txBody>
      </p:sp>
      <p:sp>
        <p:nvSpPr>
          <p:cNvPr id="3" name="Content Placeholder 2"/>
          <p:cNvSpPr>
            <a:spLocks noGrp="1"/>
          </p:cNvSpPr>
          <p:nvPr>
            <p:ph idx="1"/>
          </p:nvPr>
        </p:nvSpPr>
        <p:spPr>
          <a:xfrm>
            <a:off x="457200" y="971550"/>
            <a:ext cx="6324600" cy="3505200"/>
          </a:xfrm>
        </p:spPr>
        <p:txBody>
          <a:bodyPr>
            <a:noAutofit/>
          </a:bodyPr>
          <a:lstStyle/>
          <a:p>
            <a:pPr>
              <a:lnSpc>
                <a:spcPct val="140000"/>
              </a:lnSpc>
            </a:pPr>
            <a:r>
              <a:rPr lang="en-US" sz="2000" dirty="0" smtClean="0">
                <a:solidFill>
                  <a:schemeClr val="bg2">
                    <a:lumMod val="75000"/>
                  </a:schemeClr>
                </a:solidFill>
                <a:latin typeface="Arial"/>
                <a:cs typeface="Arial"/>
              </a:rPr>
              <a:t>Today’s students are acting with more integrity </a:t>
            </a:r>
            <a:r>
              <a:rPr lang="en-US" sz="2000" dirty="0" smtClean="0">
                <a:solidFill>
                  <a:schemeClr val="bg2">
                    <a:lumMod val="75000"/>
                  </a:schemeClr>
                </a:solidFill>
                <a:latin typeface="Arial"/>
                <a:cs typeface="Arial"/>
              </a:rPr>
              <a:t>in the classroom than </a:t>
            </a:r>
            <a:r>
              <a:rPr lang="en-US" sz="2000" dirty="0" smtClean="0">
                <a:solidFill>
                  <a:schemeClr val="bg2">
                    <a:lumMod val="75000"/>
                  </a:schemeClr>
                </a:solidFill>
                <a:latin typeface="Arial"/>
                <a:cs typeface="Arial"/>
              </a:rPr>
              <a:t>those in </a:t>
            </a:r>
            <a:r>
              <a:rPr lang="en-US" sz="2000" dirty="0" smtClean="0">
                <a:solidFill>
                  <a:schemeClr val="bg2">
                    <a:lumMod val="75000"/>
                  </a:schemeClr>
                </a:solidFill>
                <a:latin typeface="Arial"/>
                <a:cs typeface="Arial"/>
              </a:rPr>
              <a:t>2003. </a:t>
            </a:r>
            <a:endParaRPr lang="en-US" sz="2000" dirty="0" smtClean="0">
              <a:solidFill>
                <a:schemeClr val="bg2">
                  <a:lumMod val="75000"/>
                </a:schemeClr>
              </a:solidFill>
              <a:latin typeface="Arial"/>
              <a:cs typeface="Arial"/>
            </a:endParaRPr>
          </a:p>
          <a:p>
            <a:pPr>
              <a:lnSpc>
                <a:spcPct val="140000"/>
              </a:lnSpc>
            </a:pPr>
            <a:r>
              <a:rPr lang="en-US" sz="2000" dirty="0" smtClean="0">
                <a:solidFill>
                  <a:schemeClr val="bg2">
                    <a:lumMod val="75000"/>
                  </a:schemeClr>
                </a:solidFill>
                <a:latin typeface="Arial"/>
                <a:cs typeface="Arial"/>
              </a:rPr>
              <a:t>Some </a:t>
            </a:r>
            <a:r>
              <a:rPr lang="en-US" sz="2000" dirty="0" smtClean="0">
                <a:solidFill>
                  <a:schemeClr val="bg2">
                    <a:lumMod val="75000"/>
                  </a:schemeClr>
                </a:solidFill>
                <a:latin typeface="Arial"/>
                <a:cs typeface="Arial"/>
              </a:rPr>
              <a:t>unauthorized collaboration happens</a:t>
            </a:r>
            <a:r>
              <a:rPr lang="en-US" sz="2000" dirty="0" smtClean="0">
                <a:solidFill>
                  <a:schemeClr val="bg2">
                    <a:lumMod val="75000"/>
                  </a:schemeClr>
                </a:solidFill>
                <a:latin typeface="Arial"/>
                <a:cs typeface="Arial"/>
              </a:rPr>
              <a:t>, especially between </a:t>
            </a:r>
            <a:r>
              <a:rPr lang="en-US" sz="2000" dirty="0" smtClean="0">
                <a:solidFill>
                  <a:schemeClr val="bg2">
                    <a:lumMod val="75000"/>
                  </a:schemeClr>
                </a:solidFill>
                <a:latin typeface="Arial"/>
                <a:cs typeface="Arial"/>
              </a:rPr>
              <a:t>friends (FB or otherwise), </a:t>
            </a:r>
            <a:r>
              <a:rPr lang="en-US" sz="2000" dirty="0" smtClean="0">
                <a:solidFill>
                  <a:schemeClr val="bg2">
                    <a:lumMod val="75000"/>
                  </a:schemeClr>
                </a:solidFill>
                <a:latin typeface="Arial"/>
                <a:cs typeface="Arial"/>
              </a:rPr>
              <a:t>who don’t believe that doing homework together is wrong. </a:t>
            </a:r>
            <a:endParaRPr lang="en-US" sz="2000" dirty="0">
              <a:solidFill>
                <a:schemeClr val="bg2">
                  <a:lumMod val="75000"/>
                </a:schemeClr>
              </a:solidFill>
              <a:latin typeface="Arial"/>
              <a:cs typeface="Arial"/>
            </a:endParaRPr>
          </a:p>
          <a:p>
            <a:pPr>
              <a:lnSpc>
                <a:spcPct val="140000"/>
              </a:lnSpc>
            </a:pPr>
            <a:r>
              <a:rPr lang="en-US" sz="2000" dirty="0" smtClean="0">
                <a:solidFill>
                  <a:schemeClr val="bg2">
                    <a:lumMod val="75000"/>
                  </a:schemeClr>
                </a:solidFill>
                <a:latin typeface="Arial"/>
                <a:cs typeface="Arial"/>
              </a:rPr>
              <a:t>Students </a:t>
            </a:r>
            <a:r>
              <a:rPr lang="en-US" sz="2000" dirty="0">
                <a:solidFill>
                  <a:schemeClr val="bg2">
                    <a:lumMod val="75000"/>
                  </a:schemeClr>
                </a:solidFill>
                <a:latin typeface="Arial"/>
                <a:cs typeface="Arial"/>
              </a:rPr>
              <a:t>assume you know more than you do about academic </a:t>
            </a:r>
            <a:r>
              <a:rPr lang="en-US" sz="2000" dirty="0" smtClean="0">
                <a:solidFill>
                  <a:schemeClr val="bg2">
                    <a:lumMod val="75000"/>
                  </a:schemeClr>
                </a:solidFill>
                <a:latin typeface="Arial"/>
                <a:cs typeface="Arial"/>
              </a:rPr>
              <a:t>integrity.</a:t>
            </a: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8"/>
            <a:ext cx="7086600" cy="1375171"/>
          </a:xfrm>
        </p:spPr>
        <p:txBody>
          <a:bodyPr anchor="t">
            <a:noAutofit/>
          </a:bodyPr>
          <a:lstStyle/>
          <a:p>
            <a:r>
              <a:rPr lang="en-US" sz="4000" dirty="0">
                <a:solidFill>
                  <a:schemeClr val="bg1"/>
                </a:solidFill>
                <a:latin typeface="Times"/>
                <a:cs typeface="Times"/>
              </a:rPr>
              <a:t>Conclusions and </a:t>
            </a:r>
            <a:r>
              <a:rPr lang="en-US" sz="4000" dirty="0" smtClean="0">
                <a:solidFill>
                  <a:schemeClr val="bg1"/>
                </a:solidFill>
                <a:latin typeface="Times"/>
                <a:cs typeface="Times"/>
              </a:rPr>
              <a:t>Themes</a:t>
            </a:r>
            <a:r>
              <a:rPr lang="en-US" sz="2400" i="1" dirty="0" smtClean="0">
                <a:solidFill>
                  <a:schemeClr val="bg1"/>
                </a:solidFill>
                <a:latin typeface="Times"/>
                <a:cs typeface="Times"/>
              </a:rPr>
              <a:t/>
            </a:r>
            <a:br>
              <a:rPr lang="en-US" sz="2400" i="1" dirty="0" smtClean="0">
                <a:solidFill>
                  <a:schemeClr val="bg1"/>
                </a:solidFill>
                <a:latin typeface="Times"/>
                <a:cs typeface="Times"/>
              </a:rPr>
            </a:br>
            <a:r>
              <a:rPr lang="en-US" sz="2400" i="1" dirty="0" smtClean="0">
                <a:solidFill>
                  <a:schemeClr val="bg1"/>
                </a:solidFill>
                <a:latin typeface="Times"/>
                <a:cs typeface="Times"/>
              </a:rPr>
              <a:t>continued</a:t>
            </a:r>
            <a:endParaRPr lang="en-US" sz="2400" i="1" dirty="0">
              <a:solidFill>
                <a:schemeClr val="bg1"/>
              </a:solidFill>
              <a:latin typeface="Times"/>
              <a:cs typeface="Times"/>
            </a:endParaRPr>
          </a:p>
        </p:txBody>
      </p:sp>
      <p:sp>
        <p:nvSpPr>
          <p:cNvPr id="3" name="Content Placeholder 2"/>
          <p:cNvSpPr>
            <a:spLocks noGrp="1"/>
          </p:cNvSpPr>
          <p:nvPr>
            <p:ph idx="1"/>
          </p:nvPr>
        </p:nvSpPr>
        <p:spPr>
          <a:xfrm>
            <a:off x="457200" y="1352550"/>
            <a:ext cx="6172200" cy="3276600"/>
          </a:xfrm>
        </p:spPr>
        <p:txBody>
          <a:bodyPr>
            <a:noAutofit/>
          </a:bodyPr>
          <a:lstStyle/>
          <a:p>
            <a:pPr>
              <a:lnSpc>
                <a:spcPct val="140000"/>
              </a:lnSpc>
            </a:pPr>
            <a:r>
              <a:rPr lang="en-US" sz="2000" dirty="0">
                <a:solidFill>
                  <a:schemeClr val="bg2">
                    <a:lumMod val="75000"/>
                  </a:schemeClr>
                </a:solidFill>
                <a:latin typeface="Arial"/>
                <a:cs typeface="Arial"/>
              </a:rPr>
              <a:t>Students look to you for cues about whether cheating will be tolerated and don’t want you to</a:t>
            </a:r>
            <a:r>
              <a:rPr lang="en-US" sz="2000" dirty="0" smtClean="0">
                <a:solidFill>
                  <a:schemeClr val="bg2">
                    <a:lumMod val="75000"/>
                  </a:schemeClr>
                </a:solidFill>
                <a:latin typeface="Arial"/>
                <a:cs typeface="Arial"/>
              </a:rPr>
              <a:t>!</a:t>
            </a:r>
          </a:p>
          <a:p>
            <a:pPr>
              <a:lnSpc>
                <a:spcPct val="140000"/>
              </a:lnSpc>
            </a:pPr>
            <a:r>
              <a:rPr lang="en-US" sz="2000" dirty="0" smtClean="0">
                <a:solidFill>
                  <a:schemeClr val="bg2">
                    <a:lumMod val="75000"/>
                  </a:schemeClr>
                </a:solidFill>
                <a:latin typeface="Arial"/>
                <a:cs typeface="Arial"/>
              </a:rPr>
              <a:t>Students </a:t>
            </a:r>
            <a:r>
              <a:rPr lang="en-US" sz="2000" dirty="0">
                <a:solidFill>
                  <a:schemeClr val="bg2">
                    <a:lumMod val="75000"/>
                  </a:schemeClr>
                </a:solidFill>
                <a:latin typeface="Arial"/>
                <a:cs typeface="Arial"/>
              </a:rPr>
              <a:t>will hesitate to </a:t>
            </a:r>
            <a:r>
              <a:rPr lang="en-US" sz="2000" dirty="0" smtClean="0">
                <a:solidFill>
                  <a:schemeClr val="bg2">
                    <a:lumMod val="75000"/>
                  </a:schemeClr>
                </a:solidFill>
                <a:latin typeface="Arial"/>
                <a:cs typeface="Arial"/>
              </a:rPr>
              <a:t>inform you</a:t>
            </a:r>
            <a:endParaRPr lang="en-US" sz="2000" dirty="0">
              <a:solidFill>
                <a:schemeClr val="bg2">
                  <a:lumMod val="75000"/>
                </a:schemeClr>
              </a:solidFill>
              <a:latin typeface="Arial"/>
              <a:cs typeface="Arial"/>
            </a:endParaRPr>
          </a:p>
          <a:p>
            <a:pPr>
              <a:lnSpc>
                <a:spcPct val="140000"/>
              </a:lnSpc>
            </a:pPr>
            <a:r>
              <a:rPr lang="en-US" sz="2000" dirty="0">
                <a:solidFill>
                  <a:schemeClr val="bg2">
                    <a:lumMod val="75000"/>
                  </a:schemeClr>
                </a:solidFill>
                <a:latin typeface="Arial"/>
                <a:cs typeface="Arial"/>
              </a:rPr>
              <a:t>Prevention is </a:t>
            </a:r>
            <a:r>
              <a:rPr lang="en-US" sz="2000" dirty="0" smtClean="0">
                <a:solidFill>
                  <a:schemeClr val="bg2">
                    <a:lumMod val="75000"/>
                  </a:schemeClr>
                </a:solidFill>
                <a:latin typeface="Arial"/>
                <a:cs typeface="Arial"/>
              </a:rPr>
              <a:t>important</a:t>
            </a:r>
            <a:endParaRPr lang="en-US" sz="2000" dirty="0">
              <a:solidFill>
                <a:schemeClr val="bg2">
                  <a:lumMod val="75000"/>
                </a:schemeClr>
              </a:solidFill>
              <a:latin typeface="Arial"/>
              <a:cs typeface="Arial"/>
            </a:endParaRPr>
          </a:p>
          <a:p>
            <a:pPr>
              <a:lnSpc>
                <a:spcPct val="140000"/>
              </a:lnSpc>
            </a:pPr>
            <a:r>
              <a:rPr lang="en-US" sz="2000" dirty="0">
                <a:solidFill>
                  <a:schemeClr val="bg2">
                    <a:lumMod val="75000"/>
                  </a:schemeClr>
                </a:solidFill>
                <a:latin typeface="Arial"/>
                <a:cs typeface="Arial"/>
              </a:rPr>
              <a:t>Our involvement is </a:t>
            </a:r>
            <a:r>
              <a:rPr lang="en-US" sz="2000" dirty="0" smtClean="0">
                <a:solidFill>
                  <a:schemeClr val="bg2">
                    <a:lumMod val="75000"/>
                  </a:schemeClr>
                </a:solidFill>
                <a:latin typeface="Arial"/>
                <a:cs typeface="Arial"/>
              </a:rPr>
              <a:t>critical</a:t>
            </a:r>
          </a:p>
          <a:p>
            <a:pPr>
              <a:lnSpc>
                <a:spcPct val="140000"/>
              </a:lnSpc>
            </a:pPr>
            <a:r>
              <a:rPr lang="en-US" sz="2000" dirty="0" smtClean="0">
                <a:solidFill>
                  <a:schemeClr val="bg2">
                    <a:lumMod val="75000"/>
                  </a:schemeClr>
                </a:solidFill>
                <a:latin typeface="Arial"/>
                <a:cs typeface="Arial"/>
              </a:rPr>
              <a:t>Important to address use of social media (esp. FB) and online testing issues</a:t>
            </a: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420026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9"/>
            <a:ext cx="7086600" cy="857250"/>
          </a:xfrm>
        </p:spPr>
        <p:txBody>
          <a:bodyPr anchor="t">
            <a:noAutofit/>
          </a:bodyPr>
          <a:lstStyle/>
          <a:p>
            <a:r>
              <a:rPr lang="en-US" sz="4000" dirty="0">
                <a:solidFill>
                  <a:schemeClr val="bg2"/>
                </a:solidFill>
                <a:latin typeface="Times"/>
                <a:cs typeface="Times"/>
              </a:rPr>
              <a:t>Preventing </a:t>
            </a:r>
            <a:r>
              <a:rPr lang="en-US" sz="4000" dirty="0" smtClean="0">
                <a:solidFill>
                  <a:schemeClr val="bg2"/>
                </a:solidFill>
                <a:latin typeface="Times"/>
                <a:cs typeface="Times"/>
              </a:rPr>
              <a:t>Academic Dishonesty</a:t>
            </a:r>
            <a:endParaRPr lang="en-US" sz="4000" dirty="0">
              <a:solidFill>
                <a:schemeClr val="bg2"/>
              </a:solidFill>
              <a:latin typeface="Times"/>
              <a:cs typeface="Times"/>
            </a:endParaRPr>
          </a:p>
        </p:txBody>
      </p:sp>
      <p:sp>
        <p:nvSpPr>
          <p:cNvPr id="3" name="Content Placeholder 2"/>
          <p:cNvSpPr>
            <a:spLocks noGrp="1"/>
          </p:cNvSpPr>
          <p:nvPr>
            <p:ph idx="1"/>
          </p:nvPr>
        </p:nvSpPr>
        <p:spPr>
          <a:xfrm>
            <a:off x="457200" y="895350"/>
            <a:ext cx="6629400" cy="3810000"/>
          </a:xfrm>
        </p:spPr>
        <p:txBody>
          <a:bodyPr anchor="t">
            <a:noAutofit/>
          </a:bodyPr>
          <a:lstStyle/>
          <a:p>
            <a:pPr>
              <a:lnSpc>
                <a:spcPct val="90000"/>
              </a:lnSpc>
              <a:buFont typeface="Arial"/>
              <a:buChar char="•"/>
            </a:pPr>
            <a:r>
              <a:rPr lang="en-US" sz="2000" dirty="0" smtClean="0">
                <a:solidFill>
                  <a:schemeClr val="bg2">
                    <a:lumMod val="75000"/>
                  </a:schemeClr>
                </a:solidFill>
                <a:latin typeface="Arial"/>
                <a:cs typeface="Arial"/>
              </a:rPr>
              <a:t>Reconsider assigning individual graded </a:t>
            </a:r>
            <a:r>
              <a:rPr lang="en-US" sz="2000" dirty="0" smtClean="0">
                <a:solidFill>
                  <a:schemeClr val="bg2">
                    <a:lumMod val="75000"/>
                  </a:schemeClr>
                </a:solidFill>
                <a:latin typeface="Arial"/>
                <a:cs typeface="Arial"/>
              </a:rPr>
              <a:t>homework and make rules on collaboration clear</a:t>
            </a:r>
          </a:p>
          <a:p>
            <a:pPr>
              <a:lnSpc>
                <a:spcPct val="90000"/>
              </a:lnSpc>
              <a:buFont typeface="Arial"/>
              <a:buChar char="•"/>
            </a:pPr>
            <a:endParaRPr lang="en-US" sz="2000" dirty="0">
              <a:solidFill>
                <a:schemeClr val="bg2">
                  <a:lumMod val="75000"/>
                </a:schemeClr>
              </a:solidFill>
              <a:latin typeface="Arial"/>
              <a:cs typeface="Arial"/>
            </a:endParaRPr>
          </a:p>
          <a:p>
            <a:pPr>
              <a:lnSpc>
                <a:spcPct val="90000"/>
              </a:lnSpc>
              <a:buFont typeface="Arial"/>
              <a:buChar char="•"/>
            </a:pPr>
            <a:r>
              <a:rPr lang="en-US" sz="2000" dirty="0" smtClean="0">
                <a:solidFill>
                  <a:schemeClr val="bg2">
                    <a:lumMod val="75000"/>
                  </a:schemeClr>
                </a:solidFill>
                <a:latin typeface="Arial"/>
                <a:cs typeface="Arial"/>
              </a:rPr>
              <a:t>Syllabus: </a:t>
            </a:r>
            <a:r>
              <a:rPr lang="en-US" sz="2000" b="1" dirty="0" smtClean="0">
                <a:solidFill>
                  <a:srgbClr val="EEECE1"/>
                </a:solidFill>
                <a:latin typeface="Arial"/>
                <a:cs typeface="Arial"/>
                <a:hlinkClick r:id="rId3"/>
              </a:rPr>
              <a:t>http</a:t>
            </a:r>
            <a:r>
              <a:rPr lang="en-US" sz="2000" b="1" dirty="0">
                <a:solidFill>
                  <a:srgbClr val="EEECE1"/>
                </a:solidFill>
                <a:latin typeface="Arial"/>
                <a:cs typeface="Arial"/>
                <a:hlinkClick r:id="rId3"/>
              </a:rPr>
              <a:t>://</a:t>
            </a:r>
            <a:r>
              <a:rPr lang="en-US" sz="2000" b="1" dirty="0" smtClean="0">
                <a:solidFill>
                  <a:srgbClr val="EEECE1"/>
                </a:solidFill>
                <a:latin typeface="Arial"/>
                <a:cs typeface="Arial"/>
                <a:hlinkClick r:id="rId3"/>
              </a:rPr>
              <a:t>facsenate.fsu.edu</a:t>
            </a:r>
            <a:endParaRPr lang="en-US" sz="2000" b="1" dirty="0" smtClean="0">
              <a:solidFill>
                <a:srgbClr val="EEECE1"/>
              </a:solidFill>
              <a:latin typeface="Arial"/>
              <a:cs typeface="Arial"/>
            </a:endParaRPr>
          </a:p>
          <a:p>
            <a:pPr>
              <a:lnSpc>
                <a:spcPct val="90000"/>
              </a:lnSpc>
              <a:buFont typeface="Arial"/>
              <a:buChar char="•"/>
            </a:pPr>
            <a:endParaRPr lang="en-US" sz="2000" dirty="0">
              <a:solidFill>
                <a:schemeClr val="bg2">
                  <a:lumMod val="75000"/>
                </a:schemeClr>
              </a:solidFill>
              <a:latin typeface="Arial"/>
              <a:cs typeface="Arial"/>
            </a:endParaRPr>
          </a:p>
          <a:p>
            <a:pPr>
              <a:lnSpc>
                <a:spcPct val="90000"/>
              </a:lnSpc>
              <a:buFont typeface="Arial"/>
              <a:buChar char="•"/>
            </a:pPr>
            <a:r>
              <a:rPr lang="en-US" sz="2000" dirty="0">
                <a:solidFill>
                  <a:schemeClr val="bg2">
                    <a:lumMod val="75000"/>
                  </a:schemeClr>
                </a:solidFill>
                <a:latin typeface="Arial"/>
                <a:cs typeface="Arial"/>
              </a:rPr>
              <a:t>Teaching meaning of plagiarism, esp. paraphrasing versus </a:t>
            </a:r>
            <a:r>
              <a:rPr lang="en-US" sz="2000" dirty="0" smtClean="0">
                <a:solidFill>
                  <a:schemeClr val="bg2">
                    <a:lumMod val="75000"/>
                  </a:schemeClr>
                </a:solidFill>
                <a:latin typeface="Arial"/>
                <a:cs typeface="Arial"/>
              </a:rPr>
              <a:t>quoting</a:t>
            </a:r>
          </a:p>
          <a:p>
            <a:pPr>
              <a:lnSpc>
                <a:spcPct val="90000"/>
              </a:lnSpc>
              <a:buFont typeface="Arial"/>
              <a:buChar char="•"/>
            </a:pPr>
            <a:endParaRPr lang="en-US" sz="2000" dirty="0">
              <a:solidFill>
                <a:schemeClr val="bg2">
                  <a:lumMod val="75000"/>
                </a:schemeClr>
              </a:solidFill>
              <a:latin typeface="Arial"/>
              <a:cs typeface="Arial"/>
            </a:endParaRPr>
          </a:p>
          <a:p>
            <a:pPr>
              <a:lnSpc>
                <a:spcPct val="90000"/>
              </a:lnSpc>
              <a:buFont typeface="Arial"/>
              <a:buChar char="•"/>
            </a:pPr>
            <a:r>
              <a:rPr lang="en-US" sz="2000" dirty="0">
                <a:solidFill>
                  <a:schemeClr val="bg2">
                    <a:lumMod val="75000"/>
                  </a:schemeClr>
                </a:solidFill>
                <a:latin typeface="Arial"/>
                <a:cs typeface="Arial"/>
              </a:rPr>
              <a:t>“Turn-it-in.com,” “SafeAssign” and other </a:t>
            </a:r>
            <a:r>
              <a:rPr lang="en-US" sz="2000" dirty="0" smtClean="0">
                <a:solidFill>
                  <a:schemeClr val="bg2">
                    <a:lumMod val="75000"/>
                  </a:schemeClr>
                </a:solidFill>
                <a:latin typeface="Arial"/>
                <a:cs typeface="Arial"/>
              </a:rPr>
              <a:t/>
            </a:r>
            <a:br>
              <a:rPr lang="en-US" sz="2000" dirty="0" smtClean="0">
                <a:solidFill>
                  <a:schemeClr val="bg2">
                    <a:lumMod val="75000"/>
                  </a:schemeClr>
                </a:solidFill>
                <a:latin typeface="Arial"/>
                <a:cs typeface="Arial"/>
              </a:rPr>
            </a:br>
            <a:r>
              <a:rPr lang="en-US" sz="2000" dirty="0" smtClean="0">
                <a:solidFill>
                  <a:schemeClr val="bg2">
                    <a:lumMod val="75000"/>
                  </a:schemeClr>
                </a:solidFill>
                <a:latin typeface="Arial"/>
                <a:cs typeface="Arial"/>
              </a:rPr>
              <a:t>resources </a:t>
            </a:r>
            <a:r>
              <a:rPr lang="en-US" sz="2000" dirty="0">
                <a:solidFill>
                  <a:schemeClr val="bg2">
                    <a:lumMod val="75000"/>
                  </a:schemeClr>
                </a:solidFill>
                <a:latin typeface="Arial"/>
                <a:cs typeface="Arial"/>
              </a:rPr>
              <a:t>– make </a:t>
            </a:r>
            <a:r>
              <a:rPr lang="en-US" sz="2000" dirty="0" smtClean="0">
                <a:solidFill>
                  <a:schemeClr val="bg2">
                    <a:lumMod val="75000"/>
                  </a:schemeClr>
                </a:solidFill>
                <a:latin typeface="Arial"/>
                <a:cs typeface="Arial"/>
              </a:rPr>
              <a:t>available</a:t>
            </a:r>
          </a:p>
          <a:p>
            <a:pPr marL="0" indent="0">
              <a:lnSpc>
                <a:spcPct val="90000"/>
              </a:lnSpc>
              <a:buNone/>
            </a:pPr>
            <a:endParaRPr lang="en-US" sz="2000" dirty="0">
              <a:solidFill>
                <a:schemeClr val="bg2">
                  <a:lumMod val="75000"/>
                </a:schemeClr>
              </a:solidFill>
              <a:latin typeface="Arial"/>
              <a:cs typeface="Arial"/>
            </a:endParaRPr>
          </a:p>
          <a:p>
            <a:pPr marL="0" indent="0" algn="ctr">
              <a:lnSpc>
                <a:spcPct val="90000"/>
              </a:lnSpc>
              <a:buNone/>
            </a:pPr>
            <a:endParaRPr lang="en-US" sz="2000" b="1" dirty="0" smtClean="0">
              <a:solidFill>
                <a:srgbClr val="FFC000"/>
              </a:solidFill>
              <a:latin typeface="Arial"/>
              <a:cs typeface="Arial"/>
            </a:endParaRPr>
          </a:p>
          <a:p>
            <a:pPr marL="0" indent="0" algn="ctr">
              <a:lnSpc>
                <a:spcPct val="90000"/>
              </a:lnSpc>
              <a:buNone/>
            </a:pPr>
            <a:endParaRPr lang="en-US" sz="2000" b="1" dirty="0">
              <a:solidFill>
                <a:srgbClr val="FFC000"/>
              </a:solidFill>
              <a:latin typeface="Arial"/>
              <a:cs typeface="Arial"/>
            </a:endParaRPr>
          </a:p>
          <a:p>
            <a:pPr marL="0" indent="0" algn="ctr">
              <a:lnSpc>
                <a:spcPct val="90000"/>
              </a:lnSpc>
              <a:buNone/>
            </a:pPr>
            <a:r>
              <a:rPr lang="en-US" sz="2000" b="1" dirty="0" smtClean="0">
                <a:solidFill>
                  <a:srgbClr val="FFC000"/>
                </a:solidFill>
                <a:latin typeface="Arial"/>
                <a:cs typeface="Arial"/>
              </a:rPr>
              <a:t>Mutual </a:t>
            </a:r>
            <a:r>
              <a:rPr lang="en-US" sz="2000" b="1" dirty="0">
                <a:solidFill>
                  <a:srgbClr val="FFC000"/>
                </a:solidFill>
                <a:latin typeface="Arial"/>
                <a:cs typeface="Arial"/>
              </a:rPr>
              <a:t>respect between student and instructor and confident verbal reinforcement</a:t>
            </a:r>
          </a:p>
          <a:p>
            <a:pPr>
              <a:lnSpc>
                <a:spcPct val="90000"/>
              </a:lnSpc>
              <a:buFont typeface="Arial"/>
              <a:buChar char="•"/>
            </a:pP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76200" y="205979"/>
            <a:ext cx="7391400" cy="857250"/>
          </a:xfrm>
        </p:spPr>
        <p:txBody>
          <a:bodyPr anchor="t">
            <a:noAutofit/>
          </a:bodyPr>
          <a:lstStyle/>
          <a:p>
            <a:r>
              <a:rPr lang="en-US" sz="4000" dirty="0">
                <a:solidFill>
                  <a:srgbClr val="FFFFFF"/>
                </a:solidFill>
                <a:latin typeface="Times"/>
                <a:cs typeface="Times"/>
              </a:rPr>
              <a:t>Preventing </a:t>
            </a:r>
            <a:r>
              <a:rPr lang="en-US" sz="4000" dirty="0" smtClean="0">
                <a:solidFill>
                  <a:srgbClr val="FFFFFF"/>
                </a:solidFill>
                <a:latin typeface="Times"/>
                <a:cs typeface="Times"/>
              </a:rPr>
              <a:t>Test Cheating</a:t>
            </a:r>
            <a:endParaRPr lang="en-US" sz="4000" dirty="0">
              <a:solidFill>
                <a:srgbClr val="FFFFFF"/>
              </a:solidFill>
              <a:latin typeface="Times"/>
              <a:cs typeface="Times"/>
            </a:endParaRPr>
          </a:p>
        </p:txBody>
      </p:sp>
      <p:sp>
        <p:nvSpPr>
          <p:cNvPr id="6" name="TextBox 5"/>
          <p:cNvSpPr txBox="1"/>
          <p:nvPr/>
        </p:nvSpPr>
        <p:spPr>
          <a:xfrm>
            <a:off x="457200" y="1276350"/>
            <a:ext cx="6096000" cy="3134191"/>
          </a:xfrm>
          <a:prstGeom prst="rect">
            <a:avLst/>
          </a:prstGeom>
          <a:noFill/>
        </p:spPr>
        <p:txBody>
          <a:bodyPr wrap="square" rtlCol="0">
            <a:spAutoFit/>
          </a:bodyPr>
          <a:lstStyle/>
          <a:p>
            <a:pPr marL="342900" indent="-342900">
              <a:lnSpc>
                <a:spcPct val="110000"/>
              </a:lnSpc>
              <a:buFont typeface="Arial"/>
              <a:buChar char="•"/>
            </a:pPr>
            <a:r>
              <a:rPr lang="en-US" sz="2000" dirty="0" smtClean="0">
                <a:solidFill>
                  <a:schemeClr val="bg2">
                    <a:lumMod val="75000"/>
                  </a:schemeClr>
                </a:solidFill>
                <a:latin typeface="Arial"/>
                <a:cs typeface="Arial"/>
              </a:rPr>
              <a:t>Making </a:t>
            </a:r>
            <a:r>
              <a:rPr lang="en-US" sz="2000" dirty="0">
                <a:solidFill>
                  <a:schemeClr val="bg2">
                    <a:lumMod val="75000"/>
                  </a:schemeClr>
                </a:solidFill>
                <a:latin typeface="Arial"/>
                <a:cs typeface="Arial"/>
              </a:rPr>
              <a:t>cheating more difficult</a:t>
            </a:r>
          </a:p>
          <a:p>
            <a:pPr marL="342900" indent="-342900">
              <a:lnSpc>
                <a:spcPct val="110000"/>
              </a:lnSpc>
              <a:buFont typeface="Arial"/>
              <a:buChar char="•"/>
            </a:pPr>
            <a:endParaRPr lang="en-US" sz="2000" dirty="0">
              <a:solidFill>
                <a:schemeClr val="bg2">
                  <a:lumMod val="75000"/>
                </a:schemeClr>
              </a:solidFill>
              <a:latin typeface="Arial"/>
              <a:cs typeface="Arial"/>
            </a:endParaRPr>
          </a:p>
          <a:p>
            <a:pPr marL="342900" indent="-342900">
              <a:lnSpc>
                <a:spcPct val="110000"/>
              </a:lnSpc>
              <a:buFont typeface="Arial"/>
              <a:buChar char="•"/>
            </a:pPr>
            <a:r>
              <a:rPr lang="en-US" sz="2000" dirty="0">
                <a:solidFill>
                  <a:schemeClr val="bg2">
                    <a:lumMod val="75000"/>
                  </a:schemeClr>
                </a:solidFill>
                <a:latin typeface="Arial"/>
                <a:cs typeface="Arial"/>
              </a:rPr>
              <a:t>Following through (learn policy)</a:t>
            </a:r>
          </a:p>
          <a:p>
            <a:pPr marL="342900" indent="-342900">
              <a:lnSpc>
                <a:spcPct val="110000"/>
              </a:lnSpc>
              <a:buFont typeface="Arial"/>
              <a:buChar char="•"/>
            </a:pPr>
            <a:endParaRPr lang="en-US" sz="2000" dirty="0">
              <a:solidFill>
                <a:schemeClr val="bg2">
                  <a:lumMod val="75000"/>
                </a:schemeClr>
              </a:solidFill>
              <a:latin typeface="Arial"/>
              <a:cs typeface="Arial"/>
            </a:endParaRPr>
          </a:p>
          <a:p>
            <a:pPr marL="342900" indent="-342900">
              <a:lnSpc>
                <a:spcPct val="110000"/>
              </a:lnSpc>
              <a:buFont typeface="Arial"/>
              <a:buChar char="•"/>
            </a:pPr>
            <a:r>
              <a:rPr lang="en-US" sz="2000" dirty="0">
                <a:solidFill>
                  <a:schemeClr val="bg2">
                    <a:lumMod val="75000"/>
                  </a:schemeClr>
                </a:solidFill>
                <a:latin typeface="Arial"/>
                <a:cs typeface="Arial"/>
              </a:rPr>
              <a:t>Have a plan for test-time (verify independently)</a:t>
            </a:r>
          </a:p>
          <a:p>
            <a:pPr marL="342900" indent="-342900">
              <a:lnSpc>
                <a:spcPct val="110000"/>
              </a:lnSpc>
              <a:buFont typeface="Arial"/>
              <a:buChar char="•"/>
            </a:pPr>
            <a:endParaRPr lang="en-US" sz="2000" dirty="0">
              <a:solidFill>
                <a:schemeClr val="bg2">
                  <a:lumMod val="75000"/>
                </a:schemeClr>
              </a:solidFill>
              <a:latin typeface="Arial"/>
              <a:cs typeface="Arial"/>
            </a:endParaRPr>
          </a:p>
          <a:p>
            <a:pPr marL="342900" indent="-342900">
              <a:lnSpc>
                <a:spcPct val="110000"/>
              </a:lnSpc>
              <a:buFont typeface="Arial"/>
              <a:buChar char="•"/>
            </a:pPr>
            <a:r>
              <a:rPr lang="en-US" sz="2000" dirty="0">
                <a:solidFill>
                  <a:schemeClr val="bg2">
                    <a:lumMod val="75000"/>
                  </a:schemeClr>
                </a:solidFill>
                <a:latin typeface="Arial"/>
                <a:cs typeface="Arial"/>
              </a:rPr>
              <a:t>Emphasize “Complicity” charge</a:t>
            </a:r>
          </a:p>
          <a:p>
            <a:pPr marL="342900" indent="-342900">
              <a:lnSpc>
                <a:spcPct val="110000"/>
              </a:lnSpc>
              <a:buFont typeface="Arial"/>
              <a:buChar char="•"/>
            </a:pPr>
            <a:endParaRPr lang="en-US" sz="2000" dirty="0">
              <a:solidFill>
                <a:schemeClr val="bg2">
                  <a:lumMod val="75000"/>
                </a:schemeClr>
              </a:solidFill>
              <a:latin typeface="Arial"/>
              <a:cs typeface="Arial"/>
            </a:endParaRPr>
          </a:p>
          <a:p>
            <a:pPr marL="342900" indent="-342900">
              <a:lnSpc>
                <a:spcPct val="110000"/>
              </a:lnSpc>
              <a:buFont typeface="Arial"/>
              <a:buChar char="•"/>
            </a:pPr>
            <a:r>
              <a:rPr lang="en-US" sz="2000" dirty="0">
                <a:solidFill>
                  <a:schemeClr val="bg2">
                    <a:lumMod val="75000"/>
                  </a:schemeClr>
                </a:solidFill>
                <a:latin typeface="Arial"/>
                <a:cs typeface="Arial"/>
              </a:rPr>
              <a:t>Confident verbal reinforcement</a:t>
            </a: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E:\Tricastr\TRICASTER_TEMPLATE2.png"/>
          <p:cNvPicPr>
            <a:picLocks noChangeAspect="1" noChangeArrowheads="1"/>
          </p:cNvPicPr>
          <p:nvPr/>
        </p:nvPicPr>
        <p:blipFill>
          <a:blip r:embed="rId2" cstate="print"/>
          <a:srcRect/>
          <a:stretch>
            <a:fillRect/>
          </a:stretch>
        </p:blipFill>
        <p:spPr bwMode="auto">
          <a:xfrm>
            <a:off x="19200" y="0"/>
            <a:ext cx="9144000" cy="5142232"/>
          </a:xfrm>
          <a:prstGeom prst="rect">
            <a:avLst/>
          </a:prstGeom>
          <a:noFill/>
        </p:spPr>
      </p:pic>
      <p:sp>
        <p:nvSpPr>
          <p:cNvPr id="3" name="Title 1"/>
          <p:cNvSpPr>
            <a:spLocks noGrp="1"/>
          </p:cNvSpPr>
          <p:nvPr>
            <p:ph type="title"/>
          </p:nvPr>
        </p:nvSpPr>
        <p:spPr>
          <a:xfrm>
            <a:off x="0" y="205979"/>
            <a:ext cx="7086600" cy="857250"/>
          </a:xfrm>
        </p:spPr>
        <p:txBody>
          <a:bodyPr anchor="t">
            <a:noAutofit/>
          </a:bodyPr>
          <a:lstStyle/>
          <a:p>
            <a:r>
              <a:rPr lang="en-US" sz="4000" dirty="0" smtClean="0">
                <a:solidFill>
                  <a:schemeClr val="bg1">
                    <a:lumMod val="95000"/>
                  </a:schemeClr>
                </a:solidFill>
                <a:latin typeface="Times New Roman" pitchFamily="18" charset="0"/>
                <a:cs typeface="Times New Roman" pitchFamily="18" charset="0"/>
              </a:rPr>
              <a:t>Policy Specifics</a:t>
            </a:r>
            <a:endParaRPr lang="en-US" sz="4000" dirty="0">
              <a:latin typeface="Times New Roman" pitchFamily="18" charset="0"/>
              <a:cs typeface="Times New Roman" pitchFamily="18" charset="0"/>
            </a:endParaRPr>
          </a:p>
        </p:txBody>
      </p:sp>
      <p:sp>
        <p:nvSpPr>
          <p:cNvPr id="6" name="TextBox 5"/>
          <p:cNvSpPr txBox="1"/>
          <p:nvPr/>
        </p:nvSpPr>
        <p:spPr>
          <a:xfrm>
            <a:off x="457200" y="1504950"/>
            <a:ext cx="6096000" cy="1692771"/>
          </a:xfrm>
          <a:prstGeom prst="rect">
            <a:avLst/>
          </a:prstGeom>
          <a:noFill/>
        </p:spPr>
        <p:txBody>
          <a:bodyPr wrap="square" rtlCol="0">
            <a:spAutoFit/>
          </a:bodyPr>
          <a:lstStyle/>
          <a:p>
            <a:pPr>
              <a:lnSpc>
                <a:spcPct val="130000"/>
              </a:lnSpc>
            </a:pPr>
            <a:r>
              <a:rPr lang="en-US" sz="2000" dirty="0" smtClean="0">
                <a:solidFill>
                  <a:schemeClr val="bg2">
                    <a:lumMod val="75000"/>
                  </a:schemeClr>
                </a:solidFill>
                <a:latin typeface="Arial"/>
                <a:cs typeface="Arial"/>
              </a:rPr>
              <a:t>Instructors </a:t>
            </a:r>
            <a:r>
              <a:rPr lang="en-US" sz="2000" dirty="0">
                <a:solidFill>
                  <a:schemeClr val="bg2">
                    <a:lumMod val="75000"/>
                  </a:schemeClr>
                </a:solidFill>
                <a:latin typeface="Arial"/>
                <a:cs typeface="Arial"/>
              </a:rPr>
              <a:t>play central </a:t>
            </a:r>
            <a:r>
              <a:rPr lang="en-US" sz="2000" dirty="0" smtClean="0">
                <a:solidFill>
                  <a:schemeClr val="bg2">
                    <a:lumMod val="75000"/>
                  </a:schemeClr>
                </a:solidFill>
                <a:latin typeface="Arial"/>
                <a:cs typeface="Arial"/>
              </a:rPr>
              <a:t>role</a:t>
            </a:r>
          </a:p>
          <a:p>
            <a:pPr>
              <a:lnSpc>
                <a:spcPct val="130000"/>
              </a:lnSpc>
            </a:pPr>
            <a:endParaRPr lang="en-US" sz="2000" dirty="0" smtClean="0">
              <a:solidFill>
                <a:schemeClr val="bg2">
                  <a:lumMod val="75000"/>
                </a:schemeClr>
              </a:solidFill>
              <a:latin typeface="Arial"/>
              <a:cs typeface="Arial"/>
            </a:endParaRPr>
          </a:p>
          <a:p>
            <a:pPr>
              <a:lnSpc>
                <a:spcPct val="130000"/>
              </a:lnSpc>
            </a:pPr>
            <a:endParaRPr lang="en-US" sz="2000" dirty="0">
              <a:solidFill>
                <a:schemeClr val="bg2">
                  <a:lumMod val="75000"/>
                </a:schemeClr>
              </a:solidFill>
              <a:latin typeface="Arial"/>
              <a:cs typeface="Arial"/>
            </a:endParaRPr>
          </a:p>
          <a:p>
            <a:pPr>
              <a:lnSpc>
                <a:spcPct val="130000"/>
              </a:lnSpc>
            </a:pPr>
            <a:r>
              <a:rPr lang="en-US" sz="2000" dirty="0" smtClean="0">
                <a:solidFill>
                  <a:schemeClr val="bg2">
                    <a:lumMod val="75000"/>
                  </a:schemeClr>
                </a:solidFill>
                <a:latin typeface="Arial"/>
                <a:cs typeface="Arial"/>
              </a:rPr>
              <a:t>Procedural </a:t>
            </a:r>
            <a:r>
              <a:rPr lang="en-US" sz="2000" dirty="0">
                <a:solidFill>
                  <a:schemeClr val="bg2">
                    <a:lumMod val="75000"/>
                  </a:schemeClr>
                </a:solidFill>
                <a:latin typeface="Arial"/>
                <a:cs typeface="Arial"/>
              </a:rPr>
              <a:t>Notes (check for prior record)</a:t>
            </a: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3" name="TextBox 2"/>
          <p:cNvSpPr txBox="1"/>
          <p:nvPr/>
        </p:nvSpPr>
        <p:spPr>
          <a:xfrm>
            <a:off x="152400" y="209550"/>
            <a:ext cx="2725426" cy="1015663"/>
          </a:xfrm>
          <a:prstGeom prst="rect">
            <a:avLst/>
          </a:prstGeom>
          <a:noFill/>
        </p:spPr>
        <p:txBody>
          <a:bodyPr wrap="none" rtlCol="0">
            <a:spAutoFit/>
          </a:bodyPr>
          <a:lstStyle/>
          <a:p>
            <a:r>
              <a:rPr lang="en-US" sz="2000" dirty="0" smtClean="0">
                <a:solidFill>
                  <a:schemeClr val="bg1"/>
                </a:solidFill>
                <a:latin typeface="Times"/>
                <a:cs typeface="Times"/>
              </a:rPr>
              <a:t>Florida State University</a:t>
            </a:r>
            <a:br>
              <a:rPr lang="en-US" sz="2000" dirty="0" smtClean="0">
                <a:solidFill>
                  <a:schemeClr val="bg1"/>
                </a:solidFill>
                <a:latin typeface="Times"/>
                <a:cs typeface="Times"/>
              </a:rPr>
            </a:br>
            <a:r>
              <a:rPr lang="en-US" sz="2000" dirty="0" smtClean="0">
                <a:solidFill>
                  <a:schemeClr val="bg1"/>
                </a:solidFill>
                <a:latin typeface="Times"/>
                <a:cs typeface="Times"/>
              </a:rPr>
              <a:t>Academic Honor Policy </a:t>
            </a:r>
            <a:br>
              <a:rPr lang="en-US" sz="2000" dirty="0" smtClean="0">
                <a:solidFill>
                  <a:schemeClr val="bg1"/>
                </a:solidFill>
                <a:latin typeface="Times"/>
                <a:cs typeface="Times"/>
              </a:rPr>
            </a:br>
            <a:r>
              <a:rPr lang="en-US" sz="2000" dirty="0" smtClean="0">
                <a:solidFill>
                  <a:schemeClr val="bg1"/>
                </a:solidFill>
                <a:latin typeface="Times"/>
                <a:cs typeface="Times"/>
              </a:rPr>
              <a:t>(AHP)</a:t>
            </a:r>
            <a:endParaRPr lang="en-US" sz="2000" dirty="0">
              <a:solidFill>
                <a:schemeClr val="bg1"/>
              </a:solidFill>
              <a:latin typeface="Times"/>
              <a:cs typeface="Times"/>
            </a:endParaRPr>
          </a:p>
        </p:txBody>
      </p:sp>
      <p:pic>
        <p:nvPicPr>
          <p:cNvPr id="4" name="Picture 3" descr="001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45156"/>
            <a:ext cx="6789212" cy="4383994"/>
          </a:xfrm>
          <a:prstGeom prst="rect">
            <a:avLst/>
          </a:prstGeom>
          <a:effectLst>
            <a:outerShdw blurRad="50800" dist="50800" dir="2700000" algn="tl" rotWithShape="0">
              <a:srgbClr val="000000"/>
            </a:outerShdw>
          </a:effectLst>
        </p:spPr>
      </p:pic>
    </p:spTree>
    <p:extLst>
      <p:ext uri="{BB962C8B-B14F-4D97-AF65-F5344CB8AC3E}">
        <p14:creationId xmlns:p14="http://schemas.microsoft.com/office/powerpoint/2010/main" val="195411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9"/>
            <a:ext cx="7086600" cy="857250"/>
          </a:xfrm>
        </p:spPr>
        <p:txBody>
          <a:bodyPr anchor="t">
            <a:noAutofit/>
          </a:bodyPr>
          <a:lstStyle/>
          <a:p>
            <a:r>
              <a:rPr lang="en-US" sz="4000" dirty="0" smtClean="0">
                <a:solidFill>
                  <a:schemeClr val="bg1"/>
                </a:solidFill>
                <a:latin typeface="Times New Roman" pitchFamily="18" charset="0"/>
                <a:cs typeface="Times New Roman" pitchFamily="18" charset="0"/>
              </a:rPr>
              <a:t>Charges</a:t>
            </a:r>
            <a:endParaRPr lang="en-US" sz="40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00150"/>
            <a:ext cx="6324600" cy="3394473"/>
          </a:xfrm>
        </p:spPr>
        <p:txBody>
          <a:bodyPr>
            <a:noAutofit/>
          </a:bodyPr>
          <a:lstStyle/>
          <a:p>
            <a:pPr>
              <a:lnSpc>
                <a:spcPct val="200000"/>
              </a:lnSpc>
              <a:buFont typeface="Arial"/>
              <a:buChar char="•"/>
            </a:pPr>
            <a:r>
              <a:rPr lang="en-US" sz="2000" dirty="0" smtClean="0">
                <a:solidFill>
                  <a:schemeClr val="bg2">
                    <a:lumMod val="75000"/>
                  </a:schemeClr>
                </a:solidFill>
                <a:latin typeface="Arial"/>
                <a:cs typeface="Arial"/>
              </a:rPr>
              <a:t>Plagiarism</a:t>
            </a:r>
            <a:endParaRPr lang="en-US" sz="2000" dirty="0">
              <a:solidFill>
                <a:schemeClr val="bg2">
                  <a:lumMod val="75000"/>
                </a:schemeClr>
              </a:solidFill>
              <a:latin typeface="Arial"/>
              <a:cs typeface="Arial"/>
            </a:endParaRPr>
          </a:p>
          <a:p>
            <a:pPr>
              <a:lnSpc>
                <a:spcPct val="200000"/>
              </a:lnSpc>
              <a:buFont typeface="Arial"/>
              <a:buChar char="•"/>
            </a:pPr>
            <a:r>
              <a:rPr lang="en-US" sz="2000" dirty="0">
                <a:solidFill>
                  <a:schemeClr val="bg2">
                    <a:lumMod val="75000"/>
                  </a:schemeClr>
                </a:solidFill>
                <a:latin typeface="Arial"/>
                <a:cs typeface="Arial"/>
              </a:rPr>
              <a:t>Cheating</a:t>
            </a:r>
          </a:p>
          <a:p>
            <a:pPr>
              <a:lnSpc>
                <a:spcPct val="200000"/>
              </a:lnSpc>
              <a:buFont typeface="Arial"/>
              <a:buChar char="•"/>
            </a:pPr>
            <a:r>
              <a:rPr lang="en-US" sz="2000" dirty="0">
                <a:solidFill>
                  <a:schemeClr val="bg2">
                    <a:lumMod val="75000"/>
                  </a:schemeClr>
                </a:solidFill>
                <a:latin typeface="Arial"/>
                <a:cs typeface="Arial"/>
              </a:rPr>
              <a:t>Unauthorized group work</a:t>
            </a:r>
          </a:p>
          <a:p>
            <a:pPr>
              <a:lnSpc>
                <a:spcPct val="200000"/>
              </a:lnSpc>
              <a:buFont typeface="Arial"/>
              <a:buChar char="•"/>
            </a:pPr>
            <a:r>
              <a:rPr lang="en-US" sz="2000" dirty="0">
                <a:solidFill>
                  <a:schemeClr val="bg2">
                    <a:lumMod val="75000"/>
                  </a:schemeClr>
                </a:solidFill>
                <a:latin typeface="Arial"/>
                <a:cs typeface="Arial"/>
              </a:rPr>
              <a:t>Fabrication, falsification, &amp; </a:t>
            </a:r>
            <a:r>
              <a:rPr lang="en-US" sz="2000" dirty="0" smtClean="0">
                <a:solidFill>
                  <a:schemeClr val="bg2">
                    <a:lumMod val="75000"/>
                  </a:schemeClr>
                </a:solidFill>
                <a:latin typeface="Arial"/>
                <a:cs typeface="Arial"/>
              </a:rPr>
              <a:t>misrepresentation</a:t>
            </a: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9"/>
            <a:ext cx="7086600" cy="857250"/>
          </a:xfrm>
        </p:spPr>
        <p:txBody>
          <a:bodyPr anchor="t">
            <a:noAutofit/>
          </a:bodyPr>
          <a:lstStyle/>
          <a:p>
            <a:r>
              <a:rPr lang="en-US" sz="4000" dirty="0">
                <a:solidFill>
                  <a:schemeClr val="bg1"/>
                </a:solidFill>
                <a:latin typeface="Times"/>
                <a:cs typeface="Times"/>
              </a:rPr>
              <a:t>Purpose</a:t>
            </a:r>
          </a:p>
        </p:txBody>
      </p:sp>
      <p:sp>
        <p:nvSpPr>
          <p:cNvPr id="3" name="Content Placeholder 2"/>
          <p:cNvSpPr>
            <a:spLocks noGrp="1"/>
          </p:cNvSpPr>
          <p:nvPr>
            <p:ph idx="1"/>
          </p:nvPr>
        </p:nvSpPr>
        <p:spPr>
          <a:xfrm>
            <a:off x="457200" y="1200150"/>
            <a:ext cx="6172200" cy="3394473"/>
          </a:xfrm>
        </p:spPr>
        <p:txBody>
          <a:bodyPr>
            <a:normAutofit/>
          </a:bodyPr>
          <a:lstStyle/>
          <a:p>
            <a:pPr>
              <a:lnSpc>
                <a:spcPct val="130000"/>
              </a:lnSpc>
              <a:buFont typeface="Arial"/>
              <a:buChar char="•"/>
            </a:pPr>
            <a:r>
              <a:rPr lang="en-US" sz="2000" dirty="0">
                <a:solidFill>
                  <a:schemeClr val="bg2">
                    <a:lumMod val="75000"/>
                  </a:schemeClr>
                </a:solidFill>
                <a:latin typeface="Arial"/>
                <a:cs typeface="Arial"/>
              </a:rPr>
              <a:t>Show how survey information gathered from FSU students </a:t>
            </a:r>
            <a:r>
              <a:rPr lang="en-US" sz="2000" dirty="0" smtClean="0">
                <a:solidFill>
                  <a:schemeClr val="bg2">
                    <a:lumMod val="75000"/>
                  </a:schemeClr>
                </a:solidFill>
                <a:latin typeface="Arial"/>
                <a:cs typeface="Arial"/>
              </a:rPr>
              <a:t>can inform us about student and instructor attitudes and behaviors</a:t>
            </a:r>
            <a:br>
              <a:rPr lang="en-US" sz="2000" dirty="0" smtClean="0">
                <a:solidFill>
                  <a:schemeClr val="bg2">
                    <a:lumMod val="75000"/>
                  </a:schemeClr>
                </a:solidFill>
                <a:latin typeface="Arial"/>
                <a:cs typeface="Arial"/>
              </a:rPr>
            </a:br>
            <a:endParaRPr lang="en-US" sz="2000" dirty="0">
              <a:solidFill>
                <a:schemeClr val="bg2">
                  <a:lumMod val="75000"/>
                </a:schemeClr>
              </a:solidFill>
              <a:latin typeface="Arial"/>
              <a:cs typeface="Arial"/>
            </a:endParaRPr>
          </a:p>
          <a:p>
            <a:pPr>
              <a:lnSpc>
                <a:spcPct val="130000"/>
              </a:lnSpc>
              <a:buFont typeface="Arial"/>
              <a:buChar char="•"/>
            </a:pPr>
            <a:r>
              <a:rPr lang="en-US" sz="2000" dirty="0">
                <a:solidFill>
                  <a:schemeClr val="bg2">
                    <a:lumMod val="75000"/>
                  </a:schemeClr>
                </a:solidFill>
                <a:latin typeface="Arial"/>
                <a:cs typeface="Arial"/>
              </a:rPr>
              <a:t>Discuss how you can prevent academic dishonesty in your </a:t>
            </a:r>
            <a:r>
              <a:rPr lang="en-US" sz="2000" dirty="0" smtClean="0">
                <a:solidFill>
                  <a:schemeClr val="bg2">
                    <a:lumMod val="75000"/>
                  </a:schemeClr>
                </a:solidFill>
                <a:latin typeface="Arial"/>
                <a:cs typeface="Arial"/>
              </a:rPr>
              <a:t>class</a:t>
            </a: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16898381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9"/>
            <a:ext cx="7086600" cy="857250"/>
          </a:xfrm>
        </p:spPr>
        <p:txBody>
          <a:bodyPr anchor="t">
            <a:noAutofit/>
          </a:bodyPr>
          <a:lstStyle/>
          <a:p>
            <a:r>
              <a:rPr lang="en-US" sz="4000" dirty="0" smtClean="0">
                <a:solidFill>
                  <a:schemeClr val="bg1">
                    <a:lumMod val="95000"/>
                  </a:schemeClr>
                </a:solidFill>
                <a:latin typeface="Times New Roman" pitchFamily="18" charset="0"/>
                <a:cs typeface="Times New Roman" pitchFamily="18" charset="0"/>
              </a:rPr>
              <a:t>Charges</a:t>
            </a:r>
            <a:br>
              <a:rPr lang="en-US" sz="4000" dirty="0" smtClean="0">
                <a:solidFill>
                  <a:schemeClr val="bg1">
                    <a:lumMod val="95000"/>
                  </a:schemeClr>
                </a:solidFill>
                <a:latin typeface="Times New Roman" pitchFamily="18" charset="0"/>
                <a:cs typeface="Times New Roman" pitchFamily="18" charset="0"/>
              </a:rPr>
            </a:br>
            <a:r>
              <a:rPr lang="en-US" sz="2400" i="1" dirty="0" smtClean="0">
                <a:solidFill>
                  <a:schemeClr val="bg1">
                    <a:lumMod val="95000"/>
                  </a:schemeClr>
                </a:solidFill>
                <a:latin typeface="Times New Roman" pitchFamily="18" charset="0"/>
                <a:cs typeface="Times New Roman" pitchFamily="18" charset="0"/>
              </a:rPr>
              <a:t>continued</a:t>
            </a:r>
            <a:endParaRPr lang="en-US" sz="2400" i="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52550"/>
            <a:ext cx="6324600" cy="3242073"/>
          </a:xfrm>
        </p:spPr>
        <p:txBody>
          <a:bodyPr>
            <a:noAutofit/>
          </a:bodyPr>
          <a:lstStyle/>
          <a:p>
            <a:pPr>
              <a:lnSpc>
                <a:spcPct val="200000"/>
              </a:lnSpc>
              <a:buFont typeface="Arial"/>
              <a:buChar char="•"/>
            </a:pPr>
            <a:r>
              <a:rPr lang="en-US" sz="2000" dirty="0" smtClean="0">
                <a:solidFill>
                  <a:schemeClr val="bg2">
                    <a:lumMod val="75000"/>
                  </a:schemeClr>
                </a:solidFill>
                <a:latin typeface="Arial"/>
                <a:cs typeface="Arial"/>
              </a:rPr>
              <a:t>Multiple </a:t>
            </a:r>
            <a:r>
              <a:rPr lang="en-US" sz="2000" dirty="0">
                <a:solidFill>
                  <a:schemeClr val="bg2">
                    <a:lumMod val="75000"/>
                  </a:schemeClr>
                </a:solidFill>
                <a:latin typeface="Arial"/>
                <a:cs typeface="Arial"/>
              </a:rPr>
              <a:t>Submission</a:t>
            </a:r>
          </a:p>
          <a:p>
            <a:pPr>
              <a:lnSpc>
                <a:spcPct val="200000"/>
              </a:lnSpc>
              <a:buFont typeface="Arial"/>
              <a:buChar char="•"/>
            </a:pPr>
            <a:r>
              <a:rPr lang="en-US" sz="2000" dirty="0">
                <a:solidFill>
                  <a:schemeClr val="bg2">
                    <a:lumMod val="75000"/>
                  </a:schemeClr>
                </a:solidFill>
                <a:latin typeface="Arial"/>
                <a:cs typeface="Arial"/>
              </a:rPr>
              <a:t>Abuse of academic materials</a:t>
            </a:r>
          </a:p>
          <a:p>
            <a:pPr>
              <a:lnSpc>
                <a:spcPct val="200000"/>
              </a:lnSpc>
              <a:buFont typeface="Arial"/>
              <a:buChar char="•"/>
            </a:pPr>
            <a:r>
              <a:rPr lang="en-US" sz="2000" dirty="0">
                <a:solidFill>
                  <a:schemeClr val="bg2">
                    <a:lumMod val="75000"/>
                  </a:schemeClr>
                </a:solidFill>
                <a:latin typeface="Arial"/>
                <a:cs typeface="Arial"/>
              </a:rPr>
              <a:t>Complicity in academic dishonesty</a:t>
            </a:r>
          </a:p>
          <a:p>
            <a:pPr>
              <a:lnSpc>
                <a:spcPct val="200000"/>
              </a:lnSpc>
              <a:buFont typeface="Arial"/>
              <a:buChar char="•"/>
            </a:pPr>
            <a:r>
              <a:rPr lang="en-US" sz="2000" dirty="0">
                <a:solidFill>
                  <a:schemeClr val="bg2">
                    <a:lumMod val="75000"/>
                  </a:schemeClr>
                </a:solidFill>
                <a:latin typeface="Arial"/>
                <a:cs typeface="Arial"/>
              </a:rPr>
              <a:t>Attempting to commit an offense</a:t>
            </a:r>
          </a:p>
        </p:txBody>
      </p:sp>
    </p:spTree>
    <p:extLst>
      <p:ext uri="{BB962C8B-B14F-4D97-AF65-F5344CB8AC3E}">
        <p14:creationId xmlns:p14="http://schemas.microsoft.com/office/powerpoint/2010/main" val="1002431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9"/>
            <a:ext cx="7086600" cy="857250"/>
          </a:xfrm>
        </p:spPr>
        <p:txBody>
          <a:bodyPr anchor="t">
            <a:noAutofit/>
          </a:bodyPr>
          <a:lstStyle/>
          <a:p>
            <a:r>
              <a:rPr lang="en-US" sz="4000" dirty="0">
                <a:solidFill>
                  <a:srgbClr val="FFFFFF"/>
                </a:solidFill>
                <a:latin typeface="Times"/>
                <a:cs typeface="Times"/>
              </a:rPr>
              <a:t>Graduate Student Issues</a:t>
            </a:r>
          </a:p>
        </p:txBody>
      </p:sp>
      <p:sp>
        <p:nvSpPr>
          <p:cNvPr id="3" name="Content Placeholder 2"/>
          <p:cNvSpPr>
            <a:spLocks noGrp="1"/>
          </p:cNvSpPr>
          <p:nvPr>
            <p:ph idx="1"/>
          </p:nvPr>
        </p:nvSpPr>
        <p:spPr>
          <a:xfrm>
            <a:off x="457200" y="1200150"/>
            <a:ext cx="6324600" cy="3394473"/>
          </a:xfrm>
        </p:spPr>
        <p:txBody>
          <a:bodyPr>
            <a:noAutofit/>
          </a:bodyPr>
          <a:lstStyle/>
          <a:p>
            <a:pPr>
              <a:lnSpc>
                <a:spcPct val="150000"/>
              </a:lnSpc>
              <a:buFont typeface="Arial"/>
              <a:buChar char="•"/>
            </a:pPr>
            <a:r>
              <a:rPr lang="en-US" sz="2000" dirty="0">
                <a:solidFill>
                  <a:schemeClr val="bg2">
                    <a:lumMod val="75000"/>
                  </a:schemeClr>
                </a:solidFill>
                <a:latin typeface="Arial"/>
                <a:cs typeface="Arial"/>
              </a:rPr>
              <a:t>Prelims, comps, thesis or dissertation treated as egregious and sent to Step 2 </a:t>
            </a:r>
          </a:p>
          <a:p>
            <a:pPr>
              <a:lnSpc>
                <a:spcPct val="150000"/>
              </a:lnSpc>
              <a:buFont typeface="Arial"/>
              <a:buChar char="•"/>
            </a:pPr>
            <a:endParaRPr lang="en-US" sz="1200" dirty="0">
              <a:solidFill>
                <a:schemeClr val="bg2">
                  <a:lumMod val="75000"/>
                </a:schemeClr>
              </a:solidFill>
              <a:latin typeface="Arial"/>
              <a:cs typeface="Arial"/>
            </a:endParaRPr>
          </a:p>
          <a:p>
            <a:pPr>
              <a:lnSpc>
                <a:spcPct val="150000"/>
              </a:lnSpc>
              <a:buFont typeface="Arial"/>
              <a:buChar char="•"/>
            </a:pPr>
            <a:r>
              <a:rPr lang="en-US" sz="2000" dirty="0">
                <a:solidFill>
                  <a:schemeClr val="bg2">
                    <a:lumMod val="75000"/>
                  </a:schemeClr>
                </a:solidFill>
                <a:latin typeface="Arial"/>
                <a:cs typeface="Arial"/>
              </a:rPr>
              <a:t>Charging decision made by committee comprised of department chair, outside member, and faculty member appointed by dean</a:t>
            </a:r>
          </a:p>
        </p:txBody>
      </p:sp>
    </p:spTree>
    <p:extLst>
      <p:ext uri="{BB962C8B-B14F-4D97-AF65-F5344CB8AC3E}">
        <p14:creationId xmlns:p14="http://schemas.microsoft.com/office/powerpoint/2010/main" val="7513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E:\Tricastr\TRICASTER_TEMPLATE2.png"/>
          <p:cNvPicPr>
            <a:picLocks noChangeAspect="1" noChangeArrowheads="1"/>
          </p:cNvPicPr>
          <p:nvPr/>
        </p:nvPicPr>
        <p:blipFill>
          <a:blip r:embed="rId2" cstate="print"/>
          <a:srcRect/>
          <a:stretch>
            <a:fillRect/>
          </a:stretch>
        </p:blipFill>
        <p:spPr bwMode="auto">
          <a:xfrm>
            <a:off x="-76200" y="-95250"/>
            <a:ext cx="9144000" cy="5142232"/>
          </a:xfrm>
          <a:prstGeom prst="rect">
            <a:avLst/>
          </a:prstGeom>
          <a:noFill/>
        </p:spPr>
      </p:pic>
      <p:sp>
        <p:nvSpPr>
          <p:cNvPr id="2" name="Title 1"/>
          <p:cNvSpPr>
            <a:spLocks noGrp="1"/>
          </p:cNvSpPr>
          <p:nvPr>
            <p:ph type="title"/>
          </p:nvPr>
        </p:nvSpPr>
        <p:spPr>
          <a:xfrm>
            <a:off x="59267" y="0"/>
            <a:ext cx="7315200" cy="1066800"/>
          </a:xfrm>
        </p:spPr>
        <p:txBody>
          <a:bodyPr anchor="t">
            <a:noAutofit/>
          </a:bodyPr>
          <a:lstStyle/>
          <a:p>
            <a:r>
              <a:rPr lang="en-US" sz="3000" dirty="0">
                <a:solidFill>
                  <a:schemeClr val="bg1"/>
                </a:solidFill>
                <a:latin typeface="Times"/>
                <a:cs typeface="Times"/>
              </a:rPr>
              <a:t>Academic Honor Policy </a:t>
            </a:r>
            <a:r>
              <a:rPr lang="en-US" sz="3000" dirty="0" smtClean="0">
                <a:solidFill>
                  <a:schemeClr val="bg1"/>
                </a:solidFill>
                <a:latin typeface="Times"/>
                <a:cs typeface="Times"/>
              </a:rPr>
              <a:t>By Academic Year </a:t>
            </a:r>
            <a:r>
              <a:rPr lang="en-US" sz="2400" dirty="0" smtClean="0">
                <a:solidFill>
                  <a:schemeClr val="bg1"/>
                </a:solidFill>
                <a:latin typeface="Times"/>
                <a:cs typeface="Times"/>
              </a:rPr>
              <a:t>(</a:t>
            </a:r>
            <a:r>
              <a:rPr lang="en-US" sz="2400" dirty="0">
                <a:solidFill>
                  <a:schemeClr val="bg1"/>
                </a:solidFill>
                <a:latin typeface="Times"/>
                <a:cs typeface="Times"/>
              </a:rPr>
              <a:t>Since New Policy </a:t>
            </a:r>
            <a:r>
              <a:rPr lang="en-US" sz="2400" dirty="0" smtClean="0">
                <a:solidFill>
                  <a:schemeClr val="bg1"/>
                </a:solidFill>
                <a:latin typeface="Times"/>
                <a:cs typeface="Times"/>
              </a:rPr>
              <a:t>Effective </a:t>
            </a:r>
            <a:r>
              <a:rPr lang="en-US" sz="2400" dirty="0">
                <a:solidFill>
                  <a:schemeClr val="bg1"/>
                </a:solidFill>
                <a:latin typeface="Times"/>
                <a:cs typeface="Times"/>
              </a:rPr>
              <a:t>Fall 2005)</a:t>
            </a:r>
          </a:p>
        </p:txBody>
      </p:sp>
      <p:graphicFrame>
        <p:nvGraphicFramePr>
          <p:cNvPr id="7" name="Chart 6"/>
          <p:cNvGraphicFramePr>
            <a:graphicFrameLocks/>
          </p:cNvGraphicFramePr>
          <p:nvPr>
            <p:extLst>
              <p:ext uri="{D42A27DB-BD31-4B8C-83A1-F6EECF244321}">
                <p14:modId xmlns:p14="http://schemas.microsoft.com/office/powerpoint/2010/main" val="3348961647"/>
              </p:ext>
            </p:extLst>
          </p:nvPr>
        </p:nvGraphicFramePr>
        <p:xfrm>
          <a:off x="476310" y="959059"/>
          <a:ext cx="6324599" cy="364392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6200" y="2038350"/>
            <a:ext cx="400110" cy="1485343"/>
          </a:xfrm>
          <a:prstGeom prst="rect">
            <a:avLst/>
          </a:prstGeom>
          <a:noFill/>
        </p:spPr>
        <p:txBody>
          <a:bodyPr vert="vert270" wrap="none" rtlCol="0">
            <a:spAutoFit/>
          </a:bodyPr>
          <a:lstStyle/>
          <a:p>
            <a:r>
              <a:rPr lang="en-US" sz="1400" dirty="0">
                <a:solidFill>
                  <a:schemeClr val="bg1"/>
                </a:solidFill>
                <a:latin typeface="Arial"/>
                <a:cs typeface="Arial"/>
              </a:rPr>
              <a:t>Number of Cases</a:t>
            </a:r>
          </a:p>
        </p:txBody>
      </p:sp>
    </p:spTree>
    <p:extLst>
      <p:ext uri="{BB962C8B-B14F-4D97-AF65-F5344CB8AC3E}">
        <p14:creationId xmlns:p14="http://schemas.microsoft.com/office/powerpoint/2010/main" val="3852603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9"/>
            <a:ext cx="7086600" cy="857250"/>
          </a:xfrm>
        </p:spPr>
        <p:txBody>
          <a:bodyPr anchor="t">
            <a:noAutofit/>
          </a:bodyPr>
          <a:lstStyle/>
          <a:p>
            <a:r>
              <a:rPr lang="en-US" sz="4000" b="1" dirty="0">
                <a:solidFill>
                  <a:schemeClr val="bg1"/>
                </a:solidFill>
                <a:latin typeface="Times"/>
                <a:cs typeface="Times"/>
              </a:rPr>
              <a:t>Cases and Outcomes</a:t>
            </a:r>
          </a:p>
        </p:txBody>
      </p:sp>
      <p:graphicFrame>
        <p:nvGraphicFramePr>
          <p:cNvPr id="6" name="Chart 5"/>
          <p:cNvGraphicFramePr>
            <a:graphicFrameLocks/>
          </p:cNvGraphicFramePr>
          <p:nvPr>
            <p:extLst>
              <p:ext uri="{D42A27DB-BD31-4B8C-83A1-F6EECF244321}">
                <p14:modId xmlns:p14="http://schemas.microsoft.com/office/powerpoint/2010/main" val="168116449"/>
              </p:ext>
            </p:extLst>
          </p:nvPr>
        </p:nvGraphicFramePr>
        <p:xfrm>
          <a:off x="16932" y="971550"/>
          <a:ext cx="6536267"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029200" y="4508012"/>
            <a:ext cx="1524000" cy="261610"/>
          </a:xfrm>
          <a:prstGeom prst="rect">
            <a:avLst/>
          </a:prstGeom>
          <a:noFill/>
        </p:spPr>
        <p:txBody>
          <a:bodyPr wrap="square" rtlCol="0">
            <a:spAutoFit/>
          </a:bodyPr>
          <a:lstStyle/>
          <a:p>
            <a:r>
              <a:rPr lang="en-US" sz="1050" b="1" dirty="0" smtClean="0">
                <a:solidFill>
                  <a:schemeClr val="bg1"/>
                </a:solidFill>
              </a:rPr>
              <a:t>Through July 28, 2014</a:t>
            </a:r>
            <a:endParaRPr lang="en-US" sz="1050" b="1" dirty="0">
              <a:solidFill>
                <a:schemeClr val="bg1"/>
              </a:solidFill>
            </a:endParaRP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9"/>
            <a:ext cx="7086600" cy="765572"/>
          </a:xfrm>
        </p:spPr>
        <p:txBody>
          <a:bodyPr anchor="t">
            <a:noAutofit/>
          </a:bodyPr>
          <a:lstStyle/>
          <a:p>
            <a:r>
              <a:rPr lang="en-US" sz="4000" b="1" dirty="0">
                <a:solidFill>
                  <a:srgbClr val="FFFFFF"/>
                </a:solidFill>
                <a:latin typeface="Times"/>
                <a:cs typeface="Times"/>
              </a:rPr>
              <a:t>Grade Appeals System</a:t>
            </a:r>
          </a:p>
        </p:txBody>
      </p:sp>
      <p:sp>
        <p:nvSpPr>
          <p:cNvPr id="3" name="Content Placeholder 2"/>
          <p:cNvSpPr>
            <a:spLocks noGrp="1"/>
          </p:cNvSpPr>
          <p:nvPr>
            <p:ph idx="1"/>
          </p:nvPr>
        </p:nvSpPr>
        <p:spPr>
          <a:xfrm>
            <a:off x="457200" y="1200150"/>
            <a:ext cx="6172200" cy="3429000"/>
          </a:xfrm>
        </p:spPr>
        <p:txBody>
          <a:bodyPr>
            <a:normAutofit/>
          </a:bodyPr>
          <a:lstStyle/>
          <a:p>
            <a:pPr>
              <a:lnSpc>
                <a:spcPct val="110000"/>
              </a:lnSpc>
            </a:pPr>
            <a:r>
              <a:rPr lang="en-US" sz="2000" dirty="0" smtClean="0">
                <a:solidFill>
                  <a:schemeClr val="bg2">
                    <a:lumMod val="75000"/>
                  </a:schemeClr>
                </a:solidFill>
                <a:latin typeface="Arial"/>
                <a:cs typeface="Arial"/>
              </a:rPr>
              <a:t>Also </a:t>
            </a:r>
            <a:r>
              <a:rPr lang="en-US" sz="2000" dirty="0">
                <a:solidFill>
                  <a:schemeClr val="bg2">
                    <a:lumMod val="75000"/>
                  </a:schemeClr>
                </a:solidFill>
                <a:latin typeface="Arial"/>
                <a:cs typeface="Arial"/>
              </a:rPr>
              <a:t>involves </a:t>
            </a:r>
            <a:r>
              <a:rPr lang="en-US" sz="2000" dirty="0" smtClean="0">
                <a:solidFill>
                  <a:schemeClr val="bg2">
                    <a:lumMod val="75000"/>
                  </a:schemeClr>
                </a:solidFill>
                <a:latin typeface="Arial"/>
                <a:cs typeface="Arial"/>
              </a:rPr>
              <a:t>integrity</a:t>
            </a:r>
          </a:p>
          <a:p>
            <a:pPr>
              <a:lnSpc>
                <a:spcPct val="110000"/>
              </a:lnSpc>
            </a:pPr>
            <a:endParaRPr lang="en-US" sz="2000" dirty="0" smtClean="0">
              <a:solidFill>
                <a:schemeClr val="bg2">
                  <a:lumMod val="75000"/>
                </a:schemeClr>
              </a:solidFill>
              <a:latin typeface="Arial"/>
              <a:cs typeface="Arial"/>
            </a:endParaRPr>
          </a:p>
          <a:p>
            <a:pPr>
              <a:lnSpc>
                <a:spcPct val="110000"/>
              </a:lnSpc>
            </a:pPr>
            <a:r>
              <a:rPr lang="en-US" sz="2000" dirty="0" smtClean="0">
                <a:solidFill>
                  <a:schemeClr val="bg2">
                    <a:lumMod val="75000"/>
                  </a:schemeClr>
                </a:solidFill>
                <a:latin typeface="Arial"/>
                <a:cs typeface="Arial"/>
              </a:rPr>
              <a:t>Emphasizes </a:t>
            </a:r>
            <a:r>
              <a:rPr lang="en-US" sz="2000" dirty="0">
                <a:solidFill>
                  <a:schemeClr val="bg2">
                    <a:lumMod val="75000"/>
                  </a:schemeClr>
                </a:solidFill>
                <a:latin typeface="Arial"/>
                <a:cs typeface="Arial"/>
              </a:rPr>
              <a:t>centrality of instructor judgment in grading </a:t>
            </a:r>
            <a:r>
              <a:rPr lang="en-US" sz="2000" dirty="0" smtClean="0">
                <a:solidFill>
                  <a:schemeClr val="bg2">
                    <a:lumMod val="75000"/>
                  </a:schemeClr>
                </a:solidFill>
                <a:latin typeface="Arial"/>
                <a:cs typeface="Arial"/>
              </a:rPr>
              <a:t>process</a:t>
            </a:r>
          </a:p>
          <a:p>
            <a:pPr>
              <a:lnSpc>
                <a:spcPct val="110000"/>
              </a:lnSpc>
            </a:pPr>
            <a:endParaRPr lang="en-US" sz="2000" dirty="0" smtClean="0">
              <a:solidFill>
                <a:schemeClr val="bg2">
                  <a:lumMod val="75000"/>
                </a:schemeClr>
              </a:solidFill>
              <a:latin typeface="Arial"/>
              <a:cs typeface="Arial"/>
            </a:endParaRPr>
          </a:p>
          <a:p>
            <a:pPr>
              <a:lnSpc>
                <a:spcPct val="110000"/>
              </a:lnSpc>
            </a:pPr>
            <a:r>
              <a:rPr lang="en-US" sz="2000" dirty="0" smtClean="0">
                <a:solidFill>
                  <a:schemeClr val="bg2">
                    <a:lumMod val="75000"/>
                  </a:schemeClr>
                </a:solidFill>
                <a:latin typeface="Arial"/>
                <a:cs typeface="Arial"/>
              </a:rPr>
              <a:t>Grade </a:t>
            </a:r>
            <a:r>
              <a:rPr lang="en-US" sz="2000" dirty="0">
                <a:solidFill>
                  <a:schemeClr val="bg2">
                    <a:lumMod val="75000"/>
                  </a:schemeClr>
                </a:solidFill>
                <a:latin typeface="Arial"/>
                <a:cs typeface="Arial"/>
              </a:rPr>
              <a:t>must be imposed in an arbitrary, capricious, or discriminatory manner to be </a:t>
            </a:r>
            <a:r>
              <a:rPr lang="en-US" sz="2000" dirty="0" smtClean="0">
                <a:solidFill>
                  <a:schemeClr val="bg2">
                    <a:lumMod val="75000"/>
                  </a:schemeClr>
                </a:solidFill>
                <a:latin typeface="Arial"/>
                <a:cs typeface="Arial"/>
              </a:rPr>
              <a:t>overturned</a:t>
            </a:r>
            <a:endParaRPr lang="en-US" sz="2000" dirty="0" smtClean="0">
              <a:solidFill>
                <a:srgbClr val="FFFFFF"/>
              </a:solidFill>
              <a:latin typeface="Times"/>
              <a:cs typeface="Times"/>
            </a:endParaRP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8"/>
            <a:ext cx="7086600" cy="1298971"/>
          </a:xfrm>
        </p:spPr>
        <p:txBody>
          <a:bodyPr anchor="t">
            <a:noAutofit/>
          </a:bodyPr>
          <a:lstStyle/>
          <a:p>
            <a:r>
              <a:rPr lang="en-US" sz="4000" b="1" dirty="0">
                <a:solidFill>
                  <a:srgbClr val="FFFFFF"/>
                </a:solidFill>
                <a:latin typeface="Times"/>
                <a:cs typeface="Times"/>
              </a:rPr>
              <a:t>Grade Appeals </a:t>
            </a:r>
            <a:r>
              <a:rPr lang="en-US" sz="4000" b="1" dirty="0" smtClean="0">
                <a:solidFill>
                  <a:srgbClr val="FFFFFF"/>
                </a:solidFill>
                <a:latin typeface="Times"/>
                <a:cs typeface="Times"/>
              </a:rPr>
              <a:t>System</a:t>
            </a:r>
            <a:br>
              <a:rPr lang="en-US" sz="4000" b="1" dirty="0" smtClean="0">
                <a:solidFill>
                  <a:srgbClr val="FFFFFF"/>
                </a:solidFill>
                <a:latin typeface="Times"/>
                <a:cs typeface="Times"/>
              </a:rPr>
            </a:br>
            <a:r>
              <a:rPr lang="en-US" sz="2400" i="1" dirty="0" smtClean="0">
                <a:solidFill>
                  <a:srgbClr val="FFFFFF"/>
                </a:solidFill>
                <a:latin typeface="Times"/>
                <a:cs typeface="Times"/>
              </a:rPr>
              <a:t>continued</a:t>
            </a:r>
            <a:endParaRPr lang="en-US" sz="2400" i="1" dirty="0">
              <a:solidFill>
                <a:srgbClr val="FFFFFF"/>
              </a:solidFill>
              <a:latin typeface="Times"/>
              <a:cs typeface="Times"/>
            </a:endParaRPr>
          </a:p>
        </p:txBody>
      </p:sp>
      <p:sp>
        <p:nvSpPr>
          <p:cNvPr id="3" name="Content Placeholder 2"/>
          <p:cNvSpPr>
            <a:spLocks noGrp="1"/>
          </p:cNvSpPr>
          <p:nvPr>
            <p:ph idx="1"/>
          </p:nvPr>
        </p:nvSpPr>
        <p:spPr>
          <a:xfrm>
            <a:off x="457200" y="2038350"/>
            <a:ext cx="6172200" cy="2286000"/>
          </a:xfrm>
        </p:spPr>
        <p:txBody>
          <a:bodyPr>
            <a:normAutofit/>
          </a:bodyPr>
          <a:lstStyle/>
          <a:p>
            <a:r>
              <a:rPr lang="en-US" sz="2000" dirty="0" smtClean="0">
                <a:solidFill>
                  <a:schemeClr val="bg2">
                    <a:lumMod val="75000"/>
                  </a:schemeClr>
                </a:solidFill>
                <a:latin typeface="Arial"/>
                <a:cs typeface="Arial"/>
              </a:rPr>
              <a:t>Starts </a:t>
            </a:r>
            <a:r>
              <a:rPr lang="en-US" sz="2000" dirty="0">
                <a:solidFill>
                  <a:schemeClr val="bg2">
                    <a:lumMod val="75000"/>
                  </a:schemeClr>
                </a:solidFill>
                <a:latin typeface="Arial"/>
                <a:cs typeface="Arial"/>
              </a:rPr>
              <a:t>with evaluation (grading) standards expressed in </a:t>
            </a:r>
            <a:r>
              <a:rPr lang="en-US" sz="2000" dirty="0" smtClean="0">
                <a:solidFill>
                  <a:schemeClr val="bg2">
                    <a:lumMod val="75000"/>
                  </a:schemeClr>
                </a:solidFill>
                <a:latin typeface="Arial"/>
                <a:cs typeface="Arial"/>
              </a:rPr>
              <a:t>syllabus</a:t>
            </a:r>
          </a:p>
          <a:p>
            <a:endParaRPr lang="en-US" sz="2000" dirty="0" smtClean="0">
              <a:solidFill>
                <a:schemeClr val="bg2">
                  <a:lumMod val="75000"/>
                </a:schemeClr>
              </a:solidFill>
              <a:latin typeface="Arial"/>
              <a:cs typeface="Arial"/>
            </a:endParaRPr>
          </a:p>
          <a:p>
            <a:r>
              <a:rPr lang="en-US" sz="2000" dirty="0" smtClean="0">
                <a:solidFill>
                  <a:schemeClr val="bg2">
                    <a:lumMod val="75000"/>
                  </a:schemeClr>
                </a:solidFill>
                <a:latin typeface="Arial"/>
                <a:cs typeface="Arial"/>
              </a:rPr>
              <a:t>Minimize </a:t>
            </a:r>
            <a:r>
              <a:rPr lang="en-US" sz="2000" dirty="0">
                <a:solidFill>
                  <a:schemeClr val="bg2">
                    <a:lumMod val="75000"/>
                  </a:schemeClr>
                </a:solidFill>
                <a:latin typeface="Arial"/>
                <a:cs typeface="Arial"/>
              </a:rPr>
              <a:t>exposure through consistency</a:t>
            </a:r>
          </a:p>
          <a:p>
            <a:endParaRPr lang="en-US" sz="2000" dirty="0" smtClean="0">
              <a:solidFill>
                <a:srgbClr val="FFFFFF"/>
              </a:solidFill>
              <a:latin typeface="Times"/>
              <a:cs typeface="Times"/>
            </a:endParaRPr>
          </a:p>
        </p:txBody>
      </p:sp>
    </p:spTree>
    <p:extLst>
      <p:ext uri="{BB962C8B-B14F-4D97-AF65-F5344CB8AC3E}">
        <p14:creationId xmlns:p14="http://schemas.microsoft.com/office/powerpoint/2010/main" val="3856332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pic>
        <p:nvPicPr>
          <p:cNvPr id="1032" name="Picture 8" descr="E:\Tricastr\00222.png"/>
          <p:cNvPicPr>
            <a:picLocks noChangeAspect="1" noChangeArrowheads="1"/>
          </p:cNvPicPr>
          <p:nvPr/>
        </p:nvPicPr>
        <p:blipFill>
          <a:blip r:embed="rId3" cstate="print"/>
          <a:srcRect/>
          <a:stretch>
            <a:fillRect/>
          </a:stretch>
        </p:blipFill>
        <p:spPr bwMode="auto">
          <a:xfrm>
            <a:off x="230333" y="1047750"/>
            <a:ext cx="6780067" cy="3429000"/>
          </a:xfrm>
          <a:prstGeom prst="rect">
            <a:avLst/>
          </a:prstGeom>
          <a:noFill/>
          <a:effectLst>
            <a:outerShdw blurRad="50800" dist="50800" dir="5400000" algn="t" rotWithShape="0">
              <a:prstClr val="black"/>
            </a:outerShdw>
          </a:effectLst>
        </p:spPr>
      </p:pic>
      <p:sp>
        <p:nvSpPr>
          <p:cNvPr id="5" name="Title 1"/>
          <p:cNvSpPr>
            <a:spLocks noGrp="1"/>
          </p:cNvSpPr>
          <p:nvPr>
            <p:ph type="title"/>
          </p:nvPr>
        </p:nvSpPr>
        <p:spPr>
          <a:xfrm>
            <a:off x="0" y="205979"/>
            <a:ext cx="7086600" cy="857250"/>
          </a:xfrm>
        </p:spPr>
        <p:txBody>
          <a:bodyPr anchor="t">
            <a:noAutofit/>
          </a:bodyPr>
          <a:lstStyle/>
          <a:p>
            <a:r>
              <a:rPr lang="en-US" sz="4000" dirty="0" smtClean="0">
                <a:solidFill>
                  <a:srgbClr val="FFFFFF"/>
                </a:solidFill>
                <a:latin typeface="Times"/>
                <a:cs typeface="Times"/>
              </a:rPr>
              <a:t>Grade Appeals System</a:t>
            </a:r>
            <a:endParaRPr lang="en-US" sz="4000" dirty="0">
              <a:solidFill>
                <a:srgbClr val="FFFFFF"/>
              </a:solidFill>
              <a:latin typeface="Times"/>
              <a:cs typeface="Times"/>
            </a:endParaRP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9"/>
            <a:ext cx="7086600" cy="857250"/>
          </a:xfrm>
        </p:spPr>
        <p:txBody>
          <a:bodyPr anchor="t">
            <a:noAutofit/>
          </a:bodyPr>
          <a:lstStyle/>
          <a:p>
            <a:pPr>
              <a:defRPr/>
            </a:pPr>
            <a:r>
              <a:rPr lang="en-US" sz="4000" dirty="0">
                <a:solidFill>
                  <a:schemeClr val="bg1"/>
                </a:solidFill>
                <a:latin typeface="Times"/>
                <a:cs typeface="Times"/>
              </a:rPr>
              <a:t>Resources in your Department</a:t>
            </a:r>
          </a:p>
        </p:txBody>
      </p:sp>
      <p:sp>
        <p:nvSpPr>
          <p:cNvPr id="3" name="Content Placeholder 2"/>
          <p:cNvSpPr>
            <a:spLocks noGrp="1"/>
          </p:cNvSpPr>
          <p:nvPr>
            <p:ph idx="1"/>
          </p:nvPr>
        </p:nvSpPr>
        <p:spPr>
          <a:xfrm>
            <a:off x="457200" y="1276350"/>
            <a:ext cx="6172200" cy="3318273"/>
          </a:xfrm>
        </p:spPr>
        <p:txBody>
          <a:bodyPr>
            <a:normAutofit/>
          </a:bodyPr>
          <a:lstStyle/>
          <a:p>
            <a:pPr>
              <a:lnSpc>
                <a:spcPct val="90000"/>
              </a:lnSpc>
              <a:buFont typeface="Arial"/>
              <a:buChar char="•"/>
              <a:defRPr/>
            </a:pPr>
            <a:r>
              <a:rPr lang="en-US" sz="2000" dirty="0">
                <a:solidFill>
                  <a:schemeClr val="bg2">
                    <a:lumMod val="75000"/>
                  </a:schemeClr>
                </a:solidFill>
                <a:latin typeface="Ariaal"/>
                <a:cs typeface="Ariaal"/>
              </a:rPr>
              <a:t>Your supervising faculty member should always be informed about any allegations that arise in your class.</a:t>
            </a:r>
          </a:p>
          <a:p>
            <a:pPr>
              <a:lnSpc>
                <a:spcPct val="90000"/>
              </a:lnSpc>
              <a:buFont typeface="Arial"/>
              <a:buChar char="•"/>
              <a:defRPr/>
            </a:pPr>
            <a:endParaRPr lang="en-US" sz="1200" dirty="0">
              <a:solidFill>
                <a:schemeClr val="bg2">
                  <a:lumMod val="75000"/>
                </a:schemeClr>
              </a:solidFill>
              <a:latin typeface="Ariaal"/>
              <a:cs typeface="Ariaal"/>
            </a:endParaRPr>
          </a:p>
          <a:p>
            <a:pPr>
              <a:lnSpc>
                <a:spcPct val="90000"/>
              </a:lnSpc>
              <a:buFont typeface="Arial"/>
              <a:buChar char="•"/>
              <a:defRPr/>
            </a:pPr>
            <a:r>
              <a:rPr lang="en-US" sz="2000" dirty="0">
                <a:solidFill>
                  <a:schemeClr val="bg2">
                    <a:lumMod val="75000"/>
                  </a:schemeClr>
                </a:solidFill>
                <a:latin typeface="Ariaal"/>
                <a:cs typeface="Ariaal"/>
              </a:rPr>
              <a:t>Your department chair should also be informed by either your supervising faculty member or by you.</a:t>
            </a:r>
          </a:p>
          <a:p>
            <a:pPr>
              <a:lnSpc>
                <a:spcPct val="90000"/>
              </a:lnSpc>
              <a:buFont typeface="Arial"/>
              <a:buChar char="•"/>
              <a:defRPr/>
            </a:pPr>
            <a:endParaRPr lang="en-US" sz="1200" dirty="0">
              <a:solidFill>
                <a:schemeClr val="bg2">
                  <a:lumMod val="75000"/>
                </a:schemeClr>
              </a:solidFill>
              <a:latin typeface="Ariaal"/>
              <a:cs typeface="Ariaal"/>
            </a:endParaRPr>
          </a:p>
          <a:p>
            <a:pPr>
              <a:lnSpc>
                <a:spcPct val="90000"/>
              </a:lnSpc>
              <a:buFont typeface="Arial"/>
              <a:buChar char="•"/>
              <a:defRPr/>
            </a:pPr>
            <a:r>
              <a:rPr lang="en-US" sz="2000" dirty="0">
                <a:solidFill>
                  <a:schemeClr val="bg2">
                    <a:lumMod val="75000"/>
                  </a:schemeClr>
                </a:solidFill>
                <a:latin typeface="Ariaal"/>
                <a:cs typeface="Ariaal"/>
              </a:rPr>
              <a:t>Either of them can inform you of typical penalties in the department and can sit in when you meet with students.</a:t>
            </a: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9"/>
            <a:ext cx="7086600" cy="917972"/>
          </a:xfrm>
        </p:spPr>
        <p:txBody>
          <a:bodyPr anchor="t">
            <a:noAutofit/>
          </a:bodyPr>
          <a:lstStyle/>
          <a:p>
            <a:r>
              <a:rPr lang="en-US" sz="4000" dirty="0" smtClean="0">
                <a:solidFill>
                  <a:srgbClr val="FFFFFF"/>
                </a:solidFill>
                <a:latin typeface="Times New Roman" pitchFamily="18" charset="0"/>
                <a:cs typeface="Times New Roman" pitchFamily="18" charset="0"/>
              </a:rPr>
              <a:t> University Resources</a:t>
            </a:r>
            <a:br>
              <a:rPr lang="en-US" sz="4000" dirty="0" smtClean="0">
                <a:solidFill>
                  <a:srgbClr val="FFFFFF"/>
                </a:solidFill>
                <a:latin typeface="Times New Roman" pitchFamily="18" charset="0"/>
                <a:cs typeface="Times New Roman" pitchFamily="18" charset="0"/>
              </a:rPr>
            </a:br>
            <a:endParaRPr lang="en-US" sz="40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504950"/>
            <a:ext cx="6629400" cy="2819400"/>
          </a:xfrm>
        </p:spPr>
        <p:txBody>
          <a:bodyPr>
            <a:noAutofit/>
          </a:bodyPr>
          <a:lstStyle/>
          <a:p>
            <a:pPr marL="0" indent="0">
              <a:buNone/>
              <a:defRPr/>
            </a:pPr>
            <a:r>
              <a:rPr lang="en-US" sz="2000" dirty="0" smtClean="0">
                <a:solidFill>
                  <a:schemeClr val="bg2">
                    <a:lumMod val="75000"/>
                  </a:schemeClr>
                </a:solidFill>
                <a:latin typeface="Arial"/>
                <a:cs typeface="Arial"/>
              </a:rPr>
              <a:t>Office </a:t>
            </a:r>
            <a:r>
              <a:rPr lang="en-US" sz="2000" dirty="0">
                <a:solidFill>
                  <a:schemeClr val="bg2">
                    <a:lumMod val="75000"/>
                  </a:schemeClr>
                </a:solidFill>
                <a:latin typeface="Arial"/>
                <a:cs typeface="Arial"/>
              </a:rPr>
              <a:t>of Faculty Development and Advancement: </a:t>
            </a:r>
            <a:r>
              <a:rPr lang="en-US" sz="2000" dirty="0" smtClean="0">
                <a:solidFill>
                  <a:schemeClr val="bg2">
                    <a:lumMod val="75000"/>
                  </a:schemeClr>
                </a:solidFill>
                <a:latin typeface="Arial"/>
                <a:cs typeface="Arial"/>
              </a:rPr>
              <a:t/>
            </a:r>
            <a:br>
              <a:rPr lang="en-US" sz="2000" dirty="0" smtClean="0">
                <a:solidFill>
                  <a:schemeClr val="bg2">
                    <a:lumMod val="75000"/>
                  </a:schemeClr>
                </a:solidFill>
                <a:latin typeface="Arial"/>
                <a:cs typeface="Arial"/>
              </a:rPr>
            </a:br>
            <a:r>
              <a:rPr lang="en-US" sz="2000" b="1" dirty="0" smtClean="0">
                <a:solidFill>
                  <a:schemeClr val="bg1"/>
                </a:solidFill>
                <a:latin typeface="Arial"/>
                <a:cs typeface="Arial"/>
              </a:rPr>
              <a:t>http</a:t>
            </a:r>
            <a:r>
              <a:rPr lang="en-US" sz="2000" b="1" dirty="0">
                <a:solidFill>
                  <a:schemeClr val="bg1"/>
                </a:solidFill>
                <a:latin typeface="Arial"/>
                <a:cs typeface="Arial"/>
              </a:rPr>
              <a:t>://fda.fsu.edu </a:t>
            </a:r>
            <a:r>
              <a:rPr lang="en-US" sz="2000" dirty="0">
                <a:solidFill>
                  <a:schemeClr val="bg2">
                    <a:lumMod val="75000"/>
                  </a:schemeClr>
                </a:solidFill>
                <a:latin typeface="Arial"/>
                <a:cs typeface="Arial"/>
              </a:rPr>
              <a:t>under Academics – Academic Honor Policy, Grade Appeals System, annual Important Policies and Procedures Memo, or at </a:t>
            </a:r>
            <a:r>
              <a:rPr lang="en-US" sz="2000" b="1" dirty="0">
                <a:solidFill>
                  <a:schemeClr val="bg1"/>
                </a:solidFill>
                <a:latin typeface="Arial"/>
                <a:cs typeface="Arial"/>
              </a:rPr>
              <a:t>850-644-6876</a:t>
            </a:r>
            <a:r>
              <a:rPr lang="en-US" sz="2000" dirty="0">
                <a:solidFill>
                  <a:schemeClr val="bg2">
                    <a:lumMod val="75000"/>
                  </a:schemeClr>
                </a:solidFill>
                <a:latin typeface="Arial"/>
                <a:cs typeface="Arial"/>
              </a:rPr>
              <a:t>. </a:t>
            </a:r>
            <a:endParaRPr lang="en-US" sz="2000" dirty="0" smtClean="0">
              <a:solidFill>
                <a:schemeClr val="bg2">
                  <a:lumMod val="75000"/>
                </a:schemeClr>
              </a:solidFill>
              <a:latin typeface="Arial"/>
              <a:cs typeface="Arial"/>
            </a:endParaRPr>
          </a:p>
          <a:p>
            <a:pPr marL="0" indent="0">
              <a:buNone/>
              <a:defRPr/>
            </a:pPr>
            <a:r>
              <a:rPr lang="en-US" sz="2000" dirty="0" smtClean="0">
                <a:solidFill>
                  <a:schemeClr val="bg2">
                    <a:lumMod val="75000"/>
                  </a:schemeClr>
                </a:solidFill>
                <a:latin typeface="Arial"/>
                <a:cs typeface="Arial"/>
              </a:rPr>
              <a:t>(Ann DelRossi, Ameko Dillard, Melissa Crawford)</a:t>
            </a:r>
            <a:br>
              <a:rPr lang="en-US" sz="2000" dirty="0" smtClean="0">
                <a:solidFill>
                  <a:schemeClr val="bg2">
                    <a:lumMod val="75000"/>
                  </a:schemeClr>
                </a:solidFill>
                <a:latin typeface="Arial"/>
                <a:cs typeface="Arial"/>
              </a:rPr>
            </a:br>
            <a:endParaRPr lang="en-US" sz="2000" dirty="0" smtClean="0">
              <a:solidFill>
                <a:schemeClr val="bg2">
                  <a:lumMod val="75000"/>
                </a:schemeClr>
              </a:solidFill>
              <a:latin typeface="Arial"/>
              <a:cs typeface="Arial"/>
            </a:endParaRPr>
          </a:p>
          <a:p>
            <a:pPr marL="0" indent="0">
              <a:buNone/>
              <a:defRPr/>
            </a:pPr>
            <a:r>
              <a:rPr lang="en-US" sz="2000" dirty="0" smtClean="0">
                <a:solidFill>
                  <a:schemeClr val="bg2">
                    <a:lumMod val="75000"/>
                  </a:schemeClr>
                </a:solidFill>
                <a:latin typeface="Arial"/>
                <a:cs typeface="Arial"/>
              </a:rPr>
              <a:t>Students should be referred to the Dean of Students Department at </a:t>
            </a:r>
            <a:r>
              <a:rPr lang="en-US" sz="2000" b="1" dirty="0" smtClean="0">
                <a:solidFill>
                  <a:schemeClr val="bg1"/>
                </a:solidFill>
                <a:latin typeface="Arial"/>
                <a:cs typeface="Arial"/>
              </a:rPr>
              <a:t>644-2428</a:t>
            </a:r>
            <a:r>
              <a:rPr lang="en-US" sz="2000" dirty="0" smtClean="0">
                <a:solidFill>
                  <a:schemeClr val="bg2">
                    <a:lumMod val="75000"/>
                  </a:schemeClr>
                </a:solidFill>
                <a:latin typeface="Arial"/>
                <a:cs typeface="Arial"/>
              </a:rPr>
              <a:t>.</a:t>
            </a:r>
            <a:endParaRPr lang="en-US" sz="2000" b="1" dirty="0">
              <a:solidFill>
                <a:schemeClr val="bg1"/>
              </a:solidFill>
              <a:latin typeface="Arial"/>
              <a:cs typeface="Arial"/>
            </a:endParaRP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9"/>
            <a:ext cx="7086600" cy="917972"/>
          </a:xfrm>
        </p:spPr>
        <p:txBody>
          <a:bodyPr anchor="t">
            <a:noAutofit/>
          </a:bodyPr>
          <a:lstStyle/>
          <a:p>
            <a:r>
              <a:rPr lang="en-US" sz="4000" dirty="0" smtClean="0">
                <a:solidFill>
                  <a:srgbClr val="FFFFFF"/>
                </a:solidFill>
                <a:latin typeface="Times New Roman" pitchFamily="18" charset="0"/>
                <a:cs typeface="Times New Roman" pitchFamily="18" charset="0"/>
              </a:rPr>
              <a:t> University Resources</a:t>
            </a:r>
            <a:br>
              <a:rPr lang="en-US" sz="4000" dirty="0" smtClean="0">
                <a:solidFill>
                  <a:srgbClr val="FFFFFF"/>
                </a:solidFill>
                <a:latin typeface="Times New Roman" pitchFamily="18" charset="0"/>
                <a:cs typeface="Times New Roman" pitchFamily="18" charset="0"/>
              </a:rPr>
            </a:br>
            <a:r>
              <a:rPr lang="en-US" sz="2400" i="1" dirty="0" smtClean="0">
                <a:solidFill>
                  <a:srgbClr val="FFFFFF"/>
                </a:solidFill>
                <a:latin typeface="Times New Roman" pitchFamily="18" charset="0"/>
                <a:cs typeface="Times New Roman" pitchFamily="18" charset="0"/>
              </a:rPr>
              <a:t>continued</a:t>
            </a:r>
            <a:r>
              <a:rPr lang="en-US" sz="4000" dirty="0" smtClean="0">
                <a:solidFill>
                  <a:srgbClr val="FFFFFF"/>
                </a:solidFill>
                <a:latin typeface="Times New Roman" pitchFamily="18" charset="0"/>
                <a:cs typeface="Times New Roman" pitchFamily="18" charset="0"/>
              </a:rPr>
              <a:t/>
            </a:r>
            <a:br>
              <a:rPr lang="en-US" sz="4000" dirty="0" smtClean="0">
                <a:solidFill>
                  <a:srgbClr val="FFFFFF"/>
                </a:solidFill>
                <a:latin typeface="Times New Roman" pitchFamily="18" charset="0"/>
                <a:cs typeface="Times New Roman" pitchFamily="18" charset="0"/>
              </a:rPr>
            </a:br>
            <a:endParaRPr lang="en-US" sz="40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57350"/>
            <a:ext cx="6629400" cy="3048000"/>
          </a:xfrm>
        </p:spPr>
        <p:txBody>
          <a:bodyPr>
            <a:noAutofit/>
          </a:bodyPr>
          <a:lstStyle/>
          <a:p>
            <a:pPr marL="0" indent="0">
              <a:buNone/>
              <a:defRPr/>
            </a:pPr>
            <a:r>
              <a:rPr lang="en-US" sz="2000" dirty="0" smtClean="0">
                <a:solidFill>
                  <a:schemeClr val="bg2">
                    <a:lumMod val="75000"/>
                  </a:schemeClr>
                </a:solidFill>
                <a:latin typeface="Arial"/>
                <a:cs typeface="Arial"/>
              </a:rPr>
              <a:t>Important </a:t>
            </a:r>
            <a:r>
              <a:rPr lang="en-US" sz="2000" dirty="0">
                <a:solidFill>
                  <a:schemeClr val="bg2">
                    <a:lumMod val="75000"/>
                  </a:schemeClr>
                </a:solidFill>
                <a:latin typeface="Arial"/>
                <a:cs typeface="Arial"/>
              </a:rPr>
              <a:t>Policies and Procedures memo contains important information for  </a:t>
            </a:r>
            <a:r>
              <a:rPr lang="en-US" sz="2000" dirty="0" smtClean="0">
                <a:solidFill>
                  <a:schemeClr val="bg2">
                    <a:lumMod val="75000"/>
                  </a:schemeClr>
                </a:solidFill>
                <a:latin typeface="Arial"/>
                <a:cs typeface="Arial"/>
              </a:rPr>
              <a:t>instructors. Found on </a:t>
            </a:r>
            <a:r>
              <a:rPr lang="en-US" sz="2000" dirty="0" smtClean="0">
                <a:solidFill>
                  <a:schemeClr val="bg2">
                    <a:lumMod val="75000"/>
                  </a:schemeClr>
                </a:solidFill>
                <a:latin typeface="Arial"/>
                <a:cs typeface="Arial"/>
                <a:hlinkClick r:id="rId3"/>
              </a:rPr>
              <a:t>http://fda.fsu.edu</a:t>
            </a:r>
            <a:r>
              <a:rPr lang="en-US" sz="2000" dirty="0" smtClean="0">
                <a:solidFill>
                  <a:schemeClr val="bg2">
                    <a:lumMod val="75000"/>
                  </a:schemeClr>
                </a:solidFill>
                <a:latin typeface="Arial"/>
                <a:cs typeface="Arial"/>
              </a:rPr>
              <a:t> under Academics.</a:t>
            </a:r>
          </a:p>
          <a:p>
            <a:pPr marL="0" indent="0">
              <a:buNone/>
              <a:defRPr/>
            </a:pPr>
            <a:endParaRPr lang="en-US" sz="2000" dirty="0">
              <a:solidFill>
                <a:schemeClr val="bg2">
                  <a:lumMod val="75000"/>
                </a:schemeClr>
              </a:solidFill>
              <a:latin typeface="Arial"/>
              <a:cs typeface="Arial"/>
            </a:endParaRPr>
          </a:p>
          <a:p>
            <a:pPr marL="0" indent="0">
              <a:buNone/>
              <a:defRPr/>
            </a:pPr>
            <a:r>
              <a:rPr lang="en-US" sz="2000" dirty="0" smtClean="0">
                <a:solidFill>
                  <a:schemeClr val="bg2">
                    <a:lumMod val="75000"/>
                  </a:schemeClr>
                </a:solidFill>
                <a:latin typeface="Arial"/>
                <a:cs typeface="Arial"/>
              </a:rPr>
              <a:t>ODL </a:t>
            </a:r>
            <a:r>
              <a:rPr lang="en-US" sz="2000" dirty="0">
                <a:solidFill>
                  <a:schemeClr val="bg2">
                    <a:lumMod val="75000"/>
                  </a:schemeClr>
                </a:solidFill>
                <a:latin typeface="Arial"/>
                <a:cs typeface="Arial"/>
              </a:rPr>
              <a:t>resources </a:t>
            </a:r>
            <a:r>
              <a:rPr lang="en-US" sz="2000" dirty="0" smtClean="0">
                <a:solidFill>
                  <a:schemeClr val="bg2">
                    <a:lumMod val="75000"/>
                  </a:schemeClr>
                </a:solidFill>
                <a:latin typeface="Arial"/>
                <a:cs typeface="Arial"/>
              </a:rPr>
              <a:t>at: </a:t>
            </a:r>
            <a:r>
              <a:rPr lang="en-US" sz="2000" dirty="0">
                <a:solidFill>
                  <a:schemeClr val="bg2">
                    <a:lumMod val="75000"/>
                  </a:schemeClr>
                </a:solidFill>
                <a:latin typeface="Arial"/>
                <a:cs typeface="Arial"/>
                <a:hlinkClick r:id="rId4"/>
              </a:rPr>
              <a:t>https://distance.fsu.edu/</a:t>
            </a:r>
            <a:r>
              <a:rPr lang="en-US" sz="2000" dirty="0">
                <a:solidFill>
                  <a:schemeClr val="bg2">
                    <a:lumMod val="75000"/>
                  </a:schemeClr>
                </a:solidFill>
                <a:latin typeface="Arial"/>
                <a:cs typeface="Arial"/>
              </a:rPr>
              <a:t>. </a:t>
            </a:r>
            <a:r>
              <a:rPr lang="en-US" sz="2000" dirty="0" smtClean="0">
                <a:solidFill>
                  <a:schemeClr val="bg2">
                    <a:lumMod val="75000"/>
                  </a:schemeClr>
                </a:solidFill>
                <a:latin typeface="Arial"/>
                <a:cs typeface="Arial"/>
              </a:rPr>
              <a:t/>
            </a:r>
            <a:br>
              <a:rPr lang="en-US" sz="2000" dirty="0" smtClean="0">
                <a:solidFill>
                  <a:schemeClr val="bg2">
                    <a:lumMod val="75000"/>
                  </a:schemeClr>
                </a:solidFill>
                <a:latin typeface="Arial"/>
                <a:cs typeface="Arial"/>
              </a:rPr>
            </a:b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8"/>
            <a:ext cx="7086600" cy="1298971"/>
          </a:xfrm>
        </p:spPr>
        <p:txBody>
          <a:bodyPr anchor="t">
            <a:noAutofit/>
          </a:bodyPr>
          <a:lstStyle/>
          <a:p>
            <a:r>
              <a:rPr lang="en-US" sz="4000" dirty="0" smtClean="0">
                <a:solidFill>
                  <a:schemeClr val="bg1"/>
                </a:solidFill>
                <a:latin typeface="Times"/>
                <a:cs typeface="Times"/>
              </a:rPr>
              <a:t>Purpose</a:t>
            </a:r>
            <a:br>
              <a:rPr lang="en-US" sz="4000" dirty="0" smtClean="0">
                <a:solidFill>
                  <a:schemeClr val="bg1"/>
                </a:solidFill>
                <a:latin typeface="Times"/>
                <a:cs typeface="Times"/>
              </a:rPr>
            </a:br>
            <a:r>
              <a:rPr lang="en-US" sz="2400" i="1" dirty="0" smtClean="0">
                <a:solidFill>
                  <a:schemeClr val="bg1"/>
                </a:solidFill>
                <a:latin typeface="Times"/>
                <a:cs typeface="Times"/>
              </a:rPr>
              <a:t>continued</a:t>
            </a:r>
            <a:endParaRPr lang="en-US" sz="2400" i="1" dirty="0">
              <a:solidFill>
                <a:schemeClr val="bg1"/>
              </a:solidFill>
              <a:latin typeface="Times"/>
              <a:cs typeface="Times"/>
            </a:endParaRPr>
          </a:p>
        </p:txBody>
      </p:sp>
      <p:sp>
        <p:nvSpPr>
          <p:cNvPr id="3" name="Content Placeholder 2"/>
          <p:cNvSpPr>
            <a:spLocks noGrp="1"/>
          </p:cNvSpPr>
          <p:nvPr>
            <p:ph idx="1"/>
          </p:nvPr>
        </p:nvSpPr>
        <p:spPr>
          <a:xfrm>
            <a:off x="457200" y="1581150"/>
            <a:ext cx="6172200" cy="3013473"/>
          </a:xfrm>
        </p:spPr>
        <p:txBody>
          <a:bodyPr>
            <a:normAutofit/>
          </a:bodyPr>
          <a:lstStyle/>
          <a:p>
            <a:pPr>
              <a:lnSpc>
                <a:spcPct val="140000"/>
              </a:lnSpc>
              <a:buFont typeface="Arial"/>
              <a:buChar char="•"/>
            </a:pPr>
            <a:r>
              <a:rPr lang="en-US" sz="2000" dirty="0" smtClean="0">
                <a:solidFill>
                  <a:schemeClr val="bg2">
                    <a:lumMod val="75000"/>
                  </a:schemeClr>
                </a:solidFill>
                <a:latin typeface="Arial"/>
                <a:cs typeface="Arial"/>
              </a:rPr>
              <a:t>Show you the highlights of the </a:t>
            </a:r>
            <a:r>
              <a:rPr lang="en-US" sz="2000" dirty="0">
                <a:solidFill>
                  <a:schemeClr val="bg2">
                    <a:lumMod val="75000"/>
                  </a:schemeClr>
                </a:solidFill>
                <a:latin typeface="Arial"/>
                <a:cs typeface="Arial"/>
              </a:rPr>
              <a:t>Academic Honor Policy and the Grade Appeals </a:t>
            </a:r>
            <a:r>
              <a:rPr lang="en-US" sz="2000" dirty="0" smtClean="0">
                <a:solidFill>
                  <a:schemeClr val="bg2">
                    <a:lumMod val="75000"/>
                  </a:schemeClr>
                </a:solidFill>
                <a:latin typeface="Arial"/>
                <a:cs typeface="Arial"/>
              </a:rPr>
              <a:t>process</a:t>
            </a:r>
          </a:p>
          <a:p>
            <a:pPr marL="0" indent="0">
              <a:lnSpc>
                <a:spcPct val="140000"/>
              </a:lnSpc>
              <a:buNone/>
            </a:pPr>
            <a:endParaRPr lang="en-US" sz="2000" dirty="0" smtClean="0">
              <a:solidFill>
                <a:schemeClr val="bg2">
                  <a:lumMod val="75000"/>
                </a:schemeClr>
              </a:solidFill>
              <a:latin typeface="Arial"/>
              <a:cs typeface="Arial"/>
            </a:endParaRPr>
          </a:p>
          <a:p>
            <a:pPr>
              <a:lnSpc>
                <a:spcPct val="140000"/>
              </a:lnSpc>
              <a:buFont typeface="Arial"/>
              <a:buChar char="•"/>
            </a:pPr>
            <a:r>
              <a:rPr lang="en-US" sz="2000" dirty="0" smtClean="0">
                <a:solidFill>
                  <a:schemeClr val="bg2">
                    <a:lumMod val="75000"/>
                  </a:schemeClr>
                </a:solidFill>
                <a:latin typeface="Arial"/>
                <a:cs typeface="Arial"/>
              </a:rPr>
              <a:t>Introduce Ms. Ann DelRossi, Academic Affairs Coordinator in the Office of Faculty Development and Advancement</a:t>
            </a: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20163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152400" y="133350"/>
            <a:ext cx="9144000" cy="5142232"/>
          </a:xfrm>
          <a:prstGeom prst="rect">
            <a:avLst/>
          </a:prstGeom>
          <a:noFill/>
        </p:spPr>
      </p:pic>
      <p:sp>
        <p:nvSpPr>
          <p:cNvPr id="2" name="Title 1"/>
          <p:cNvSpPr>
            <a:spLocks noGrp="1"/>
          </p:cNvSpPr>
          <p:nvPr>
            <p:ph type="title"/>
          </p:nvPr>
        </p:nvSpPr>
        <p:spPr>
          <a:xfrm>
            <a:off x="0" y="205979"/>
            <a:ext cx="7086600" cy="765572"/>
          </a:xfrm>
        </p:spPr>
        <p:txBody>
          <a:bodyPr anchor="t">
            <a:noAutofit/>
          </a:bodyPr>
          <a:lstStyle/>
          <a:p>
            <a:r>
              <a:rPr lang="en-US" sz="4000" dirty="0">
                <a:solidFill>
                  <a:schemeClr val="bg1"/>
                </a:solidFill>
                <a:latin typeface="Times"/>
                <a:cs typeface="Times"/>
              </a:rPr>
              <a:t>Academic Integrity </a:t>
            </a:r>
            <a:r>
              <a:rPr lang="en-US" sz="4000" dirty="0" smtClean="0">
                <a:solidFill>
                  <a:schemeClr val="bg1"/>
                </a:solidFill>
                <a:latin typeface="Times"/>
                <a:cs typeface="Times"/>
              </a:rPr>
              <a:t>Survey</a:t>
            </a:r>
            <a:endParaRPr lang="en-US" sz="4000" dirty="0">
              <a:solidFill>
                <a:schemeClr val="bg1"/>
              </a:solidFill>
              <a:latin typeface="Times"/>
              <a:cs typeface="Times"/>
            </a:endParaRPr>
          </a:p>
        </p:txBody>
      </p:sp>
      <p:sp>
        <p:nvSpPr>
          <p:cNvPr id="3" name="Content Placeholder 2"/>
          <p:cNvSpPr>
            <a:spLocks noGrp="1"/>
          </p:cNvSpPr>
          <p:nvPr>
            <p:ph idx="1"/>
          </p:nvPr>
        </p:nvSpPr>
        <p:spPr>
          <a:xfrm>
            <a:off x="533400" y="1276350"/>
            <a:ext cx="6172200" cy="3505200"/>
          </a:xfrm>
        </p:spPr>
        <p:txBody>
          <a:bodyPr>
            <a:normAutofit/>
          </a:bodyPr>
          <a:lstStyle/>
          <a:p>
            <a:pPr>
              <a:buFont typeface="Arial"/>
              <a:buChar char="•"/>
            </a:pPr>
            <a:r>
              <a:rPr lang="en-US" sz="2000" dirty="0" smtClean="0">
                <a:solidFill>
                  <a:schemeClr val="bg2">
                    <a:lumMod val="75000"/>
                  </a:schemeClr>
                </a:solidFill>
                <a:latin typeface="Arial"/>
                <a:cs typeface="Arial"/>
              </a:rPr>
              <a:t>Students today report cheating less than those in 2003, with the exception of one behavior.</a:t>
            </a:r>
          </a:p>
          <a:p>
            <a:pPr>
              <a:buFont typeface="Arial"/>
              <a:buChar char="•"/>
            </a:pPr>
            <a:endParaRPr lang="en-US" sz="2000" dirty="0">
              <a:solidFill>
                <a:schemeClr val="bg2">
                  <a:lumMod val="75000"/>
                </a:schemeClr>
              </a:solidFill>
              <a:latin typeface="Arial"/>
              <a:cs typeface="Arial"/>
            </a:endParaRPr>
          </a:p>
          <a:p>
            <a:pPr>
              <a:buFont typeface="Arial"/>
              <a:buChar char="•"/>
            </a:pPr>
            <a:r>
              <a:rPr lang="en-US" sz="2000" dirty="0" smtClean="0">
                <a:solidFill>
                  <a:schemeClr val="bg2">
                    <a:lumMod val="75000"/>
                  </a:schemeClr>
                </a:solidFill>
                <a:latin typeface="Arial"/>
                <a:cs typeface="Arial"/>
              </a:rPr>
              <a:t>Faculty, Orientation, TAs, and the Student </a:t>
            </a:r>
            <a:r>
              <a:rPr lang="en-US" sz="2000" dirty="0">
                <a:solidFill>
                  <a:schemeClr val="bg2">
                    <a:lumMod val="75000"/>
                  </a:schemeClr>
                </a:solidFill>
                <a:latin typeface="Arial"/>
                <a:cs typeface="Arial"/>
              </a:rPr>
              <a:t>H</a:t>
            </a:r>
            <a:r>
              <a:rPr lang="en-US" sz="2000" dirty="0" smtClean="0">
                <a:solidFill>
                  <a:schemeClr val="bg2">
                    <a:lumMod val="75000"/>
                  </a:schemeClr>
                </a:solidFill>
                <a:latin typeface="Arial"/>
                <a:cs typeface="Arial"/>
              </a:rPr>
              <a:t>andbook are their primary </a:t>
            </a:r>
            <a:r>
              <a:rPr lang="en-US" sz="2000" dirty="0">
                <a:solidFill>
                  <a:schemeClr val="bg2">
                    <a:lumMod val="75000"/>
                  </a:schemeClr>
                </a:solidFill>
                <a:latin typeface="Arial"/>
                <a:cs typeface="Arial"/>
              </a:rPr>
              <a:t>sources of </a:t>
            </a:r>
            <a:r>
              <a:rPr lang="en-US" sz="2000" dirty="0" smtClean="0">
                <a:solidFill>
                  <a:schemeClr val="bg2">
                    <a:lumMod val="75000"/>
                  </a:schemeClr>
                </a:solidFill>
                <a:latin typeface="Arial"/>
                <a:cs typeface="Arial"/>
              </a:rPr>
              <a:t>information. </a:t>
            </a:r>
            <a:br>
              <a:rPr lang="en-US" sz="2000" dirty="0" smtClean="0">
                <a:solidFill>
                  <a:schemeClr val="bg2">
                    <a:lumMod val="75000"/>
                  </a:schemeClr>
                </a:solidFill>
                <a:latin typeface="Arial"/>
                <a:cs typeface="Arial"/>
              </a:rPr>
            </a:br>
            <a:endParaRPr lang="en-US" sz="2000" dirty="0">
              <a:solidFill>
                <a:schemeClr val="bg2">
                  <a:lumMod val="75000"/>
                </a:schemeClr>
              </a:solidFill>
              <a:latin typeface="Arial"/>
              <a:cs typeface="Arial"/>
            </a:endParaRPr>
          </a:p>
          <a:p>
            <a:pPr>
              <a:buFont typeface="Arial"/>
              <a:buChar char="•"/>
            </a:pPr>
            <a:r>
              <a:rPr lang="en-US" sz="2000" dirty="0">
                <a:solidFill>
                  <a:schemeClr val="bg2">
                    <a:lumMod val="75000"/>
                  </a:schemeClr>
                </a:solidFill>
                <a:latin typeface="Arial"/>
                <a:cs typeface="Arial"/>
              </a:rPr>
              <a:t>Students and faculty disagree on what constitutes “serious” </a:t>
            </a:r>
            <a:r>
              <a:rPr lang="en-US" sz="2000" dirty="0" smtClean="0">
                <a:solidFill>
                  <a:schemeClr val="bg2">
                    <a:lumMod val="75000"/>
                  </a:schemeClr>
                </a:solidFill>
                <a:latin typeface="Arial"/>
                <a:cs typeface="Arial"/>
              </a:rPr>
              <a:t>cheating</a:t>
            </a:r>
          </a:p>
          <a:p>
            <a:pPr>
              <a:buFont typeface="Arial"/>
              <a:buChar char="•"/>
            </a:pPr>
            <a:endParaRPr lang="en-US" sz="2000" dirty="0" smtClean="0">
              <a:solidFill>
                <a:schemeClr val="bg2">
                  <a:lumMod val="75000"/>
                </a:schemeClr>
              </a:solidFill>
              <a:latin typeface="Arial"/>
              <a:cs typeface="Arial"/>
            </a:endParaRPr>
          </a:p>
          <a:p>
            <a:pPr>
              <a:buFont typeface="Arial"/>
              <a:buChar char="•"/>
            </a:pP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36750"/>
            <a:ext cx="9144000" cy="5142232"/>
          </a:xfrm>
          <a:prstGeom prst="rect">
            <a:avLst/>
          </a:prstGeom>
          <a:noFill/>
        </p:spPr>
      </p:pic>
      <p:sp>
        <p:nvSpPr>
          <p:cNvPr id="2" name="Title 1"/>
          <p:cNvSpPr>
            <a:spLocks noGrp="1"/>
          </p:cNvSpPr>
          <p:nvPr>
            <p:ph type="title"/>
          </p:nvPr>
        </p:nvSpPr>
        <p:spPr>
          <a:xfrm>
            <a:off x="0" y="133350"/>
            <a:ext cx="7086600" cy="857250"/>
          </a:xfrm>
        </p:spPr>
        <p:txBody>
          <a:bodyPr anchor="t">
            <a:noAutofit/>
          </a:bodyPr>
          <a:lstStyle/>
          <a:p>
            <a:r>
              <a:rPr lang="en-US" sz="3600" dirty="0">
                <a:solidFill>
                  <a:srgbClr val="FFFFFF"/>
                </a:solidFill>
                <a:latin typeface="Times"/>
                <a:cs typeface="Times"/>
              </a:rPr>
              <a:t>Ways </a:t>
            </a:r>
            <a:r>
              <a:rPr lang="en-US" sz="3600" dirty="0" smtClean="0">
                <a:solidFill>
                  <a:srgbClr val="FFFFFF"/>
                </a:solidFill>
                <a:latin typeface="Times"/>
                <a:cs typeface="Times"/>
              </a:rPr>
              <a:t>Students</a:t>
            </a:r>
            <a:br>
              <a:rPr lang="en-US" sz="3600" dirty="0" smtClean="0">
                <a:solidFill>
                  <a:srgbClr val="FFFFFF"/>
                </a:solidFill>
                <a:latin typeface="Times"/>
                <a:cs typeface="Times"/>
              </a:rPr>
            </a:br>
            <a:r>
              <a:rPr lang="en-US" sz="3600" dirty="0" smtClean="0">
                <a:solidFill>
                  <a:srgbClr val="FFFFFF"/>
                </a:solidFill>
                <a:latin typeface="Times"/>
                <a:cs typeface="Times"/>
              </a:rPr>
              <a:t>Reported Cheating in 2015 vs. 2003</a:t>
            </a:r>
            <a:endParaRPr lang="en-US" sz="3600" dirty="0">
              <a:solidFill>
                <a:srgbClr val="FFFFFF"/>
              </a:solidFill>
              <a:latin typeface="Times"/>
              <a:cs typeface="Times"/>
            </a:endParaRPr>
          </a:p>
        </p:txBody>
      </p:sp>
      <p:sp>
        <p:nvSpPr>
          <p:cNvPr id="3" name="Content Placeholder 2"/>
          <p:cNvSpPr>
            <a:spLocks noGrp="1"/>
          </p:cNvSpPr>
          <p:nvPr>
            <p:ph idx="1"/>
          </p:nvPr>
        </p:nvSpPr>
        <p:spPr>
          <a:xfrm>
            <a:off x="457200" y="1962150"/>
            <a:ext cx="6172200" cy="2533649"/>
          </a:xfrm>
        </p:spPr>
        <p:txBody>
          <a:bodyPr>
            <a:noAutofit/>
          </a:bodyPr>
          <a:lstStyle/>
          <a:p>
            <a:pPr>
              <a:lnSpc>
                <a:spcPct val="150000"/>
              </a:lnSpc>
              <a:buFont typeface="Arial"/>
              <a:buChar char="•"/>
            </a:pPr>
            <a:r>
              <a:rPr lang="en-US" sz="2000" dirty="0" smtClean="0">
                <a:solidFill>
                  <a:schemeClr val="bg2">
                    <a:lumMod val="75000"/>
                  </a:schemeClr>
                </a:solidFill>
                <a:latin typeface="Arial"/>
                <a:cs typeface="Arial"/>
              </a:rPr>
              <a:t>Working on </a:t>
            </a:r>
            <a:r>
              <a:rPr lang="en-US" sz="2000" dirty="0">
                <a:solidFill>
                  <a:schemeClr val="bg2">
                    <a:lumMod val="75000"/>
                  </a:schemeClr>
                </a:solidFill>
                <a:latin typeface="Arial"/>
                <a:cs typeface="Arial"/>
              </a:rPr>
              <a:t>assignments </a:t>
            </a:r>
            <a:r>
              <a:rPr lang="en-US" sz="2000" dirty="0" smtClean="0">
                <a:solidFill>
                  <a:schemeClr val="bg2">
                    <a:lumMod val="75000"/>
                  </a:schemeClr>
                </a:solidFill>
                <a:latin typeface="Arial"/>
                <a:cs typeface="Arial"/>
              </a:rPr>
              <a:t>together (</a:t>
            </a:r>
            <a:r>
              <a:rPr lang="en-US" sz="2000" dirty="0" smtClean="0">
                <a:solidFill>
                  <a:schemeClr val="bg2">
                    <a:lumMod val="75000"/>
                  </a:schemeClr>
                </a:solidFill>
                <a:latin typeface="Arial"/>
                <a:cs typeface="Arial"/>
              </a:rPr>
              <a:t>28% </a:t>
            </a:r>
            <a:r>
              <a:rPr lang="en-US" sz="2000" dirty="0" smtClean="0">
                <a:solidFill>
                  <a:schemeClr val="bg2">
                    <a:lumMod val="75000"/>
                  </a:schemeClr>
                </a:solidFill>
                <a:latin typeface="Arial"/>
                <a:cs typeface="Arial"/>
              </a:rPr>
              <a:t>v. 65%)</a:t>
            </a:r>
          </a:p>
          <a:p>
            <a:pPr>
              <a:lnSpc>
                <a:spcPct val="150000"/>
              </a:lnSpc>
              <a:buFont typeface="Arial"/>
              <a:buChar char="•"/>
            </a:pPr>
            <a:r>
              <a:rPr lang="en-US" sz="2000" dirty="0" smtClean="0">
                <a:solidFill>
                  <a:schemeClr val="bg2">
                    <a:lumMod val="75000"/>
                  </a:schemeClr>
                </a:solidFill>
                <a:latin typeface="Arial"/>
                <a:cs typeface="Arial"/>
              </a:rPr>
              <a:t>Receiving requests to copy homework (</a:t>
            </a:r>
            <a:r>
              <a:rPr lang="en-US" sz="2000" dirty="0" smtClean="0">
                <a:solidFill>
                  <a:schemeClr val="bg2">
                    <a:lumMod val="75000"/>
                  </a:schemeClr>
                </a:solidFill>
                <a:latin typeface="Arial"/>
                <a:cs typeface="Arial"/>
              </a:rPr>
              <a:t>26%)</a:t>
            </a:r>
            <a:endParaRPr lang="en-US" sz="2000" dirty="0" smtClean="0">
              <a:solidFill>
                <a:schemeClr val="bg2">
                  <a:lumMod val="75000"/>
                </a:schemeClr>
              </a:solidFill>
              <a:latin typeface="Arial"/>
              <a:cs typeface="Arial"/>
            </a:endParaRPr>
          </a:p>
          <a:p>
            <a:pPr>
              <a:lnSpc>
                <a:spcPct val="150000"/>
              </a:lnSpc>
              <a:buFont typeface="Arial"/>
              <a:buChar char="•"/>
            </a:pPr>
            <a:r>
              <a:rPr lang="en-US" sz="2000" dirty="0" smtClean="0">
                <a:solidFill>
                  <a:schemeClr val="bg2">
                    <a:lumMod val="75000"/>
                  </a:schemeClr>
                </a:solidFill>
                <a:latin typeface="Arial"/>
                <a:cs typeface="Arial"/>
              </a:rPr>
              <a:t>Working on an assignment with others </a:t>
            </a:r>
            <a:r>
              <a:rPr lang="en-US" sz="2000" dirty="0" smtClean="0">
                <a:solidFill>
                  <a:schemeClr val="bg2">
                    <a:lumMod val="75000"/>
                  </a:schemeClr>
                </a:solidFill>
                <a:latin typeface="Arial"/>
                <a:cs typeface="Arial"/>
              </a:rPr>
              <a:t>using </a:t>
            </a:r>
            <a:r>
              <a:rPr lang="en-US" sz="2000" dirty="0" smtClean="0">
                <a:solidFill>
                  <a:schemeClr val="bg2">
                    <a:lumMod val="75000"/>
                  </a:schemeClr>
                </a:solidFill>
                <a:latin typeface="Arial"/>
                <a:cs typeface="Arial"/>
              </a:rPr>
              <a:t>digital </a:t>
            </a:r>
            <a:r>
              <a:rPr lang="en-US" sz="2000" dirty="0" smtClean="0">
                <a:solidFill>
                  <a:schemeClr val="bg2">
                    <a:lumMod val="75000"/>
                  </a:schemeClr>
                </a:solidFill>
                <a:latin typeface="Arial"/>
                <a:cs typeface="Arial"/>
              </a:rPr>
              <a:t>means </a:t>
            </a:r>
            <a:r>
              <a:rPr lang="en-US" sz="2000" dirty="0" smtClean="0">
                <a:solidFill>
                  <a:schemeClr val="bg2">
                    <a:lumMod val="75000"/>
                  </a:schemeClr>
                </a:solidFill>
                <a:latin typeface="Arial"/>
                <a:cs typeface="Arial"/>
              </a:rPr>
              <a:t>(</a:t>
            </a:r>
            <a:r>
              <a:rPr lang="en-US" sz="2000" dirty="0" smtClean="0">
                <a:solidFill>
                  <a:schemeClr val="bg2">
                    <a:lumMod val="75000"/>
                  </a:schemeClr>
                </a:solidFill>
                <a:latin typeface="Arial"/>
                <a:cs typeface="Arial"/>
              </a:rPr>
              <a:t>24%)</a:t>
            </a:r>
            <a:endParaRPr lang="en-US" sz="800" dirty="0" smtClean="0">
              <a:solidFill>
                <a:schemeClr val="bg2">
                  <a:lumMod val="75000"/>
                </a:schemeClr>
              </a:solidFill>
              <a:latin typeface="Arial"/>
              <a:cs typeface="Arial"/>
            </a:endParaRPr>
          </a:p>
        </p:txBody>
      </p:sp>
    </p:spTree>
    <p:extLst>
      <p:ext uri="{BB962C8B-B14F-4D97-AF65-F5344CB8AC3E}">
        <p14:creationId xmlns:p14="http://schemas.microsoft.com/office/powerpoint/2010/main" val="161081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0" y="205978"/>
            <a:ext cx="7086600" cy="1984771"/>
          </a:xfrm>
        </p:spPr>
        <p:txBody>
          <a:bodyPr anchor="t">
            <a:noAutofit/>
          </a:bodyPr>
          <a:lstStyle/>
          <a:p>
            <a:r>
              <a:rPr lang="en-US" sz="3600" dirty="0">
                <a:solidFill>
                  <a:srgbClr val="FFFFFF"/>
                </a:solidFill>
                <a:latin typeface="Times"/>
                <a:cs typeface="Times"/>
              </a:rPr>
              <a:t>Ways Students</a:t>
            </a:r>
            <a:br>
              <a:rPr lang="en-US" sz="3600" dirty="0">
                <a:solidFill>
                  <a:srgbClr val="FFFFFF"/>
                </a:solidFill>
                <a:latin typeface="Times"/>
                <a:cs typeface="Times"/>
              </a:rPr>
            </a:br>
            <a:r>
              <a:rPr lang="en-US" sz="3600" dirty="0">
                <a:solidFill>
                  <a:srgbClr val="FFFFFF"/>
                </a:solidFill>
                <a:latin typeface="Times"/>
                <a:cs typeface="Times"/>
              </a:rPr>
              <a:t>Reported Cheating in 2015 vs. 2003</a:t>
            </a:r>
            <a:r>
              <a:rPr lang="en-US" sz="4000" dirty="0" smtClean="0">
                <a:solidFill>
                  <a:srgbClr val="FFFFFF"/>
                </a:solidFill>
                <a:latin typeface="Times"/>
                <a:cs typeface="Times"/>
              </a:rPr>
              <a:t/>
            </a:r>
            <a:br>
              <a:rPr lang="en-US" sz="4000" dirty="0" smtClean="0">
                <a:solidFill>
                  <a:srgbClr val="FFFFFF"/>
                </a:solidFill>
                <a:latin typeface="Times"/>
                <a:cs typeface="Times"/>
              </a:rPr>
            </a:br>
            <a:r>
              <a:rPr lang="en-US" sz="2400" i="1" dirty="0" smtClean="0">
                <a:solidFill>
                  <a:srgbClr val="FFFFFF"/>
                </a:solidFill>
                <a:latin typeface="Times"/>
                <a:cs typeface="Times"/>
              </a:rPr>
              <a:t>continued</a:t>
            </a:r>
            <a:endParaRPr lang="en-US" sz="2400" i="1" dirty="0">
              <a:solidFill>
                <a:srgbClr val="FFFFFF"/>
              </a:solidFill>
              <a:latin typeface="Times"/>
              <a:cs typeface="Times"/>
            </a:endParaRPr>
          </a:p>
        </p:txBody>
      </p:sp>
      <p:sp>
        <p:nvSpPr>
          <p:cNvPr id="3" name="Content Placeholder 2"/>
          <p:cNvSpPr>
            <a:spLocks noGrp="1"/>
          </p:cNvSpPr>
          <p:nvPr>
            <p:ph idx="1"/>
          </p:nvPr>
        </p:nvSpPr>
        <p:spPr>
          <a:xfrm>
            <a:off x="457200" y="1885950"/>
            <a:ext cx="6172200" cy="2708673"/>
          </a:xfrm>
        </p:spPr>
        <p:txBody>
          <a:bodyPr>
            <a:noAutofit/>
          </a:bodyPr>
          <a:lstStyle/>
          <a:p>
            <a:pPr>
              <a:lnSpc>
                <a:spcPct val="130000"/>
              </a:lnSpc>
              <a:buFont typeface="Arial"/>
              <a:buChar char="•"/>
            </a:pPr>
            <a:r>
              <a:rPr lang="en-US" sz="2000" dirty="0">
                <a:solidFill>
                  <a:schemeClr val="bg2">
                    <a:lumMod val="75000"/>
                  </a:schemeClr>
                </a:solidFill>
                <a:latin typeface="Arial"/>
                <a:cs typeface="Arial"/>
              </a:rPr>
              <a:t>Copying a few sentences from internet without citation (23% v. 39%)</a:t>
            </a:r>
            <a:endParaRPr lang="en-US" sz="800" dirty="0">
              <a:solidFill>
                <a:schemeClr val="bg2">
                  <a:lumMod val="75000"/>
                </a:schemeClr>
              </a:solidFill>
              <a:latin typeface="Arial"/>
              <a:cs typeface="Arial"/>
            </a:endParaRPr>
          </a:p>
          <a:p>
            <a:pPr>
              <a:lnSpc>
                <a:spcPct val="130000"/>
              </a:lnSpc>
              <a:buFont typeface="Arial"/>
              <a:buChar char="•"/>
            </a:pPr>
            <a:r>
              <a:rPr lang="en-US" sz="2000" dirty="0" smtClean="0">
                <a:solidFill>
                  <a:schemeClr val="bg2">
                    <a:lumMod val="75000"/>
                  </a:schemeClr>
                </a:solidFill>
                <a:latin typeface="Arial"/>
                <a:cs typeface="Arial"/>
              </a:rPr>
              <a:t>Getting </a:t>
            </a:r>
            <a:r>
              <a:rPr lang="en-US" sz="2000" dirty="0" smtClean="0">
                <a:solidFill>
                  <a:schemeClr val="bg2">
                    <a:lumMod val="75000"/>
                  </a:schemeClr>
                </a:solidFill>
                <a:latin typeface="Arial"/>
                <a:cs typeface="Arial"/>
              </a:rPr>
              <a:t>questions or answers about test beforehand (22% v. </a:t>
            </a:r>
            <a:r>
              <a:rPr lang="en-US" sz="2000" dirty="0" smtClean="0">
                <a:solidFill>
                  <a:schemeClr val="bg2">
                    <a:lumMod val="75000"/>
                  </a:schemeClr>
                </a:solidFill>
                <a:latin typeface="Arial"/>
                <a:cs typeface="Arial"/>
              </a:rPr>
              <a:t>29%)</a:t>
            </a:r>
            <a:endParaRPr lang="en-US" sz="2000" dirty="0" smtClean="0">
              <a:solidFill>
                <a:schemeClr val="bg2">
                  <a:lumMod val="75000"/>
                </a:schemeClr>
              </a:solidFill>
              <a:latin typeface="Arial"/>
              <a:cs typeface="Arial"/>
            </a:endParaRPr>
          </a:p>
          <a:p>
            <a:pPr>
              <a:lnSpc>
                <a:spcPct val="130000"/>
              </a:lnSpc>
              <a:buFont typeface="Arial"/>
              <a:buChar char="•"/>
            </a:pPr>
            <a:r>
              <a:rPr lang="en-US" sz="2000" dirty="0" smtClean="0">
                <a:solidFill>
                  <a:schemeClr val="bg2">
                    <a:lumMod val="75000"/>
                  </a:schemeClr>
                </a:solidFill>
                <a:latin typeface="Arial"/>
                <a:cs typeface="Arial"/>
              </a:rPr>
              <a:t>Receiving unpermitted help on an assignment (20% v. 19%)</a:t>
            </a: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168983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76200" y="0"/>
            <a:ext cx="9144000" cy="5142232"/>
          </a:xfrm>
          <a:prstGeom prst="rect">
            <a:avLst/>
          </a:prstGeom>
          <a:noFill/>
        </p:spPr>
      </p:pic>
      <p:sp>
        <p:nvSpPr>
          <p:cNvPr id="2" name="Title 1"/>
          <p:cNvSpPr>
            <a:spLocks noGrp="1"/>
          </p:cNvSpPr>
          <p:nvPr>
            <p:ph type="title"/>
          </p:nvPr>
        </p:nvSpPr>
        <p:spPr>
          <a:xfrm>
            <a:off x="0" y="57151"/>
            <a:ext cx="7086600" cy="1600200"/>
          </a:xfrm>
        </p:spPr>
        <p:txBody>
          <a:bodyPr anchor="t">
            <a:noAutofit/>
          </a:bodyPr>
          <a:lstStyle/>
          <a:p>
            <a:r>
              <a:rPr lang="en-US" sz="3600" dirty="0">
                <a:solidFill>
                  <a:srgbClr val="FFFFFF"/>
                </a:solidFill>
                <a:latin typeface="Times"/>
                <a:cs typeface="Times"/>
              </a:rPr>
              <a:t>Ways Students</a:t>
            </a:r>
            <a:br>
              <a:rPr lang="en-US" sz="3600" dirty="0">
                <a:solidFill>
                  <a:srgbClr val="FFFFFF"/>
                </a:solidFill>
                <a:latin typeface="Times"/>
                <a:cs typeface="Times"/>
              </a:rPr>
            </a:br>
            <a:r>
              <a:rPr lang="en-US" sz="3600" dirty="0">
                <a:solidFill>
                  <a:srgbClr val="FFFFFF"/>
                </a:solidFill>
                <a:latin typeface="Times"/>
                <a:cs typeface="Times"/>
              </a:rPr>
              <a:t>Reported Cheating in 2015 vs. 2003</a:t>
            </a:r>
            <a:r>
              <a:rPr lang="en-US" sz="4000" dirty="0" smtClean="0">
                <a:solidFill>
                  <a:srgbClr val="FFFFFF"/>
                </a:solidFill>
                <a:latin typeface="Times"/>
                <a:cs typeface="Times"/>
              </a:rPr>
              <a:t/>
            </a:r>
            <a:br>
              <a:rPr lang="en-US" sz="4000" dirty="0" smtClean="0">
                <a:solidFill>
                  <a:srgbClr val="FFFFFF"/>
                </a:solidFill>
                <a:latin typeface="Times"/>
                <a:cs typeface="Times"/>
              </a:rPr>
            </a:br>
            <a:r>
              <a:rPr lang="en-US" sz="2400" i="1" dirty="0" smtClean="0">
                <a:solidFill>
                  <a:srgbClr val="FFFFFF"/>
                </a:solidFill>
                <a:latin typeface="Times"/>
                <a:cs typeface="Times"/>
              </a:rPr>
              <a:t>continued</a:t>
            </a:r>
            <a:endParaRPr lang="en-US" sz="2400" i="1" dirty="0">
              <a:solidFill>
                <a:srgbClr val="FFFFFF"/>
              </a:solidFill>
              <a:latin typeface="Times"/>
              <a:cs typeface="Times"/>
            </a:endParaRPr>
          </a:p>
        </p:txBody>
      </p:sp>
      <p:sp>
        <p:nvSpPr>
          <p:cNvPr id="3" name="Content Placeholder 2"/>
          <p:cNvSpPr>
            <a:spLocks noGrp="1"/>
          </p:cNvSpPr>
          <p:nvPr>
            <p:ph idx="1"/>
          </p:nvPr>
        </p:nvSpPr>
        <p:spPr>
          <a:xfrm>
            <a:off x="457200" y="1962150"/>
            <a:ext cx="6172200" cy="2590800"/>
          </a:xfrm>
        </p:spPr>
        <p:txBody>
          <a:bodyPr>
            <a:noAutofit/>
          </a:bodyPr>
          <a:lstStyle/>
          <a:p>
            <a:pPr>
              <a:lnSpc>
                <a:spcPct val="130000"/>
              </a:lnSpc>
              <a:buFont typeface="Arial"/>
              <a:buChar char="•"/>
            </a:pPr>
            <a:r>
              <a:rPr lang="en-US" sz="2000" dirty="0">
                <a:solidFill>
                  <a:schemeClr val="bg2">
                    <a:lumMod val="75000"/>
                  </a:schemeClr>
                </a:solidFill>
                <a:latin typeface="Arial"/>
                <a:cs typeface="Arial"/>
              </a:rPr>
              <a:t>Copying a few sentences from written source without citation (17% v.  34</a:t>
            </a:r>
            <a:r>
              <a:rPr lang="en-US" sz="2000" dirty="0" smtClean="0">
                <a:solidFill>
                  <a:schemeClr val="bg2">
                    <a:lumMod val="75000"/>
                  </a:schemeClr>
                </a:solidFill>
                <a:latin typeface="Arial"/>
                <a:cs typeface="Arial"/>
              </a:rPr>
              <a:t>%)</a:t>
            </a:r>
          </a:p>
          <a:p>
            <a:pPr>
              <a:lnSpc>
                <a:spcPct val="130000"/>
              </a:lnSpc>
              <a:buFont typeface="Arial"/>
              <a:buChar char="•"/>
            </a:pPr>
            <a:r>
              <a:rPr lang="en-US" sz="2000" dirty="0" smtClean="0">
                <a:solidFill>
                  <a:schemeClr val="bg2">
                    <a:lumMod val="75000"/>
                  </a:schemeClr>
                </a:solidFill>
                <a:latin typeface="Arial"/>
                <a:cs typeface="Arial"/>
              </a:rPr>
              <a:t>Copying (by hand or in person) another student’ s homework (16%)</a:t>
            </a:r>
          </a:p>
          <a:p>
            <a:pPr>
              <a:lnSpc>
                <a:spcPct val="130000"/>
              </a:lnSpc>
              <a:buFont typeface="Arial"/>
              <a:buChar char="•"/>
            </a:pPr>
            <a:r>
              <a:rPr lang="en-US" sz="2000" dirty="0" smtClean="0">
                <a:solidFill>
                  <a:schemeClr val="bg2">
                    <a:lumMod val="75000"/>
                  </a:schemeClr>
                </a:solidFill>
                <a:latin typeface="Arial"/>
                <a:cs typeface="Arial"/>
              </a:rPr>
              <a:t>Copying </a:t>
            </a:r>
            <a:r>
              <a:rPr lang="en-US" sz="2000" dirty="0" smtClean="0">
                <a:solidFill>
                  <a:schemeClr val="bg2">
                    <a:lumMod val="75000"/>
                  </a:schemeClr>
                </a:solidFill>
                <a:latin typeface="Arial"/>
                <a:cs typeface="Arial"/>
              </a:rPr>
              <a:t>(digitally) someone’s homework (12%)</a:t>
            </a: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313182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13800" y="0"/>
            <a:ext cx="9144000" cy="5142232"/>
          </a:xfrm>
          <a:prstGeom prst="rect">
            <a:avLst/>
          </a:prstGeom>
          <a:noFill/>
        </p:spPr>
      </p:pic>
      <p:sp>
        <p:nvSpPr>
          <p:cNvPr id="2" name="Title 1"/>
          <p:cNvSpPr>
            <a:spLocks noGrp="1"/>
          </p:cNvSpPr>
          <p:nvPr>
            <p:ph type="title"/>
          </p:nvPr>
        </p:nvSpPr>
        <p:spPr>
          <a:xfrm>
            <a:off x="0" y="133350"/>
            <a:ext cx="7086600" cy="929879"/>
          </a:xfrm>
        </p:spPr>
        <p:txBody>
          <a:bodyPr anchor="t">
            <a:noAutofit/>
          </a:bodyPr>
          <a:lstStyle/>
          <a:p>
            <a:r>
              <a:rPr lang="en-US" sz="4000" dirty="0" smtClean="0">
                <a:solidFill>
                  <a:schemeClr val="bg1"/>
                </a:solidFill>
                <a:latin typeface="Times"/>
                <a:cs typeface="Times"/>
              </a:rPr>
              <a:t>Facebook</a:t>
            </a:r>
            <a:endParaRPr lang="en-US" sz="4000" dirty="0">
              <a:solidFill>
                <a:schemeClr val="bg1"/>
              </a:solidFill>
              <a:latin typeface="Times"/>
              <a:cs typeface="Times"/>
            </a:endParaRPr>
          </a:p>
        </p:txBody>
      </p:sp>
      <p:sp>
        <p:nvSpPr>
          <p:cNvPr id="3" name="Content Placeholder 2"/>
          <p:cNvSpPr>
            <a:spLocks noGrp="1"/>
          </p:cNvSpPr>
          <p:nvPr>
            <p:ph idx="1"/>
          </p:nvPr>
        </p:nvSpPr>
        <p:spPr>
          <a:xfrm>
            <a:off x="457200" y="1047750"/>
            <a:ext cx="6477000" cy="3657600"/>
          </a:xfrm>
        </p:spPr>
        <p:txBody>
          <a:bodyPr>
            <a:noAutofit/>
          </a:bodyPr>
          <a:lstStyle/>
          <a:p>
            <a:pPr>
              <a:lnSpc>
                <a:spcPct val="130000"/>
              </a:lnSpc>
            </a:pPr>
            <a:r>
              <a:rPr lang="en-US" sz="1800" dirty="0">
                <a:solidFill>
                  <a:schemeClr val="bg2">
                    <a:lumMod val="75000"/>
                  </a:schemeClr>
                </a:solidFill>
                <a:latin typeface="Arial"/>
                <a:cs typeface="Arial"/>
              </a:rPr>
              <a:t>Recently, instructors have discovered instances of students creating course-based Facebook groups and using them to collaborate on homework and/or quizzes</a:t>
            </a:r>
            <a:r>
              <a:rPr lang="en-US" sz="1800" dirty="0" smtClean="0">
                <a:solidFill>
                  <a:schemeClr val="bg2">
                    <a:lumMod val="75000"/>
                  </a:schemeClr>
                </a:solidFill>
                <a:latin typeface="Arial"/>
                <a:cs typeface="Arial"/>
              </a:rPr>
              <a:t>.</a:t>
            </a:r>
          </a:p>
          <a:p>
            <a:pPr>
              <a:lnSpc>
                <a:spcPct val="130000"/>
              </a:lnSpc>
            </a:pPr>
            <a:endParaRPr lang="en-US" sz="1800" dirty="0">
              <a:solidFill>
                <a:schemeClr val="bg2">
                  <a:lumMod val="75000"/>
                </a:schemeClr>
              </a:solidFill>
              <a:latin typeface="Arial"/>
              <a:cs typeface="Arial"/>
            </a:endParaRPr>
          </a:p>
          <a:p>
            <a:pPr>
              <a:lnSpc>
                <a:spcPct val="130000"/>
              </a:lnSpc>
            </a:pPr>
            <a:r>
              <a:rPr lang="en-US" sz="1800" dirty="0">
                <a:solidFill>
                  <a:schemeClr val="bg2">
                    <a:lumMod val="75000"/>
                  </a:schemeClr>
                </a:solidFill>
                <a:latin typeface="Arial"/>
                <a:cs typeface="Arial"/>
              </a:rPr>
              <a:t>If you assign individual work outside of class, please articulate your policy regarding collaboration clearly and be explicit about how it applies to study groups on Facebook and elsewhere online. For more information, see: </a:t>
            </a:r>
            <a:r>
              <a:rPr lang="en-US" sz="1800" dirty="0">
                <a:solidFill>
                  <a:schemeClr val="bg2">
                    <a:lumMod val="75000"/>
                  </a:schemeClr>
                </a:solidFill>
                <a:latin typeface="Arial"/>
                <a:cs typeface="Arial"/>
                <a:hlinkClick r:id="rId3"/>
              </a:rPr>
              <a:t>http://fda.fsu.edu/Academics/Academic-Honor-Policy</a:t>
            </a:r>
            <a:r>
              <a:rPr lang="en-US" sz="1800" dirty="0">
                <a:solidFill>
                  <a:schemeClr val="bg2">
                    <a:lumMod val="75000"/>
                  </a:schemeClr>
                </a:solidFill>
                <a:latin typeface="Arial"/>
                <a:cs typeface="Arial"/>
              </a:rPr>
              <a:t>. </a:t>
            </a:r>
          </a:p>
          <a:p>
            <a:pPr>
              <a:lnSpc>
                <a:spcPct val="130000"/>
              </a:lnSpc>
            </a:pPr>
            <a:endParaRPr lang="en-US" sz="2000" dirty="0">
              <a:solidFill>
                <a:schemeClr val="bg2">
                  <a:lumMod val="75000"/>
                </a:schemeClr>
              </a:solidFill>
              <a:latin typeface="Arial"/>
              <a:cs typeface="Arial"/>
            </a:endParaRPr>
          </a:p>
          <a:p>
            <a:pPr>
              <a:lnSpc>
                <a:spcPct val="130000"/>
              </a:lnSpc>
            </a:pPr>
            <a:r>
              <a:rPr lang="en-US" sz="2000" dirty="0">
                <a:solidFill>
                  <a:schemeClr val="bg2">
                    <a:lumMod val="75000"/>
                  </a:schemeClr>
                </a:solidFill>
                <a:latin typeface="Arial"/>
                <a:cs typeface="Arial"/>
              </a:rPr>
              <a:t>2015 Survey Results</a:t>
            </a:r>
          </a:p>
          <a:p>
            <a:pPr>
              <a:lnSpc>
                <a:spcPct val="140000"/>
              </a:lnSpc>
            </a:pP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1630180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Tricastr\TRICASTER_TEMPLATE2.png"/>
          <p:cNvPicPr>
            <a:picLocks noChangeAspect="1" noChangeArrowheads="1"/>
          </p:cNvPicPr>
          <p:nvPr/>
        </p:nvPicPr>
        <p:blipFill>
          <a:blip r:embed="rId2" cstate="print"/>
          <a:srcRect/>
          <a:stretch>
            <a:fillRect/>
          </a:stretch>
        </p:blipFill>
        <p:spPr bwMode="auto">
          <a:xfrm>
            <a:off x="0" y="0"/>
            <a:ext cx="9144000" cy="5142232"/>
          </a:xfrm>
          <a:prstGeom prst="rect">
            <a:avLst/>
          </a:prstGeom>
          <a:noFill/>
        </p:spPr>
      </p:pic>
      <p:sp>
        <p:nvSpPr>
          <p:cNvPr id="2" name="Title 1"/>
          <p:cNvSpPr>
            <a:spLocks noGrp="1"/>
          </p:cNvSpPr>
          <p:nvPr>
            <p:ph type="title"/>
          </p:nvPr>
        </p:nvSpPr>
        <p:spPr>
          <a:xfrm>
            <a:off x="76200" y="57150"/>
            <a:ext cx="7086600" cy="857250"/>
          </a:xfrm>
        </p:spPr>
        <p:txBody>
          <a:bodyPr anchor="t">
            <a:noAutofit/>
          </a:bodyPr>
          <a:lstStyle/>
          <a:p>
            <a:r>
              <a:rPr lang="en-US" sz="4000" dirty="0" smtClean="0">
                <a:solidFill>
                  <a:schemeClr val="bg1"/>
                </a:solidFill>
                <a:latin typeface="Times"/>
                <a:cs typeface="Times"/>
              </a:rPr>
              <a:t>Online Courses</a:t>
            </a:r>
            <a:endParaRPr lang="en-US" sz="4000" dirty="0">
              <a:solidFill>
                <a:schemeClr val="bg1"/>
              </a:solidFill>
              <a:latin typeface="Times"/>
              <a:cs typeface="Times"/>
            </a:endParaRPr>
          </a:p>
        </p:txBody>
      </p:sp>
      <p:sp>
        <p:nvSpPr>
          <p:cNvPr id="3" name="Content Placeholder 2"/>
          <p:cNvSpPr>
            <a:spLocks noGrp="1"/>
          </p:cNvSpPr>
          <p:nvPr>
            <p:ph idx="1"/>
          </p:nvPr>
        </p:nvSpPr>
        <p:spPr>
          <a:xfrm>
            <a:off x="457200" y="721479"/>
            <a:ext cx="6400800" cy="3983871"/>
          </a:xfrm>
        </p:spPr>
        <p:txBody>
          <a:bodyPr>
            <a:noAutofit/>
          </a:bodyPr>
          <a:lstStyle/>
          <a:p>
            <a:r>
              <a:rPr lang="en-US" sz="1800" dirty="0">
                <a:solidFill>
                  <a:schemeClr val="bg2">
                    <a:lumMod val="75000"/>
                  </a:schemeClr>
                </a:solidFill>
                <a:latin typeface="Arial"/>
                <a:cs typeface="Arial"/>
              </a:rPr>
              <a:t>2015 Survey Results – frequency of reported cheating behaviors (from an average of 5% </a:t>
            </a:r>
            <a:r>
              <a:rPr lang="en-US" sz="1800" dirty="0" smtClean="0">
                <a:solidFill>
                  <a:schemeClr val="bg2">
                    <a:lumMod val="75000"/>
                  </a:schemeClr>
                </a:solidFill>
                <a:latin typeface="Arial"/>
                <a:cs typeface="Arial"/>
              </a:rPr>
              <a:t>of all types of cheating during f-t-f </a:t>
            </a:r>
            <a:r>
              <a:rPr lang="en-US" sz="1800" dirty="0">
                <a:solidFill>
                  <a:schemeClr val="bg2">
                    <a:lumMod val="75000"/>
                  </a:schemeClr>
                </a:solidFill>
                <a:latin typeface="Arial"/>
                <a:cs typeface="Arial"/>
              </a:rPr>
              <a:t>exams to 22% collaborating with others, 25% getting unauthorized help, and 62-65% consulting unauthorized </a:t>
            </a:r>
            <a:r>
              <a:rPr lang="en-US" sz="1800" dirty="0" smtClean="0">
                <a:solidFill>
                  <a:schemeClr val="bg2">
                    <a:lumMod val="75000"/>
                  </a:schemeClr>
                </a:solidFill>
                <a:latin typeface="Arial"/>
                <a:cs typeface="Arial"/>
              </a:rPr>
              <a:t>materials </a:t>
            </a:r>
            <a:r>
              <a:rPr lang="en-US" sz="1800" dirty="0" smtClean="0">
                <a:solidFill>
                  <a:schemeClr val="bg2">
                    <a:lumMod val="75000"/>
                  </a:schemeClr>
                </a:solidFill>
                <a:latin typeface="Arial"/>
                <a:cs typeface="Arial"/>
              </a:rPr>
              <a:t>during </a:t>
            </a:r>
            <a:r>
              <a:rPr lang="en-US" sz="1800" dirty="0" smtClean="0">
                <a:solidFill>
                  <a:schemeClr val="bg2">
                    <a:lumMod val="75000"/>
                  </a:schemeClr>
                </a:solidFill>
                <a:latin typeface="Arial"/>
                <a:cs typeface="Arial"/>
              </a:rPr>
              <a:t>online exams).</a:t>
            </a:r>
            <a:endParaRPr lang="en-US" sz="1800" dirty="0">
              <a:solidFill>
                <a:schemeClr val="bg2">
                  <a:lumMod val="75000"/>
                </a:schemeClr>
              </a:solidFill>
              <a:latin typeface="Arial"/>
              <a:cs typeface="Arial"/>
            </a:endParaRPr>
          </a:p>
          <a:p>
            <a:pPr marL="0" indent="0">
              <a:buNone/>
            </a:pPr>
            <a:endParaRPr lang="en-US" sz="1800" dirty="0">
              <a:solidFill>
                <a:schemeClr val="bg2">
                  <a:lumMod val="75000"/>
                </a:schemeClr>
              </a:solidFill>
              <a:latin typeface="Arial"/>
              <a:cs typeface="Arial"/>
            </a:endParaRPr>
          </a:p>
          <a:p>
            <a:r>
              <a:rPr lang="en-US" sz="1800" dirty="0">
                <a:solidFill>
                  <a:schemeClr val="bg2">
                    <a:lumMod val="75000"/>
                  </a:schemeClr>
                </a:solidFill>
                <a:latin typeface="Arial"/>
                <a:cs typeface="Arial"/>
              </a:rPr>
              <a:t>Resources – Testing Center offers proctored services to students who are both on and off campus: https://distance.fsu.edu/students/distance-learning-exams.</a:t>
            </a:r>
          </a:p>
          <a:p>
            <a:pPr marL="0" indent="0">
              <a:buNone/>
            </a:pPr>
            <a:endParaRPr lang="en-US" sz="1800" dirty="0">
              <a:solidFill>
                <a:schemeClr val="bg2">
                  <a:lumMod val="75000"/>
                </a:schemeClr>
              </a:solidFill>
              <a:latin typeface="Arial"/>
              <a:cs typeface="Arial"/>
            </a:endParaRPr>
          </a:p>
          <a:p>
            <a:r>
              <a:rPr lang="en-US" sz="1800" dirty="0">
                <a:solidFill>
                  <a:schemeClr val="bg2">
                    <a:lumMod val="75000"/>
                  </a:schemeClr>
                </a:solidFill>
                <a:latin typeface="Arial"/>
                <a:cs typeface="Arial"/>
              </a:rPr>
              <a:t>Support for online course development from ODL at: </a:t>
            </a:r>
            <a:r>
              <a:rPr lang="en-US" sz="1800" dirty="0">
                <a:solidFill>
                  <a:schemeClr val="bg2">
                    <a:lumMod val="75000"/>
                  </a:schemeClr>
                </a:solidFill>
                <a:latin typeface="Arial"/>
                <a:cs typeface="Arial"/>
                <a:hlinkClick r:id="rId3"/>
              </a:rPr>
              <a:t>https://distance.fsu.edu</a:t>
            </a:r>
            <a:r>
              <a:rPr lang="en-US" sz="1800" dirty="0" smtClean="0">
                <a:solidFill>
                  <a:schemeClr val="bg2">
                    <a:lumMod val="75000"/>
                  </a:schemeClr>
                </a:solidFill>
                <a:latin typeface="Arial"/>
                <a:cs typeface="Arial"/>
                <a:hlinkClick r:id="rId3"/>
              </a:rPr>
              <a:t>/</a:t>
            </a:r>
            <a:r>
              <a:rPr lang="en-US" sz="1800" dirty="0" smtClean="0">
                <a:solidFill>
                  <a:schemeClr val="bg2">
                    <a:lumMod val="75000"/>
                  </a:schemeClr>
                </a:solidFill>
                <a:latin typeface="Arial"/>
                <a:cs typeface="Arial"/>
              </a:rPr>
              <a:t>. </a:t>
            </a:r>
            <a:endParaRPr lang="en-US" sz="1800" dirty="0">
              <a:solidFill>
                <a:schemeClr val="bg2">
                  <a:lumMod val="75000"/>
                </a:schemeClr>
              </a:solidFill>
              <a:latin typeface="Arial"/>
              <a:cs typeface="Arial"/>
            </a:endParaRPr>
          </a:p>
          <a:p>
            <a:pPr>
              <a:lnSpc>
                <a:spcPct val="140000"/>
              </a:lnSpc>
            </a:pPr>
            <a:endParaRPr lang="en-US" sz="2000" dirty="0">
              <a:solidFill>
                <a:schemeClr val="bg2">
                  <a:lumMod val="75000"/>
                </a:schemeClr>
              </a:solidFill>
              <a:latin typeface="Arial"/>
              <a:cs typeface="Arial"/>
            </a:endParaRPr>
          </a:p>
        </p:txBody>
      </p:sp>
    </p:spTree>
    <p:extLst>
      <p:ext uri="{BB962C8B-B14F-4D97-AF65-F5344CB8AC3E}">
        <p14:creationId xmlns:p14="http://schemas.microsoft.com/office/powerpoint/2010/main" val="1507553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2444</TotalTime>
  <Words>949</Words>
  <Application>Microsoft Office PowerPoint</Application>
  <PresentationFormat>On-screen Show (16:9)</PresentationFormat>
  <Paragraphs>150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Academic Honor Policy and Grade Appeals System</vt:lpstr>
      <vt:lpstr>Purpose</vt:lpstr>
      <vt:lpstr>Purpose continued</vt:lpstr>
      <vt:lpstr>Academic Integrity Survey</vt:lpstr>
      <vt:lpstr>Ways Students Reported Cheating in 2015 vs. 2003</vt:lpstr>
      <vt:lpstr>Ways Students Reported Cheating in 2015 vs. 2003 continued</vt:lpstr>
      <vt:lpstr>Ways Students Reported Cheating in 2015 vs. 2003 continued</vt:lpstr>
      <vt:lpstr>Facebook</vt:lpstr>
      <vt:lpstr>Online Courses</vt:lpstr>
      <vt:lpstr>Faculty-Student  Opinion Differences</vt:lpstr>
      <vt:lpstr>Faculty-Student  Opinion Differences</vt:lpstr>
      <vt:lpstr>Honor Code Assumptions</vt:lpstr>
      <vt:lpstr>Conclusions and Themes</vt:lpstr>
      <vt:lpstr>Conclusions and Themes continued</vt:lpstr>
      <vt:lpstr>Preventing Academic Dishonesty</vt:lpstr>
      <vt:lpstr>Preventing Test Cheating</vt:lpstr>
      <vt:lpstr>Policy Specifics</vt:lpstr>
      <vt:lpstr>PowerPoint Presentation</vt:lpstr>
      <vt:lpstr>Charges</vt:lpstr>
      <vt:lpstr>Charges continued</vt:lpstr>
      <vt:lpstr>Graduate Student Issues</vt:lpstr>
      <vt:lpstr>Academic Honor Policy By Academic Year (Since New Policy Effective Fall 2005)</vt:lpstr>
      <vt:lpstr>Cases and Outcomes</vt:lpstr>
      <vt:lpstr>Grade Appeals System</vt:lpstr>
      <vt:lpstr>Grade Appeals System continued</vt:lpstr>
      <vt:lpstr>Grade Appeals System</vt:lpstr>
      <vt:lpstr>Resources in your Department</vt:lpstr>
      <vt:lpstr> University Resources </vt:lpstr>
      <vt:lpstr> University Resources continued </vt:lpstr>
    </vt:vector>
  </TitlesOfParts>
  <Company>The Florida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FERPA  and the Office of the  University Registrar</dc:title>
  <dc:creator>admintech</dc:creator>
  <cp:lastModifiedBy>CTSDefault</cp:lastModifiedBy>
  <cp:revision>140</cp:revision>
  <cp:lastPrinted>2015-08-05T14:54:04Z</cp:lastPrinted>
  <dcterms:created xsi:type="dcterms:W3CDTF">2012-11-08T20:09:33Z</dcterms:created>
  <dcterms:modified xsi:type="dcterms:W3CDTF">2015-08-05T21:02:18Z</dcterms:modified>
</cp:coreProperties>
</file>